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775" r:id="rId2"/>
    <p:sldMasterId id="2147483832" r:id="rId3"/>
  </p:sldMasterIdLst>
  <p:notesMasterIdLst>
    <p:notesMasterId r:id="rId18"/>
  </p:notesMasterIdLst>
  <p:sldIdLst>
    <p:sldId id="256" r:id="rId4"/>
    <p:sldId id="415" r:id="rId5"/>
    <p:sldId id="416" r:id="rId6"/>
    <p:sldId id="417" r:id="rId7"/>
    <p:sldId id="401" r:id="rId8"/>
    <p:sldId id="408" r:id="rId9"/>
    <p:sldId id="418" r:id="rId10"/>
    <p:sldId id="419" r:id="rId11"/>
    <p:sldId id="420" r:id="rId12"/>
    <p:sldId id="421" r:id="rId13"/>
    <p:sldId id="422" r:id="rId14"/>
    <p:sldId id="425" r:id="rId15"/>
    <p:sldId id="426" r:id="rId16"/>
    <p:sldId id="427" r:id="rId17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33CC"/>
    <a:srgbClr val="0C34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62" autoAdjust="0"/>
    <p:restoredTop sz="94660"/>
  </p:normalViewPr>
  <p:slideViewPr>
    <p:cSldViewPr>
      <p:cViewPr varScale="1">
        <p:scale>
          <a:sx n="79" d="100"/>
          <a:sy n="79" d="100"/>
        </p:scale>
        <p:origin x="120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7ED74A-B543-9143-B8E4-8D4CA46F99EA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848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PPT_ScienzeSocialiPolitiche-01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09600"/>
            <a:ext cx="9144000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2700" y="3184525"/>
            <a:ext cx="6438900" cy="64135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65400" y="2743200"/>
            <a:ext cx="6883400" cy="419100"/>
          </a:xfrm>
        </p:spPr>
        <p:txBody>
          <a:bodyPr/>
          <a:lstStyle>
            <a:lvl1pPr marL="0" indent="0"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396288" y="2336800"/>
            <a:ext cx="1947862" cy="3454400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52700" y="2336800"/>
            <a:ext cx="5691188" cy="34544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Trebuchet MS"/>
                <a:cs typeface="Trebuchet MS"/>
              </a:defRPr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3A19273-66E9-554C-8D7E-9DB2221F69CC}" type="datetime1">
              <a:rPr lang="it-IT"/>
              <a:pPr/>
              <a:t>15/03/2019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1CC28B1-6475-7541-9A95-5F977B790F5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0" y="3048000"/>
            <a:ext cx="3810000" cy="274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34150" y="3048000"/>
            <a:ext cx="3810000" cy="274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2700" y="2336800"/>
            <a:ext cx="77724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71750" y="30480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2" r:id="rId1"/>
    <p:sldLayoutId id="2147484129" r:id="rId2"/>
    <p:sldLayoutId id="2147484130" r:id="rId3"/>
    <p:sldLayoutId id="2147484131" r:id="rId4"/>
    <p:sldLayoutId id="2147484132" r:id="rId5"/>
    <p:sldLayoutId id="2147484133" r:id="rId6"/>
    <p:sldLayoutId id="2147484134" r:id="rId7"/>
    <p:sldLayoutId id="2147484135" r:id="rId8"/>
    <p:sldLayoutId id="2147484136" r:id="rId9"/>
    <p:sldLayoutId id="2147484137" r:id="rId10"/>
    <p:sldLayoutId id="214748413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i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bg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magine 2" descr="PPT_ScienzeSocialiPolitiche-02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6267450"/>
            <a:ext cx="9144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40" r:id="rId2"/>
    <p:sldLayoutId id="2147484141" r:id="rId3"/>
    <p:sldLayoutId id="2147484142" r:id="rId4"/>
    <p:sldLayoutId id="2147484143" r:id="rId5"/>
    <p:sldLayoutId id="2147484144" r:id="rId6"/>
    <p:sldLayoutId id="2147484145" r:id="rId7"/>
    <p:sldLayoutId id="2147484146" r:id="rId8"/>
    <p:sldLayoutId id="2147484147" r:id="rId9"/>
    <p:sldLayoutId id="2147484148" r:id="rId10"/>
    <p:sldLayoutId id="21474841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4"/>
          <p:cNvSpPr>
            <a:spLocks noChangeShapeType="1"/>
          </p:cNvSpPr>
          <p:nvPr userDrawn="1"/>
        </p:nvSpPr>
        <p:spPr bwMode="auto">
          <a:xfrm flipV="1">
            <a:off x="0" y="906463"/>
            <a:ext cx="9144000" cy="7937"/>
          </a:xfrm>
          <a:prstGeom prst="line">
            <a:avLst/>
          </a:prstGeom>
          <a:noFill/>
          <a:ln w="9525">
            <a:solidFill>
              <a:srgbClr val="17217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it-IT">
              <a:latin typeface="Arial" pitchFamily="-105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25603" name="Immagine 3" descr="PPT_ScienzeSocialiPolitiche-03.pn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261100"/>
            <a:ext cx="91440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50" r:id="rId1"/>
    <p:sldLayoutId id="2147484151" r:id="rId2"/>
    <p:sldLayoutId id="2147484152" r:id="rId3"/>
    <p:sldLayoutId id="2147484153" r:id="rId4"/>
    <p:sldLayoutId id="2147484154" r:id="rId5"/>
    <p:sldLayoutId id="2147484155" r:id="rId6"/>
    <p:sldLayoutId id="2147484156" r:id="rId7"/>
    <p:sldLayoutId id="2147484157" r:id="rId8"/>
    <p:sldLayoutId id="2147484158" r:id="rId9"/>
    <p:sldLayoutId id="2147484159" r:id="rId10"/>
    <p:sldLayoutId id="2147484160" r:id="rId11"/>
    <p:sldLayoutId id="2147484173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6897" y="2276872"/>
            <a:ext cx="9007103" cy="1800200"/>
          </a:xfrm>
        </p:spPr>
        <p:txBody>
          <a:bodyPr lIns="0" tIns="0" rIns="0" bIns="0" anchor="t"/>
          <a:lstStyle/>
          <a:p>
            <a:pPr eaLnBrk="1" hangingPunct="1">
              <a:spcAft>
                <a:spcPts val="1200"/>
              </a:spcAft>
            </a:pP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2800" dirty="0" smtClean="0"/>
              <a:t>Maurizio Ambrosini, università di Milano, direttore della rivista “Mondi migranti”</a:t>
            </a:r>
            <a:endParaRPr lang="it-IT" sz="2800" dirty="0"/>
          </a:p>
        </p:txBody>
      </p:sp>
      <p:sp>
        <p:nvSpPr>
          <p:cNvPr id="5" name="Rettangolo 4"/>
          <p:cNvSpPr/>
          <p:nvPr/>
        </p:nvSpPr>
        <p:spPr>
          <a:xfrm>
            <a:off x="0" y="2132856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dirty="0">
                <a:solidFill>
                  <a:srgbClr val="FFFFFF"/>
                </a:solidFill>
                <a:latin typeface="+mj-lt"/>
              </a:rPr>
              <a:t>L'invasione che non c'è</a:t>
            </a:r>
            <a:r>
              <a:rPr lang="it-IT" sz="4000">
                <a:solidFill>
                  <a:srgbClr val="FFFFFF"/>
                </a:solidFill>
                <a:latin typeface="+mj-lt"/>
              </a:rPr>
              <a:t>. </a:t>
            </a:r>
            <a:endParaRPr lang="it-IT" sz="4000" smtClean="0">
              <a:solidFill>
                <a:srgbClr val="FFFFFF"/>
              </a:solidFill>
              <a:latin typeface="+mj-lt"/>
            </a:endParaRPr>
          </a:p>
          <a:p>
            <a:pPr algn="ctr"/>
            <a:r>
              <a:rPr lang="it-IT" sz="4000" smtClean="0">
                <a:solidFill>
                  <a:srgbClr val="FFFFFF"/>
                </a:solidFill>
                <a:latin typeface="+mj-lt"/>
              </a:rPr>
              <a:t>L'immigrazione </a:t>
            </a:r>
            <a:r>
              <a:rPr lang="it-IT" sz="4000" dirty="0">
                <a:solidFill>
                  <a:srgbClr val="FFFFFF"/>
                </a:solidFill>
                <a:latin typeface="+mj-lt"/>
              </a:rPr>
              <a:t>oltre i luoghi comuni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Costruire buona accoglienza.</a:t>
            </a:r>
            <a:br>
              <a:rPr lang="it-IT" dirty="0" smtClean="0">
                <a:solidFill>
                  <a:srgbClr val="00B0F0"/>
                </a:solidFill>
              </a:rPr>
            </a:br>
            <a:r>
              <a:rPr lang="it-IT" dirty="0" smtClean="0">
                <a:solidFill>
                  <a:srgbClr val="00B0F0"/>
                </a:solidFill>
              </a:rPr>
              <a:t>Pars </a:t>
            </a:r>
            <a:r>
              <a:rPr lang="it-IT" dirty="0" err="1" smtClean="0">
                <a:solidFill>
                  <a:srgbClr val="00B0F0"/>
                </a:solidFill>
              </a:rPr>
              <a:t>construens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2060"/>
                </a:solidFill>
              </a:rPr>
              <a:t>Il riconoscimento delle diversità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La scoperta delle risorse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La promozione di relazioni paritarie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L’aiuto emancipante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I ritorni della solidarietà</a:t>
            </a:r>
            <a:endParaRPr lang="it-I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707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Cittadinanza dal basso?</a:t>
            </a:r>
          </a:p>
        </p:txBody>
      </p:sp>
      <p:sp>
        <p:nvSpPr>
          <p:cNvPr id="28675" name="Segnaposto contenuto 2"/>
          <p:cNvSpPr>
            <a:spLocks noGrp="1"/>
          </p:cNvSpPr>
          <p:nvPr>
            <p:ph idx="1"/>
          </p:nvPr>
        </p:nvSpPr>
        <p:spPr>
          <a:xfrm>
            <a:off x="179512" y="1052736"/>
            <a:ext cx="8964488" cy="5145435"/>
          </a:xfrm>
        </p:spPr>
        <p:txBody>
          <a:bodyPr/>
          <a:lstStyle/>
          <a:p>
            <a:r>
              <a:rPr lang="it-IT" dirty="0" smtClean="0">
                <a:solidFill>
                  <a:srgbClr val="002060"/>
                </a:solidFill>
              </a:rPr>
              <a:t>Sul versante opposto: gli immigrati come attori di varie forme di partecipazione civica e impegno sociale</a:t>
            </a:r>
            <a:endParaRPr lang="it-IT" dirty="0">
              <a:solidFill>
                <a:srgbClr val="002060"/>
              </a:solidFill>
            </a:endParaRPr>
          </a:p>
          <a:p>
            <a:r>
              <a:rPr lang="it-IT" dirty="0" smtClean="0">
                <a:solidFill>
                  <a:srgbClr val="002060"/>
                </a:solidFill>
              </a:rPr>
              <a:t>Una visione dinamica e micro-sociale della cittadinanza: che cosa vuol dire concretamente essere cittadini? Votare? Fruire di diritti sociali? Partecipare? Contribuire alla società?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Nella nozione di cittadinanza attiva rientra la partecipazione al volontariato</a:t>
            </a:r>
          </a:p>
        </p:txBody>
      </p:sp>
    </p:spTree>
    <p:extLst>
      <p:ext uri="{BB962C8B-B14F-4D97-AF65-F5344CB8AC3E}">
        <p14:creationId xmlns:p14="http://schemas.microsoft.com/office/powerpoint/2010/main" val="3249629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Immigrati e volontariato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2060"/>
                </a:solidFill>
              </a:rPr>
              <a:t>Il volontariato come luogo di esercizio di forme di cittadinanza dal basso da parte di immigrati, rifugiati e 2G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Il volontariato come opportunità di formazione e consolidamento di legami sociali, di sviluppo di competenze (per es. linguistiche e </a:t>
            </a:r>
            <a:r>
              <a:rPr lang="it-IT" dirty="0" err="1" smtClean="0">
                <a:solidFill>
                  <a:srgbClr val="002060"/>
                </a:solidFill>
              </a:rPr>
              <a:t>pre</a:t>
            </a:r>
            <a:r>
              <a:rPr lang="it-IT" dirty="0" smtClean="0">
                <a:solidFill>
                  <a:srgbClr val="002060"/>
                </a:solidFill>
              </a:rPr>
              <a:t>-professionali), e per questa via d’integrazione nelle società locali</a:t>
            </a:r>
            <a:endParaRPr lang="it-I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331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301006"/>
          </a:xfrm>
        </p:spPr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Forme di volontariato/ cittadinanza attiva da parte degli immigrati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it-IT" dirty="0" smtClean="0">
                <a:solidFill>
                  <a:srgbClr val="002060"/>
                </a:solidFill>
              </a:rPr>
              <a:t>Donazione di sangue e organi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Partecipazione ad associazioni e reti  a base etnica, religiosa o generazionale (2G)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Volontariato informale (post-moderno) e azioni civiche locali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Partecipazione a movimenti sociali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Servizio civile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Attività socialmente utili dei richiedenti asilo</a:t>
            </a:r>
            <a:endParaRPr lang="it-I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413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Le sfide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929411"/>
          </a:xfrm>
        </p:spPr>
        <p:txBody>
          <a:bodyPr/>
          <a:lstStyle/>
          <a:p>
            <a:r>
              <a:rPr lang="it-IT" dirty="0" smtClean="0">
                <a:solidFill>
                  <a:srgbClr val="002060"/>
                </a:solidFill>
              </a:rPr>
              <a:t>La partecipazione degli immigrati nelle associazioni di volontariato tradizionali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L’associazionismo degli immigrati: valenze interne e dimensione pubblica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Il nesso tra partecipazione al volontariato, integrazione e accettazione sociale 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Il volontariato e l’acquisizione di competenze di cittadinanza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La dimensione politica </a:t>
            </a:r>
            <a:endParaRPr lang="it-I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110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22114"/>
          </a:xfrm>
        </p:spPr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Demografia e politiche migratorie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it-IT" dirty="0" smtClean="0">
                <a:solidFill>
                  <a:srgbClr val="002060"/>
                </a:solidFill>
              </a:rPr>
              <a:t>Declino della popolazione in Europa, travaso dall’Africa che cresce?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In realtà, non ci sono evidenze al riguardo, anzi sono di segno opposto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L’Europa ha una politica migratoria: chiudere verso Sud, reclutare manodopera a Est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Allargamenti dell’UE e politica dei visti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Il problema si scarica sull’Europa dell’Est</a:t>
            </a:r>
            <a:endParaRPr lang="it-I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943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E’ demografico il nostro fabbisogno di immigrati?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4708525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>
                <a:solidFill>
                  <a:srgbClr val="002060"/>
                </a:solidFill>
              </a:rPr>
              <a:t>Il problema demografico in Italia è  serio, ma: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2060"/>
                </a:solidFill>
              </a:rPr>
              <a:t>- le donne lavorano poco fuori casa rispetto alle medie europee (49% contro 62%)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2060"/>
                </a:solidFill>
              </a:rPr>
              <a:t>I tassi di disoccupazione in alcune regioni sono molto elevati (19,4% al Sud, 7% al Nord)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2060"/>
                </a:solidFill>
              </a:rPr>
              <a:t>Il vero problema è qualitativo: domanda e offerta di lavoro combaciano solo in parte</a:t>
            </a:r>
          </a:p>
          <a:p>
            <a:pPr marL="0" indent="0">
              <a:buNone/>
            </a:pPr>
            <a:r>
              <a:rPr lang="it-IT" dirty="0">
                <a:solidFill>
                  <a:srgbClr val="002060"/>
                </a:solidFill>
              </a:rPr>
              <a:t>E</a:t>
            </a:r>
            <a:r>
              <a:rPr lang="it-IT" dirty="0" smtClean="0">
                <a:solidFill>
                  <a:srgbClr val="002060"/>
                </a:solidFill>
              </a:rPr>
              <a:t>sportatori di cervelli e importatori di braccia?</a:t>
            </a:r>
          </a:p>
          <a:p>
            <a:pPr marL="0" indent="0">
              <a:buNone/>
            </a:pPr>
            <a:endParaRPr lang="it-IT" dirty="0" smtClean="0"/>
          </a:p>
          <a:p>
            <a:pPr>
              <a:buFontTx/>
              <a:buChar char="-"/>
            </a:pP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1545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La nuova emigrazione italiana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2060"/>
                </a:solidFill>
              </a:rPr>
              <a:t>Si stima che gli italiani residenti all’estero abbiano superato i 5 MLN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+140.000 nel 2017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240.000 le iscrizioni all’AIRE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155.000 le cancellazioni per l’estero (40.000 stranieri); 30% laureati (ma gli altri no)</a:t>
            </a:r>
            <a:endParaRPr lang="it-IT" dirty="0">
              <a:solidFill>
                <a:srgbClr val="002060"/>
              </a:solidFill>
            </a:endParaRPr>
          </a:p>
          <a:p>
            <a:r>
              <a:rPr lang="it-IT" b="1" dirty="0" smtClean="0">
                <a:solidFill>
                  <a:srgbClr val="002060"/>
                </a:solidFill>
              </a:rPr>
              <a:t>Ciò che conta di più è il mercato del lavoro, non la demografia</a:t>
            </a:r>
            <a:endParaRPr lang="it-IT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366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1417638"/>
          </a:xfrm>
        </p:spPr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Le crisi ambientali provocano migrazioni forzate?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4569371"/>
          </a:xfrm>
        </p:spPr>
        <p:txBody>
          <a:bodyPr/>
          <a:lstStyle/>
          <a:p>
            <a:r>
              <a:rPr lang="it-IT" dirty="0" smtClean="0">
                <a:solidFill>
                  <a:srgbClr val="002060"/>
                </a:solidFill>
              </a:rPr>
              <a:t>Le migrazioni sono fenomeni complessi: non hanno una sola causa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I problemi ambientali intervengono su situazioni già fragili e hanno un impatto socialmente differenziato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È comunque improbabile che dei contadini impoveriti riescano ad arrivare in Europa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L’esodo dalle campagne ha come principale destinazione le megalopoli del Terzo Mondo</a:t>
            </a:r>
            <a:endParaRPr lang="it-I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199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Le domande della gente comune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001419"/>
          </a:xfrm>
        </p:spPr>
        <p:txBody>
          <a:bodyPr/>
          <a:lstStyle/>
          <a:p>
            <a:r>
              <a:rPr lang="it-IT" dirty="0" smtClean="0">
                <a:solidFill>
                  <a:srgbClr val="002060"/>
                </a:solidFill>
              </a:rPr>
              <a:t>Le domande che molte persone si fanno sono legittime e sensate: avremo ancora un lavoro? Un sistema di welfare? Sicurezza nelle nostre città? Valori condivisi?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Sono invece sbagliate le risposte che fanno dei richiedenti asilo o dei migranti in generale il capro espiatorio delle nostre crisi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Nelle indagini, ha più paura degli immigrati chi li conosce meno, in modo indiretto, tipicamente mediante la TV</a:t>
            </a:r>
            <a:endParaRPr lang="it-I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37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Globalizzazione e insicurezza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137323"/>
          </a:xfrm>
        </p:spPr>
        <p:txBody>
          <a:bodyPr/>
          <a:lstStyle/>
          <a:p>
            <a:r>
              <a:rPr lang="it-IT" dirty="0" smtClean="0">
                <a:solidFill>
                  <a:srgbClr val="002060"/>
                </a:solidFill>
              </a:rPr>
              <a:t>La globalizzazione neo-liberista ha seminato insicurezza. Tre livelli:</a:t>
            </a:r>
          </a:p>
          <a:p>
            <a:r>
              <a:rPr lang="it-IT" i="1" dirty="0" smtClean="0">
                <a:solidFill>
                  <a:srgbClr val="002060"/>
                </a:solidFill>
              </a:rPr>
              <a:t>Sicurezza esistenziale </a:t>
            </a:r>
            <a:r>
              <a:rPr lang="it-IT" dirty="0" smtClean="0">
                <a:solidFill>
                  <a:srgbClr val="002060"/>
                </a:solidFill>
              </a:rPr>
              <a:t>(lavoro, welfare…)</a:t>
            </a:r>
          </a:p>
          <a:p>
            <a:r>
              <a:rPr lang="it-IT" i="1" dirty="0" smtClean="0">
                <a:solidFill>
                  <a:srgbClr val="002060"/>
                </a:solidFill>
              </a:rPr>
              <a:t>Certezze morali </a:t>
            </a:r>
            <a:r>
              <a:rPr lang="it-IT" dirty="0" smtClean="0">
                <a:solidFill>
                  <a:srgbClr val="002060"/>
                </a:solidFill>
              </a:rPr>
              <a:t>(bene/male; giusto/ingiusto)</a:t>
            </a:r>
          </a:p>
          <a:p>
            <a:r>
              <a:rPr lang="it-IT" i="1" dirty="0" smtClean="0">
                <a:solidFill>
                  <a:srgbClr val="002060"/>
                </a:solidFill>
              </a:rPr>
              <a:t>Incolumità fisica </a:t>
            </a:r>
            <a:r>
              <a:rPr lang="it-IT" dirty="0" smtClean="0">
                <a:solidFill>
                  <a:srgbClr val="002060"/>
                </a:solidFill>
              </a:rPr>
              <a:t>(difesa del territorio)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57045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B0F0"/>
                </a:solidFill>
              </a:rPr>
              <a:t>Perché le paure e le chiusure?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rgbClr val="002060"/>
                </a:solidFill>
              </a:rPr>
              <a:t>Il singolo percepisce di non poter fare nulla ai primi due livelli e proietta le sue ansie sul terzo</a:t>
            </a:r>
          </a:p>
          <a:p>
            <a:r>
              <a:rPr lang="it-IT" dirty="0">
                <a:solidFill>
                  <a:srgbClr val="002060"/>
                </a:solidFill>
              </a:rPr>
              <a:t>Di qui percezioni ingigantite di minacce esterne e pulsioni securitarie (</a:t>
            </a:r>
            <a:r>
              <a:rPr lang="it-IT" dirty="0" err="1">
                <a:solidFill>
                  <a:srgbClr val="002060"/>
                </a:solidFill>
              </a:rPr>
              <a:t>Bauman</a:t>
            </a:r>
            <a:r>
              <a:rPr lang="it-IT" dirty="0">
                <a:solidFill>
                  <a:srgbClr val="002060"/>
                </a:solidFill>
              </a:rPr>
              <a:t>)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Si ricrea un senso (malato) di comunità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I migranti recenti, capro espiatorio delle nostre difficoltà</a:t>
            </a:r>
            <a:endParaRPr lang="it-I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355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Costruire buona accoglienza. </a:t>
            </a:r>
            <a:br>
              <a:rPr lang="it-IT" dirty="0" smtClean="0">
                <a:solidFill>
                  <a:srgbClr val="00B0F0"/>
                </a:solidFill>
              </a:rPr>
            </a:br>
            <a:r>
              <a:rPr lang="it-IT" dirty="0" smtClean="0">
                <a:solidFill>
                  <a:srgbClr val="00B0F0"/>
                </a:solidFill>
              </a:rPr>
              <a:t>Pars </a:t>
            </a:r>
            <a:r>
              <a:rPr lang="it-IT" dirty="0" err="1" smtClean="0">
                <a:solidFill>
                  <a:srgbClr val="00B0F0"/>
                </a:solidFill>
              </a:rPr>
              <a:t>destruens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r>
              <a:rPr lang="it-IT" dirty="0" smtClean="0">
                <a:solidFill>
                  <a:srgbClr val="002060"/>
                </a:solidFill>
              </a:rPr>
              <a:t>Il pregiudizio inconsapevole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La trappola del </a:t>
            </a:r>
            <a:r>
              <a:rPr lang="it-IT" dirty="0" err="1" smtClean="0">
                <a:solidFill>
                  <a:srgbClr val="002060"/>
                </a:solidFill>
              </a:rPr>
              <a:t>miserabilismo</a:t>
            </a:r>
            <a:endParaRPr lang="it-IT" dirty="0" smtClean="0">
              <a:solidFill>
                <a:srgbClr val="002060"/>
              </a:solidFill>
            </a:endParaRPr>
          </a:p>
          <a:p>
            <a:r>
              <a:rPr lang="it-IT" dirty="0" smtClean="0">
                <a:solidFill>
                  <a:srgbClr val="002060"/>
                </a:solidFill>
              </a:rPr>
              <a:t>L’insidia dell’aiuto asimmetrico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La dipendenza gratificante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2810645"/>
      </p:ext>
    </p:extLst>
  </p:cSld>
  <p:clrMapOvr>
    <a:masterClrMapping/>
  </p:clrMapOvr>
</p:sld>
</file>

<file path=ppt/theme/theme1.xml><?xml version="1.0" encoding="utf-8"?>
<a:theme xmlns:a="http://schemas.openxmlformats.org/drawingml/2006/main" name="PPT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  <a:ea typeface="ＭＳ Ｐゴシック" pitchFamily="-105" charset="-128"/>
            <a:cs typeface="ＭＳ Ｐゴシック" pitchFamily="-10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  <a:ea typeface="ＭＳ Ｐゴシック" pitchFamily="-105" charset="-128"/>
            <a:cs typeface="ＭＳ Ｐゴシック" pitchFamily="-105" charset="-128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">
  <a:themeElements>
    <a:clrScheme name="Gradazioni di grigio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PPT.pot</Template>
  <TotalTime>22640</TotalTime>
  <Words>674</Words>
  <Application>Microsoft Office PowerPoint</Application>
  <PresentationFormat>Presentazione su schermo (4:3)</PresentationFormat>
  <Paragraphs>75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14</vt:i4>
      </vt:variant>
    </vt:vector>
  </HeadingPairs>
  <TitlesOfParts>
    <vt:vector size="22" baseType="lpstr">
      <vt:lpstr>ＭＳ Ｐゴシック</vt:lpstr>
      <vt:lpstr>Arial</vt:lpstr>
      <vt:lpstr>Calibri</vt:lpstr>
      <vt:lpstr>Constantia</vt:lpstr>
      <vt:lpstr>Trebuchet MS</vt:lpstr>
      <vt:lpstr>PPT</vt:lpstr>
      <vt:lpstr>3</vt:lpstr>
      <vt:lpstr>Tema di Office</vt:lpstr>
      <vt:lpstr>     Maurizio Ambrosini, università di Milano, direttore della rivista “Mondi migranti”</vt:lpstr>
      <vt:lpstr>Demografia e politiche migratorie</vt:lpstr>
      <vt:lpstr>E’ demografico il nostro fabbisogno di immigrati?</vt:lpstr>
      <vt:lpstr>La nuova emigrazione italiana</vt:lpstr>
      <vt:lpstr>Le crisi ambientali provocano migrazioni forzate?</vt:lpstr>
      <vt:lpstr>Le domande della gente comune</vt:lpstr>
      <vt:lpstr>Globalizzazione e insicurezza</vt:lpstr>
      <vt:lpstr>Perché le paure e le chiusure?</vt:lpstr>
      <vt:lpstr>Costruire buona accoglienza.  Pars destruens</vt:lpstr>
      <vt:lpstr>Costruire buona accoglienza. Pars construens </vt:lpstr>
      <vt:lpstr>Cittadinanza dal basso?</vt:lpstr>
      <vt:lpstr>Immigrati e volontariato</vt:lpstr>
      <vt:lpstr>Forme di volontariato/ cittadinanza attiva da parte degli immigrati</vt:lpstr>
      <vt:lpstr>Le sfide</vt:lpstr>
    </vt:vector>
  </TitlesOfParts>
  <Company>unimi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Daniela Tagliaferro</dc:creator>
  <cp:lastModifiedBy>maurizio ambrosini</cp:lastModifiedBy>
  <cp:revision>141</cp:revision>
  <dcterms:created xsi:type="dcterms:W3CDTF">2013-01-11T11:10:20Z</dcterms:created>
  <dcterms:modified xsi:type="dcterms:W3CDTF">2019-03-15T15:17:14Z</dcterms:modified>
</cp:coreProperties>
</file>