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775" r:id="rId2"/>
    <p:sldMasterId id="2147483832" r:id="rId3"/>
  </p:sldMasterIdLst>
  <p:notesMasterIdLst>
    <p:notesMasterId r:id="rId21"/>
  </p:notesMasterIdLst>
  <p:sldIdLst>
    <p:sldId id="256" r:id="rId4"/>
    <p:sldId id="378" r:id="rId5"/>
    <p:sldId id="379" r:id="rId6"/>
    <p:sldId id="380" r:id="rId7"/>
    <p:sldId id="373" r:id="rId8"/>
    <p:sldId id="375" r:id="rId9"/>
    <p:sldId id="376" r:id="rId10"/>
    <p:sldId id="377" r:id="rId11"/>
    <p:sldId id="374" r:id="rId12"/>
    <p:sldId id="369" r:id="rId13"/>
    <p:sldId id="365" r:id="rId14"/>
    <p:sldId id="367" r:id="rId15"/>
    <p:sldId id="366" r:id="rId16"/>
    <p:sldId id="362" r:id="rId17"/>
    <p:sldId id="358" r:id="rId18"/>
    <p:sldId id="363" r:id="rId19"/>
    <p:sldId id="381" r:id="rId20"/>
  </p:sldIdLst>
  <p:sldSz cx="9144000" cy="6858000" type="screen4x3"/>
  <p:notesSz cx="6858000" cy="9144000"/>
  <p:defaultTextStyle>
    <a:defPPr>
      <a:defRPr lang="it-IT"/>
    </a:defPPr>
    <a:lvl1pPr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1pPr>
    <a:lvl2pPr marL="4572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2pPr>
    <a:lvl3pPr marL="9144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3pPr>
    <a:lvl4pPr marL="13716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4pPr>
    <a:lvl5pPr marL="18288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5pPr>
    <a:lvl6pPr marL="22860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6pPr>
    <a:lvl7pPr marL="27432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7pPr>
    <a:lvl8pPr marL="32004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8pPr>
    <a:lvl9pPr marL="36576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3399"/>
    <a:srgbClr val="0C34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037ED74A-B543-9143-B8E4-8D4CA46F99EA}" type="slidenum">
              <a:rPr lang="it-IT"/>
              <a:pPr/>
              <a:t>‹N›</a:t>
            </a:fld>
            <a:endParaRPr lang="it-IT"/>
          </a:p>
        </p:txBody>
      </p:sp>
    </p:spTree>
    <p:extLst>
      <p:ext uri="{BB962C8B-B14F-4D97-AF65-F5344CB8AC3E}">
        <p14:creationId xmlns:p14="http://schemas.microsoft.com/office/powerpoint/2010/main" val="14754986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37ED74A-B543-9143-B8E4-8D4CA46F99EA}" type="slidenum">
              <a:rPr lang="it-IT" smtClean="0"/>
              <a:pPr/>
              <a:t>1</a:t>
            </a:fld>
            <a:endParaRPr lang="it-IT" dirty="0"/>
          </a:p>
        </p:txBody>
      </p:sp>
    </p:spTree>
    <p:extLst>
      <p:ext uri="{BB962C8B-B14F-4D97-AF65-F5344CB8AC3E}">
        <p14:creationId xmlns:p14="http://schemas.microsoft.com/office/powerpoint/2010/main" val="1246346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37ED74A-B543-9143-B8E4-8D4CA46F99EA}" type="slidenum">
              <a:rPr lang="it-IT" smtClean="0"/>
              <a:pPr/>
              <a:t>12</a:t>
            </a:fld>
            <a:endParaRPr lang="it-IT"/>
          </a:p>
        </p:txBody>
      </p:sp>
    </p:spTree>
    <p:extLst>
      <p:ext uri="{BB962C8B-B14F-4D97-AF65-F5344CB8AC3E}">
        <p14:creationId xmlns:p14="http://schemas.microsoft.com/office/powerpoint/2010/main" val="3358300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Immagine 3" descr="PPT_ScienzeSocialiPolitiche-01.png"/>
          <p:cNvPicPr>
            <a:picLocks noChangeAspect="1"/>
          </p:cNvPicPr>
          <p:nvPr userDrawn="1"/>
        </p:nvPicPr>
        <p:blipFill>
          <a:blip r:embed="rId3"/>
          <a:srcRect/>
          <a:stretch>
            <a:fillRect/>
          </a:stretch>
        </p:blipFill>
        <p:spPr bwMode="auto">
          <a:xfrm>
            <a:off x="0" y="609600"/>
            <a:ext cx="9144000" cy="1620838"/>
          </a:xfrm>
          <a:prstGeom prst="rect">
            <a:avLst/>
          </a:prstGeom>
          <a:noFill/>
          <a:ln w="9525">
            <a:noFill/>
            <a:miter lim="800000"/>
            <a:headEnd/>
            <a:tailEnd/>
          </a:ln>
        </p:spPr>
      </p:pic>
      <p:sp>
        <p:nvSpPr>
          <p:cNvPr id="4098" name="Rectangle 2"/>
          <p:cNvSpPr>
            <a:spLocks noGrp="1" noChangeArrowheads="1"/>
          </p:cNvSpPr>
          <p:nvPr>
            <p:ph type="ctrTitle"/>
          </p:nvPr>
        </p:nvSpPr>
        <p:spPr>
          <a:xfrm>
            <a:off x="2552700" y="3184525"/>
            <a:ext cx="6438900" cy="641350"/>
          </a:xfrm>
        </p:spPr>
        <p:txBody>
          <a:bodyPr/>
          <a:lstStyle>
            <a:lvl1pPr>
              <a:defRPr/>
            </a:lvl1pPr>
          </a:lstStyle>
          <a:p>
            <a:r>
              <a:rPr lang="it-IT"/>
              <a:t>Fare clic per modificare stile</a:t>
            </a:r>
          </a:p>
        </p:txBody>
      </p:sp>
      <p:sp>
        <p:nvSpPr>
          <p:cNvPr id="4099" name="Rectangle 3"/>
          <p:cNvSpPr>
            <a:spLocks noGrp="1" noChangeArrowheads="1"/>
          </p:cNvSpPr>
          <p:nvPr>
            <p:ph type="subTitle" idx="1"/>
          </p:nvPr>
        </p:nvSpPr>
        <p:spPr>
          <a:xfrm>
            <a:off x="2565400" y="2743200"/>
            <a:ext cx="6883400" cy="419100"/>
          </a:xfrm>
        </p:spPr>
        <p:txBody>
          <a:bodyPr/>
          <a:lstStyle>
            <a:lvl1pPr marL="0" indent="0">
              <a:defRPr/>
            </a:lvl1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396288" y="2336800"/>
            <a:ext cx="1947862" cy="3454400"/>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2552700" y="2336800"/>
            <a:ext cx="5691188" cy="34544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lvl1pPr>
              <a:defRPr b="1" i="0">
                <a:latin typeface="Trebuchet MS"/>
                <a:cs typeface="Trebuchet MS"/>
              </a:defRPr>
            </a:lvl1pPr>
          </a:lstStyle>
          <a:p>
            <a:r>
              <a:rPr lang="it-IT"/>
              <a:t>Fare clic per modificare stile</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b="0" i="0">
                <a:solidFill>
                  <a:schemeClr val="tx1">
                    <a:tint val="75000"/>
                  </a:schemeClr>
                </a:solidFill>
                <a:latin typeface="Trebuchet MS"/>
                <a:cs typeface="Trebuchet M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gli stili del testo dello schema</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olo verticale e testo">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data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3A19273-66E9-554C-8D7E-9DB2221F69CC}" type="datetime1">
              <a:rPr lang="it-IT"/>
              <a:pPr/>
              <a:t>17/02/2020</a:t>
            </a:fld>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it-IT"/>
          </a:p>
        </p:txBody>
      </p:sp>
      <p:sp>
        <p:nvSpPr>
          <p:cNvPr id="5" name="Segnaposto numero diapositiva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1CC28B1-6475-7541-9A95-5F977B790F59}"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2571750" y="3048000"/>
            <a:ext cx="3810000" cy="274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534150" y="3048000"/>
            <a:ext cx="3810000" cy="274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2700" y="2336800"/>
            <a:ext cx="7772400" cy="660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stile</a:t>
            </a:r>
          </a:p>
        </p:txBody>
      </p:sp>
      <p:sp>
        <p:nvSpPr>
          <p:cNvPr id="1027" name="Rectangle 3"/>
          <p:cNvSpPr>
            <a:spLocks noGrp="1" noChangeArrowheads="1"/>
          </p:cNvSpPr>
          <p:nvPr>
            <p:ph type="body" idx="1"/>
          </p:nvPr>
        </p:nvSpPr>
        <p:spPr bwMode="auto">
          <a:xfrm>
            <a:off x="2571750" y="3048000"/>
            <a:ext cx="7772400"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 bg1="lt1" tx1="dk1" bg2="lt2" tx2="dk2" accent1="accent1" accent2="accent2" accent3="accent3" accent4="accent4" accent5="accent5" accent6="accent6" hlink="hlink" folHlink="folHlink"/>
  <p:sldLayoutIdLst>
    <p:sldLayoutId id="2147484172" r:id="rId1"/>
    <p:sldLayoutId id="2147484129" r:id="rId2"/>
    <p:sldLayoutId id="2147484130" r:id="rId3"/>
    <p:sldLayoutId id="2147484131" r:id="rId4"/>
    <p:sldLayoutId id="2147484132" r:id="rId5"/>
    <p:sldLayoutId id="2147484133" r:id="rId6"/>
    <p:sldLayoutId id="2147484134" r:id="rId7"/>
    <p:sldLayoutId id="2147484135" r:id="rId8"/>
    <p:sldLayoutId id="2147484136" r:id="rId9"/>
    <p:sldLayoutId id="2147484137" r:id="rId10"/>
    <p:sldLayoutId id="2147484138" r:id="rId11"/>
  </p:sldLayoutIdLst>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2pPr>
      <a:lvl3pPr algn="l" rtl="0" eaLnBrk="0" fontAlgn="base" hangingPunct="0">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3pPr>
      <a:lvl4pPr algn="l" rtl="0" eaLnBrk="0" fontAlgn="base" hangingPunct="0">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4pPr>
      <a:lvl5pPr algn="l" rtl="0" eaLnBrk="0" fontAlgn="base" hangingPunct="0">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5pPr>
      <a:lvl6pPr marL="457200" algn="l" rtl="0" fontAlgn="base">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6pPr>
      <a:lvl7pPr marL="914400" algn="l" rtl="0" fontAlgn="base">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7pPr>
      <a:lvl8pPr marL="1371600" algn="l" rtl="0" fontAlgn="base">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8pPr>
      <a:lvl9pPr marL="1828800" algn="l" rtl="0" fontAlgn="base">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har char="•"/>
        <a:defRPr sz="3200" i="1">
          <a:solidFill>
            <a:schemeClr val="bg1"/>
          </a:solidFill>
          <a:latin typeface="+mn-lt"/>
          <a:ea typeface="+mn-ea"/>
          <a:cs typeface="+mn-cs"/>
        </a:defRPr>
      </a:lvl1pPr>
      <a:lvl2pPr marL="742950" indent="-285750" algn="l" rtl="0" eaLnBrk="0" fontAlgn="base" hangingPunct="0">
        <a:spcBef>
          <a:spcPct val="20000"/>
        </a:spcBef>
        <a:spcAft>
          <a:spcPct val="0"/>
        </a:spcAft>
        <a:buChar char="–"/>
        <a:defRPr sz="1400">
          <a:solidFill>
            <a:schemeClr val="bg1"/>
          </a:solidFill>
          <a:latin typeface="+mn-lt"/>
          <a:ea typeface="+mn-ea"/>
        </a:defRPr>
      </a:lvl2pPr>
      <a:lvl3pPr marL="1143000" indent="-228600" algn="l" rtl="0" eaLnBrk="0" fontAlgn="base" hangingPunct="0">
        <a:spcBef>
          <a:spcPct val="20000"/>
        </a:spcBef>
        <a:spcAft>
          <a:spcPct val="0"/>
        </a:spcAft>
        <a:buChar char="•"/>
        <a:defRPr sz="1400">
          <a:solidFill>
            <a:schemeClr val="bg1"/>
          </a:solidFill>
          <a:latin typeface="+mn-lt"/>
          <a:ea typeface="+mn-ea"/>
        </a:defRPr>
      </a:lvl3pPr>
      <a:lvl4pPr marL="1600200" indent="-228600" algn="l" rtl="0" eaLnBrk="0" fontAlgn="base" hangingPunct="0">
        <a:spcBef>
          <a:spcPct val="20000"/>
        </a:spcBef>
        <a:spcAft>
          <a:spcPct val="0"/>
        </a:spcAft>
        <a:buChar char="–"/>
        <a:defRPr sz="1400">
          <a:solidFill>
            <a:schemeClr val="bg1"/>
          </a:solidFill>
          <a:latin typeface="+mn-lt"/>
          <a:ea typeface="+mn-ea"/>
        </a:defRPr>
      </a:lvl4pPr>
      <a:lvl5pPr marL="2057400" indent="-228600" algn="l" rtl="0" eaLnBrk="0" fontAlgn="base" hangingPunct="0">
        <a:spcBef>
          <a:spcPct val="20000"/>
        </a:spcBef>
        <a:spcAft>
          <a:spcPct val="0"/>
        </a:spcAft>
        <a:buChar char="»"/>
        <a:defRPr sz="1400">
          <a:solidFill>
            <a:schemeClr val="bg1"/>
          </a:solidFill>
          <a:latin typeface="+mn-lt"/>
          <a:ea typeface="+mn-ea"/>
        </a:defRPr>
      </a:lvl5pPr>
      <a:lvl6pPr marL="2514600" indent="-228600" algn="l" rtl="0" fontAlgn="base">
        <a:spcBef>
          <a:spcPct val="20000"/>
        </a:spcBef>
        <a:spcAft>
          <a:spcPct val="0"/>
        </a:spcAft>
        <a:buChar char="»"/>
        <a:defRPr sz="1400">
          <a:solidFill>
            <a:schemeClr val="bg1"/>
          </a:solidFill>
          <a:latin typeface="+mn-lt"/>
          <a:ea typeface="+mn-ea"/>
        </a:defRPr>
      </a:lvl6pPr>
      <a:lvl7pPr marL="2971800" indent="-228600" algn="l" rtl="0" fontAlgn="base">
        <a:spcBef>
          <a:spcPct val="20000"/>
        </a:spcBef>
        <a:spcAft>
          <a:spcPct val="0"/>
        </a:spcAft>
        <a:buChar char="»"/>
        <a:defRPr sz="1400">
          <a:solidFill>
            <a:schemeClr val="bg1"/>
          </a:solidFill>
          <a:latin typeface="+mn-lt"/>
          <a:ea typeface="+mn-ea"/>
        </a:defRPr>
      </a:lvl7pPr>
      <a:lvl8pPr marL="3429000" indent="-228600" algn="l" rtl="0" fontAlgn="base">
        <a:spcBef>
          <a:spcPct val="20000"/>
        </a:spcBef>
        <a:spcAft>
          <a:spcPct val="0"/>
        </a:spcAft>
        <a:buChar char="»"/>
        <a:defRPr sz="1400">
          <a:solidFill>
            <a:schemeClr val="bg1"/>
          </a:solidFill>
          <a:latin typeface="+mn-lt"/>
          <a:ea typeface="+mn-ea"/>
        </a:defRPr>
      </a:lvl8pPr>
      <a:lvl9pPr marL="3886200" indent="-228600" algn="l" rtl="0" fontAlgn="base">
        <a:spcBef>
          <a:spcPct val="20000"/>
        </a:spcBef>
        <a:spcAft>
          <a:spcPct val="0"/>
        </a:spcAft>
        <a:buChar char="»"/>
        <a:defRPr sz="1400">
          <a:solidFill>
            <a:schemeClr val="bg1"/>
          </a:solidFill>
          <a:latin typeface="+mn-lt"/>
          <a:ea typeface="+mn-ea"/>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314" name="Immagine 2" descr="PPT_ScienzeSocialiPolitiche-02.png"/>
          <p:cNvPicPr>
            <a:picLocks noChangeAspect="1"/>
          </p:cNvPicPr>
          <p:nvPr userDrawn="1"/>
        </p:nvPicPr>
        <p:blipFill>
          <a:blip r:embed="rId13"/>
          <a:srcRect/>
          <a:stretch>
            <a:fillRect/>
          </a:stretch>
        </p:blipFill>
        <p:spPr bwMode="auto">
          <a:xfrm>
            <a:off x="0" y="6267450"/>
            <a:ext cx="9144000" cy="590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106"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106"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106"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106"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106"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Line 4"/>
          <p:cNvSpPr>
            <a:spLocks noChangeShapeType="1"/>
          </p:cNvSpPr>
          <p:nvPr userDrawn="1"/>
        </p:nvSpPr>
        <p:spPr bwMode="auto">
          <a:xfrm flipV="1">
            <a:off x="0" y="906463"/>
            <a:ext cx="9144000" cy="7937"/>
          </a:xfrm>
          <a:prstGeom prst="line">
            <a:avLst/>
          </a:prstGeom>
          <a:noFill/>
          <a:ln w="9525">
            <a:solidFill>
              <a:srgbClr val="172171"/>
            </a:solidFill>
            <a:round/>
            <a:headEnd/>
            <a:tailEnd/>
          </a:ln>
        </p:spPr>
        <p:txBody>
          <a:bodyPr wrap="none" anchor="ctr">
            <a:prstTxWarp prst="textNoShape">
              <a:avLst/>
            </a:prstTxWarp>
          </a:bodyPr>
          <a:lstStyle/>
          <a:p>
            <a:pPr>
              <a:defRPr/>
            </a:pPr>
            <a:endParaRPr lang="it-IT">
              <a:latin typeface="Arial" pitchFamily="-105" charset="0"/>
              <a:ea typeface="ＭＳ Ｐゴシック" pitchFamily="-105" charset="-128"/>
              <a:cs typeface="ＭＳ Ｐゴシック" pitchFamily="-105" charset="-128"/>
            </a:endParaRPr>
          </a:p>
        </p:txBody>
      </p:sp>
      <p:pic>
        <p:nvPicPr>
          <p:cNvPr id="25603" name="Immagine 3" descr="PPT_ScienzeSocialiPolitiche-03.png"/>
          <p:cNvPicPr>
            <a:picLocks noChangeAspect="1"/>
          </p:cNvPicPr>
          <p:nvPr userDrawn="1"/>
        </p:nvPicPr>
        <p:blipFill>
          <a:blip r:embed="rId14"/>
          <a:srcRect/>
          <a:stretch>
            <a:fillRect/>
          </a:stretch>
        </p:blipFill>
        <p:spPr bwMode="auto">
          <a:xfrm>
            <a:off x="0" y="6261100"/>
            <a:ext cx="9144000" cy="596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 id="2147484173" r:id="rId1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106"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106"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106"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106"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106"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136897" y="2276872"/>
            <a:ext cx="9007103" cy="2232248"/>
          </a:xfrm>
        </p:spPr>
        <p:txBody>
          <a:bodyPr lIns="0" tIns="0" rIns="0" bIns="0" anchor="t"/>
          <a:lstStyle/>
          <a:p>
            <a:pPr eaLnBrk="1" hangingPunct="1">
              <a:spcAft>
                <a:spcPts val="1200"/>
              </a:spcAft>
            </a:pPr>
            <a:br>
              <a:rPr lang="it-IT" dirty="0"/>
            </a:br>
            <a:br>
              <a:rPr lang="it-IT" dirty="0"/>
            </a:br>
            <a:br>
              <a:rPr lang="it-IT" dirty="0"/>
            </a:br>
            <a:br>
              <a:rPr lang="it-IT" dirty="0"/>
            </a:br>
            <a:br>
              <a:rPr lang="it-IT"/>
            </a:br>
            <a:endParaRPr lang="it-IT" sz="2800" dirty="0"/>
          </a:p>
        </p:txBody>
      </p:sp>
      <p:sp>
        <p:nvSpPr>
          <p:cNvPr id="5" name="Rettangolo 4"/>
          <p:cNvSpPr/>
          <p:nvPr/>
        </p:nvSpPr>
        <p:spPr>
          <a:xfrm>
            <a:off x="0" y="2276872"/>
            <a:ext cx="9144000" cy="1938992"/>
          </a:xfrm>
          <a:prstGeom prst="rect">
            <a:avLst/>
          </a:prstGeom>
        </p:spPr>
        <p:txBody>
          <a:bodyPr wrap="square">
            <a:spAutoFit/>
          </a:bodyPr>
          <a:lstStyle/>
          <a:p>
            <a:r>
              <a:rPr lang="en-US" sz="4000" b="1" dirty="0">
                <a:solidFill>
                  <a:srgbClr val="FFFFFF"/>
                </a:solidFill>
                <a:latin typeface="+mj-lt"/>
              </a:rPr>
              <a:t>What is diversity management and where does it come from? Diversity management paradigms</a:t>
            </a:r>
            <a:r>
              <a:rPr lang="en-US" sz="4000" dirty="0"/>
              <a:t> </a:t>
            </a:r>
            <a:endParaRPr lang="it-IT"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0" y="7656"/>
            <a:ext cx="9150800" cy="1143000"/>
          </a:xfrm>
        </p:spPr>
        <p:txBody>
          <a:bodyPr/>
          <a:lstStyle/>
          <a:p>
            <a:r>
              <a:rPr lang="it-IT" dirty="0"/>
              <a:t>		</a:t>
            </a:r>
            <a:r>
              <a:rPr lang="it-IT" dirty="0">
                <a:solidFill>
                  <a:srgbClr val="00B0F0"/>
                </a:solidFill>
              </a:rPr>
              <a:t>From </a:t>
            </a:r>
            <a:r>
              <a:rPr lang="it-IT" dirty="0" err="1">
                <a:solidFill>
                  <a:srgbClr val="00B0F0"/>
                </a:solidFill>
              </a:rPr>
              <a:t>multiculturalism</a:t>
            </a:r>
            <a:r>
              <a:rPr lang="it-IT" dirty="0">
                <a:solidFill>
                  <a:srgbClr val="00B0F0"/>
                </a:solidFill>
              </a:rPr>
              <a:t> to </a:t>
            </a:r>
            <a:r>
              <a:rPr lang="it-IT" dirty="0" err="1">
                <a:solidFill>
                  <a:srgbClr val="00B0F0"/>
                </a:solidFill>
              </a:rPr>
              <a:t>diversity</a:t>
            </a:r>
            <a:r>
              <a:rPr lang="it-IT" dirty="0">
                <a:solidFill>
                  <a:srgbClr val="00B0F0"/>
                </a:solidFill>
              </a:rPr>
              <a:t> management?</a:t>
            </a:r>
          </a:p>
        </p:txBody>
      </p:sp>
      <p:sp>
        <p:nvSpPr>
          <p:cNvPr id="3" name="Segnaposto contenuto 2"/>
          <p:cNvSpPr>
            <a:spLocks noGrp="1"/>
          </p:cNvSpPr>
          <p:nvPr>
            <p:ph idx="1"/>
          </p:nvPr>
        </p:nvSpPr>
        <p:spPr>
          <a:xfrm>
            <a:off x="107504" y="1600200"/>
            <a:ext cx="9036496" cy="4525963"/>
          </a:xfrm>
        </p:spPr>
        <p:txBody>
          <a:bodyPr/>
          <a:lstStyle/>
          <a:p>
            <a:r>
              <a:rPr lang="en-GB" dirty="0">
                <a:solidFill>
                  <a:srgbClr val="002060"/>
                </a:solidFill>
              </a:rPr>
              <a:t>In the European political debate, multiculturalism has been increasingly dismissed</a:t>
            </a:r>
          </a:p>
          <a:p>
            <a:r>
              <a:rPr lang="en-GB" dirty="0">
                <a:solidFill>
                  <a:srgbClr val="002060"/>
                </a:solidFill>
              </a:rPr>
              <a:t>Diversity appears more acceptable:</a:t>
            </a:r>
          </a:p>
          <a:p>
            <a:pPr>
              <a:buFontTx/>
              <a:buChar char="-"/>
            </a:pPr>
            <a:r>
              <a:rPr lang="en-GB" dirty="0">
                <a:solidFill>
                  <a:srgbClr val="002060"/>
                </a:solidFill>
              </a:rPr>
              <a:t>It refers to individuals, not to groups</a:t>
            </a:r>
          </a:p>
          <a:p>
            <a:pPr>
              <a:buFontTx/>
              <a:buChar char="-"/>
            </a:pPr>
            <a:r>
              <a:rPr lang="en-GB" dirty="0">
                <a:solidFill>
                  <a:srgbClr val="002060"/>
                </a:solidFill>
              </a:rPr>
              <a:t>It can be connected with other diversities (regional, religious, sexual, linguistic…)</a:t>
            </a:r>
          </a:p>
          <a:p>
            <a:pPr>
              <a:buFontTx/>
              <a:buChar char="-"/>
            </a:pPr>
            <a:r>
              <a:rPr lang="en-GB" dirty="0">
                <a:solidFill>
                  <a:srgbClr val="002060"/>
                </a:solidFill>
              </a:rPr>
              <a:t>It can be seen as an economic asset</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12" y="203850"/>
            <a:ext cx="15113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0710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60648"/>
            <a:ext cx="8229600" cy="1143000"/>
          </a:xfrm>
        </p:spPr>
        <p:txBody>
          <a:bodyPr/>
          <a:lstStyle/>
          <a:p>
            <a:r>
              <a:rPr lang="it-IT" b="1" dirty="0" err="1">
                <a:solidFill>
                  <a:srgbClr val="00B0F0"/>
                </a:solidFill>
              </a:rPr>
              <a:t>Ethnic</a:t>
            </a:r>
            <a:r>
              <a:rPr lang="it-IT" b="1" dirty="0">
                <a:solidFill>
                  <a:srgbClr val="00B0F0"/>
                </a:solidFill>
              </a:rPr>
              <a:t> </a:t>
            </a:r>
            <a:r>
              <a:rPr lang="it-IT" b="1" dirty="0" err="1">
                <a:solidFill>
                  <a:srgbClr val="00B0F0"/>
                </a:solidFill>
              </a:rPr>
              <a:t>Diversity</a:t>
            </a:r>
            <a:r>
              <a:rPr lang="it-IT" b="1" dirty="0">
                <a:solidFill>
                  <a:srgbClr val="00B0F0"/>
                </a:solidFill>
              </a:rPr>
              <a:t> Management</a:t>
            </a:r>
          </a:p>
        </p:txBody>
      </p:sp>
      <p:sp>
        <p:nvSpPr>
          <p:cNvPr id="3" name="Segnaposto contenuto 2"/>
          <p:cNvSpPr>
            <a:spLocks noGrp="1"/>
          </p:cNvSpPr>
          <p:nvPr>
            <p:ph idx="1"/>
          </p:nvPr>
        </p:nvSpPr>
        <p:spPr>
          <a:xfrm>
            <a:off x="0" y="1268760"/>
            <a:ext cx="9144000" cy="4857403"/>
          </a:xfrm>
        </p:spPr>
        <p:txBody>
          <a:bodyPr/>
          <a:lstStyle/>
          <a:p>
            <a:pPr algn="just"/>
            <a:r>
              <a:rPr lang="en-GB" sz="2800" b="1" dirty="0">
                <a:solidFill>
                  <a:srgbClr val="002060"/>
                </a:solidFill>
              </a:rPr>
              <a:t>Ethnic Diversity Management</a:t>
            </a:r>
            <a:r>
              <a:rPr lang="en-GB" sz="2800" dirty="0">
                <a:solidFill>
                  <a:srgbClr val="002060"/>
                </a:solidFill>
              </a:rPr>
              <a:t> refers to a series of organized and </a:t>
            </a:r>
            <a:r>
              <a:rPr lang="en-GB" sz="2800" dirty="0" err="1">
                <a:solidFill>
                  <a:srgbClr val="002060"/>
                </a:solidFill>
              </a:rPr>
              <a:t>interconected</a:t>
            </a:r>
            <a:r>
              <a:rPr lang="en-GB" sz="2800" dirty="0">
                <a:solidFill>
                  <a:srgbClr val="002060"/>
                </a:solidFill>
              </a:rPr>
              <a:t> processes that aim at managing cultural differences in ways that </a:t>
            </a:r>
            <a:r>
              <a:rPr lang="en-GB" sz="2800" dirty="0" err="1">
                <a:solidFill>
                  <a:srgbClr val="002060"/>
                </a:solidFill>
              </a:rPr>
              <a:t>strenghten</a:t>
            </a:r>
            <a:r>
              <a:rPr lang="en-GB" sz="2800" dirty="0">
                <a:solidFill>
                  <a:srgbClr val="002060"/>
                </a:solidFill>
              </a:rPr>
              <a:t> individual rights and organizational efficacy.</a:t>
            </a:r>
          </a:p>
          <a:p>
            <a:pPr algn="just"/>
            <a:endParaRPr lang="en-GB" sz="2800" dirty="0">
              <a:solidFill>
                <a:srgbClr val="002060"/>
              </a:solidFill>
            </a:endParaRPr>
          </a:p>
          <a:p>
            <a:pPr algn="just"/>
            <a:r>
              <a:rPr lang="en-GB" sz="2800" b="1" dirty="0">
                <a:solidFill>
                  <a:srgbClr val="002060"/>
                </a:solidFill>
              </a:rPr>
              <a:t>How can we define Ethnicity? </a:t>
            </a:r>
            <a:r>
              <a:rPr lang="en-GB" sz="2800" dirty="0">
                <a:solidFill>
                  <a:srgbClr val="002060"/>
                </a:solidFill>
              </a:rPr>
              <a:t>This term refers to individuals’ sense of belonging and identification (and their social classification) according to their shared social and cultural heritage: customs, language, traditions, religion, etc. </a:t>
            </a:r>
          </a:p>
          <a:p>
            <a:pPr marL="0" indent="0" algn="just">
              <a:buNone/>
            </a:pPr>
            <a:endParaRPr lang="it-IT" sz="2800" dirty="0"/>
          </a:p>
          <a:p>
            <a:endParaRPr lang="it-IT" sz="2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975" y="116632"/>
            <a:ext cx="1238559"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8302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87824" y="274638"/>
            <a:ext cx="5698976" cy="706090"/>
          </a:xfrm>
        </p:spPr>
        <p:txBody>
          <a:bodyPr/>
          <a:lstStyle/>
          <a:p>
            <a:r>
              <a:rPr lang="it-IT" dirty="0">
                <a:solidFill>
                  <a:srgbClr val="00B0F0"/>
                </a:solidFill>
              </a:rPr>
              <a:t>Inclusive </a:t>
            </a:r>
            <a:r>
              <a:rPr lang="it-IT" dirty="0" err="1">
                <a:solidFill>
                  <a:srgbClr val="00B0F0"/>
                </a:solidFill>
              </a:rPr>
              <a:t>diversity</a:t>
            </a:r>
            <a:endParaRPr lang="it-IT" dirty="0">
              <a:solidFill>
                <a:srgbClr val="00B0F0"/>
              </a:solidFill>
            </a:endParaRPr>
          </a:p>
        </p:txBody>
      </p:sp>
      <p:sp>
        <p:nvSpPr>
          <p:cNvPr id="3" name="Segnaposto contenuto 2"/>
          <p:cNvSpPr>
            <a:spLocks noGrp="1"/>
          </p:cNvSpPr>
          <p:nvPr>
            <p:ph idx="1"/>
          </p:nvPr>
        </p:nvSpPr>
        <p:spPr>
          <a:xfrm>
            <a:off x="0" y="1097034"/>
            <a:ext cx="9036496" cy="4741097"/>
          </a:xfrm>
        </p:spPr>
        <p:txBody>
          <a:bodyPr/>
          <a:lstStyle/>
          <a:p>
            <a:pPr algn="just"/>
            <a:r>
              <a:rPr lang="en-GB" dirty="0">
                <a:solidFill>
                  <a:srgbClr val="002060"/>
                </a:solidFill>
              </a:rPr>
              <a:t>The management of such (cultural) differences does recognize the particularities of each individual/group and enhance their (equally relevant) </a:t>
            </a:r>
            <a:r>
              <a:rPr lang="en-GB" dirty="0" err="1">
                <a:solidFill>
                  <a:srgbClr val="002060"/>
                </a:solidFill>
              </a:rPr>
              <a:t>richnesses</a:t>
            </a:r>
            <a:r>
              <a:rPr lang="en-GB" dirty="0">
                <a:solidFill>
                  <a:srgbClr val="002060"/>
                </a:solidFill>
              </a:rPr>
              <a:t> and strengths (</a:t>
            </a:r>
            <a:r>
              <a:rPr lang="en-GB" b="1" dirty="0">
                <a:solidFill>
                  <a:srgbClr val="002060"/>
                </a:solidFill>
              </a:rPr>
              <a:t>Inclusive Diversity</a:t>
            </a:r>
            <a:r>
              <a:rPr lang="en-GB" dirty="0">
                <a:solidFill>
                  <a:srgbClr val="002060"/>
                </a:solidFill>
              </a:rPr>
              <a:t>).</a:t>
            </a:r>
          </a:p>
          <a:p>
            <a:pPr algn="just"/>
            <a:r>
              <a:rPr lang="en-GB" dirty="0">
                <a:solidFill>
                  <a:srgbClr val="002060"/>
                </a:solidFill>
              </a:rPr>
              <a:t>Diversity refers to a set of individual rights , but it does serve also as a ground for  social dialogue and collective agreements: adapting working procedures, schedules and services to a cultural diverse population</a:t>
            </a:r>
          </a:p>
          <a:p>
            <a:endParaRPr lang="it-IT"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536" y="158821"/>
            <a:ext cx="15113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009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417638"/>
          </a:xfrm>
        </p:spPr>
        <p:txBody>
          <a:bodyPr/>
          <a:lstStyle/>
          <a:p>
            <a:r>
              <a:rPr lang="it-IT" sz="4000" b="1" dirty="0" err="1">
                <a:solidFill>
                  <a:srgbClr val="00B0F0"/>
                </a:solidFill>
              </a:rPr>
              <a:t>Diversity</a:t>
            </a:r>
            <a:r>
              <a:rPr lang="it-IT" sz="4000" b="1" dirty="0">
                <a:solidFill>
                  <a:srgbClr val="00B0F0"/>
                </a:solidFill>
              </a:rPr>
              <a:t> Management vs. </a:t>
            </a:r>
            <a:r>
              <a:rPr lang="it-IT" sz="4000" b="1" dirty="0" err="1">
                <a:solidFill>
                  <a:srgbClr val="00B0F0"/>
                </a:solidFill>
              </a:rPr>
              <a:t>Affirmative</a:t>
            </a:r>
            <a:r>
              <a:rPr lang="it-IT" sz="4000" b="1" dirty="0">
                <a:solidFill>
                  <a:srgbClr val="00B0F0"/>
                </a:solidFill>
              </a:rPr>
              <a:t> </a:t>
            </a:r>
            <a:r>
              <a:rPr lang="it-IT" sz="4000" b="1" dirty="0" err="1">
                <a:solidFill>
                  <a:srgbClr val="00B0F0"/>
                </a:solidFill>
              </a:rPr>
              <a:t>actions</a:t>
            </a:r>
            <a:endParaRPr lang="it-IT" sz="4000" b="1" dirty="0">
              <a:solidFill>
                <a:srgbClr val="00B0F0"/>
              </a:solidFill>
            </a:endParaRPr>
          </a:p>
        </p:txBody>
      </p:sp>
      <p:sp>
        <p:nvSpPr>
          <p:cNvPr id="3" name="Segnaposto contenuto 2"/>
          <p:cNvSpPr>
            <a:spLocks noGrp="1"/>
          </p:cNvSpPr>
          <p:nvPr>
            <p:ph idx="1"/>
          </p:nvPr>
        </p:nvSpPr>
        <p:spPr>
          <a:xfrm>
            <a:off x="457200" y="980728"/>
            <a:ext cx="8229600" cy="5145435"/>
          </a:xfrm>
        </p:spPr>
        <p:txBody>
          <a:bodyPr/>
          <a:lstStyle/>
          <a:p>
            <a:pPr marL="0" indent="0" algn="just">
              <a:buNone/>
            </a:pPr>
            <a:endParaRPr lang="it-IT" sz="800" dirty="0"/>
          </a:p>
          <a:p>
            <a:pPr algn="just"/>
            <a:endParaRPr lang="it-IT" sz="800" dirty="0"/>
          </a:p>
          <a:p>
            <a:pPr algn="just"/>
            <a:endParaRPr lang="it-IT"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450" y="102620"/>
            <a:ext cx="15113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ella 3"/>
          <p:cNvGraphicFramePr>
            <a:graphicFrameLocks noGrp="1"/>
          </p:cNvGraphicFramePr>
          <p:nvPr>
            <p:extLst>
              <p:ext uri="{D42A27DB-BD31-4B8C-83A1-F6EECF244321}">
                <p14:modId xmlns:p14="http://schemas.microsoft.com/office/powerpoint/2010/main" val="3233914123"/>
              </p:ext>
            </p:extLst>
          </p:nvPr>
        </p:nvGraphicFramePr>
        <p:xfrm>
          <a:off x="1" y="1302707"/>
          <a:ext cx="9144000" cy="4761674"/>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738314">
                <a:tc>
                  <a:txBody>
                    <a:bodyPr/>
                    <a:lstStyle/>
                    <a:p>
                      <a:endParaRPr lang="en-GB" sz="1400" noProof="0" dirty="0"/>
                    </a:p>
                  </a:txBody>
                  <a:tcPr/>
                </a:tc>
                <a:tc>
                  <a:txBody>
                    <a:bodyPr/>
                    <a:lstStyle/>
                    <a:p>
                      <a:r>
                        <a:rPr lang="en-GB" sz="1800" noProof="0" dirty="0"/>
                        <a:t>Affirmative</a:t>
                      </a:r>
                      <a:r>
                        <a:rPr lang="en-GB" sz="1800" baseline="0" noProof="0" dirty="0"/>
                        <a:t> actions</a:t>
                      </a:r>
                      <a:endParaRPr lang="en-GB" sz="1800" noProof="0" dirty="0"/>
                    </a:p>
                  </a:txBody>
                  <a:tcPr/>
                </a:tc>
                <a:tc>
                  <a:txBody>
                    <a:bodyPr/>
                    <a:lstStyle/>
                    <a:p>
                      <a:r>
                        <a:rPr lang="en-GB" sz="1800" noProof="0" dirty="0"/>
                        <a:t>Diversity Management</a:t>
                      </a:r>
                    </a:p>
                  </a:txBody>
                  <a:tcPr/>
                </a:tc>
                <a:extLst>
                  <a:ext uri="{0D108BD9-81ED-4DB2-BD59-A6C34878D82A}">
                    <a16:rowId xmlns:a16="http://schemas.microsoft.com/office/drawing/2014/main" val="10000"/>
                  </a:ext>
                </a:extLst>
              </a:tr>
              <a:tr h="883849">
                <a:tc>
                  <a:txBody>
                    <a:bodyPr/>
                    <a:lstStyle/>
                    <a:p>
                      <a:r>
                        <a:rPr lang="en-GB" sz="1800" noProof="0" dirty="0">
                          <a:solidFill>
                            <a:srgbClr val="002060"/>
                          </a:solidFill>
                        </a:rPr>
                        <a:t>Target</a:t>
                      </a:r>
                    </a:p>
                  </a:txBody>
                  <a:tcPr/>
                </a:tc>
                <a:tc>
                  <a:txBody>
                    <a:bodyPr/>
                    <a:lstStyle/>
                    <a:p>
                      <a:r>
                        <a:rPr lang="en-GB" sz="1800" noProof="0" dirty="0">
                          <a:solidFill>
                            <a:srgbClr val="002060"/>
                          </a:solidFill>
                        </a:rPr>
                        <a:t>Integration</a:t>
                      </a:r>
                      <a:r>
                        <a:rPr lang="en-GB" sz="1800" baseline="0" noProof="0" dirty="0">
                          <a:solidFill>
                            <a:srgbClr val="002060"/>
                          </a:solidFill>
                        </a:rPr>
                        <a:t> into the labour market</a:t>
                      </a:r>
                      <a:endParaRPr lang="en-GB" sz="1800" noProof="0" dirty="0">
                        <a:solidFill>
                          <a:srgbClr val="002060"/>
                        </a:solidFill>
                      </a:endParaRPr>
                    </a:p>
                  </a:txBody>
                  <a:tcPr/>
                </a:tc>
                <a:tc>
                  <a:txBody>
                    <a:bodyPr/>
                    <a:lstStyle/>
                    <a:p>
                      <a:r>
                        <a:rPr lang="en-GB" sz="1800" baseline="0" noProof="0" dirty="0">
                          <a:solidFill>
                            <a:srgbClr val="002060"/>
                          </a:solidFill>
                        </a:rPr>
                        <a:t>Better employment of human resources</a:t>
                      </a:r>
                    </a:p>
                    <a:p>
                      <a:r>
                        <a:rPr lang="en-GB" sz="1800" baseline="0" noProof="0" dirty="0">
                          <a:solidFill>
                            <a:srgbClr val="002060"/>
                          </a:solidFill>
                        </a:rPr>
                        <a:t>Professional empowerment</a:t>
                      </a:r>
                      <a:endParaRPr lang="en-GB" sz="1800" noProof="0" dirty="0">
                        <a:solidFill>
                          <a:srgbClr val="002060"/>
                        </a:solidFill>
                      </a:endParaRPr>
                    </a:p>
                  </a:txBody>
                  <a:tcPr/>
                </a:tc>
                <a:extLst>
                  <a:ext uri="{0D108BD9-81ED-4DB2-BD59-A6C34878D82A}">
                    <a16:rowId xmlns:a16="http://schemas.microsoft.com/office/drawing/2014/main" val="10001"/>
                  </a:ext>
                </a:extLst>
              </a:tr>
              <a:tr h="883849">
                <a:tc>
                  <a:txBody>
                    <a:bodyPr/>
                    <a:lstStyle/>
                    <a:p>
                      <a:r>
                        <a:rPr lang="en-GB" sz="1800" noProof="0" dirty="0">
                          <a:solidFill>
                            <a:srgbClr val="002060"/>
                          </a:solidFill>
                        </a:rPr>
                        <a:t>Implementation</a:t>
                      </a:r>
                    </a:p>
                  </a:txBody>
                  <a:tcPr/>
                </a:tc>
                <a:tc>
                  <a:txBody>
                    <a:bodyPr/>
                    <a:lstStyle/>
                    <a:p>
                      <a:r>
                        <a:rPr lang="en-GB" sz="1800" noProof="0" dirty="0">
                          <a:solidFill>
                            <a:srgbClr val="002060"/>
                          </a:solidFill>
                        </a:rPr>
                        <a:t>Normative</a:t>
                      </a:r>
                    </a:p>
                  </a:txBody>
                  <a:tcPr/>
                </a:tc>
                <a:tc>
                  <a:txBody>
                    <a:bodyPr/>
                    <a:lstStyle/>
                    <a:p>
                      <a:r>
                        <a:rPr lang="en-GB" sz="1800" noProof="0" dirty="0">
                          <a:solidFill>
                            <a:srgbClr val="002060"/>
                          </a:solidFill>
                        </a:rPr>
                        <a:t>Voluntary </a:t>
                      </a:r>
                    </a:p>
                    <a:p>
                      <a:r>
                        <a:rPr lang="en-GB" sz="1800" noProof="0" dirty="0">
                          <a:solidFill>
                            <a:srgbClr val="002060"/>
                          </a:solidFill>
                        </a:rPr>
                        <a:t>(company’s initiative); collective agreements</a:t>
                      </a:r>
                    </a:p>
                  </a:txBody>
                  <a:tcPr/>
                </a:tc>
                <a:extLst>
                  <a:ext uri="{0D108BD9-81ED-4DB2-BD59-A6C34878D82A}">
                    <a16:rowId xmlns:a16="http://schemas.microsoft.com/office/drawing/2014/main" val="10002"/>
                  </a:ext>
                </a:extLst>
              </a:tr>
              <a:tr h="883849">
                <a:tc>
                  <a:txBody>
                    <a:bodyPr/>
                    <a:lstStyle/>
                    <a:p>
                      <a:r>
                        <a:rPr lang="en-GB" sz="1800" noProof="0" dirty="0">
                          <a:solidFill>
                            <a:srgbClr val="002060"/>
                          </a:solidFill>
                        </a:rPr>
                        <a:t>Implementation tools</a:t>
                      </a:r>
                    </a:p>
                  </a:txBody>
                  <a:tcPr/>
                </a:tc>
                <a:tc>
                  <a:txBody>
                    <a:bodyPr/>
                    <a:lstStyle/>
                    <a:p>
                      <a:r>
                        <a:rPr lang="en-GB" sz="1800" noProof="0" dirty="0">
                          <a:solidFill>
                            <a:srgbClr val="002060"/>
                          </a:solidFill>
                        </a:rPr>
                        <a:t>Law (quotas)</a:t>
                      </a:r>
                    </a:p>
                  </a:txBody>
                  <a:tcPr/>
                </a:tc>
                <a:tc>
                  <a:txBody>
                    <a:bodyPr/>
                    <a:lstStyle/>
                    <a:p>
                      <a:r>
                        <a:rPr lang="en-GB" sz="1800" noProof="0" dirty="0">
                          <a:solidFill>
                            <a:srgbClr val="002060"/>
                          </a:solidFill>
                        </a:rPr>
                        <a:t>Productivity</a:t>
                      </a:r>
                      <a:r>
                        <a:rPr lang="en-GB" sz="1800" baseline="0" noProof="0" dirty="0">
                          <a:solidFill>
                            <a:srgbClr val="002060"/>
                          </a:solidFill>
                        </a:rPr>
                        <a:t> (Business oriented);</a:t>
                      </a:r>
                    </a:p>
                    <a:p>
                      <a:r>
                        <a:rPr lang="en-GB" sz="1800" baseline="0" noProof="0" dirty="0">
                          <a:solidFill>
                            <a:srgbClr val="002060"/>
                          </a:solidFill>
                        </a:rPr>
                        <a:t>Social dialogue</a:t>
                      </a:r>
                      <a:endParaRPr lang="en-GB" sz="1800" noProof="0" dirty="0">
                        <a:solidFill>
                          <a:srgbClr val="002060"/>
                        </a:solidFill>
                      </a:endParaRPr>
                    </a:p>
                  </a:txBody>
                  <a:tcPr/>
                </a:tc>
                <a:extLst>
                  <a:ext uri="{0D108BD9-81ED-4DB2-BD59-A6C34878D82A}">
                    <a16:rowId xmlns:a16="http://schemas.microsoft.com/office/drawing/2014/main" val="10003"/>
                  </a:ext>
                </a:extLst>
              </a:tr>
              <a:tr h="638188">
                <a:tc>
                  <a:txBody>
                    <a:bodyPr/>
                    <a:lstStyle/>
                    <a:p>
                      <a:r>
                        <a:rPr lang="en-GB" sz="1800" noProof="0" dirty="0">
                          <a:solidFill>
                            <a:srgbClr val="002060"/>
                          </a:solidFill>
                        </a:rPr>
                        <a:t>Incentives</a:t>
                      </a:r>
                    </a:p>
                  </a:txBody>
                  <a:tcPr/>
                </a:tc>
                <a:tc>
                  <a:txBody>
                    <a:bodyPr/>
                    <a:lstStyle/>
                    <a:p>
                      <a:r>
                        <a:rPr lang="en-GB" sz="1800" noProof="0" dirty="0">
                          <a:solidFill>
                            <a:srgbClr val="002060"/>
                          </a:solidFill>
                        </a:rPr>
                        <a:t>Sanction risks </a:t>
                      </a:r>
                    </a:p>
                  </a:txBody>
                  <a:tcPr/>
                </a:tc>
                <a:tc>
                  <a:txBody>
                    <a:bodyPr/>
                    <a:lstStyle/>
                    <a:p>
                      <a:r>
                        <a:rPr lang="en-GB" sz="1800" noProof="0" dirty="0">
                          <a:solidFill>
                            <a:srgbClr val="002060"/>
                          </a:solidFill>
                        </a:rPr>
                        <a:t>Economic and social advantages </a:t>
                      </a:r>
                    </a:p>
                  </a:txBody>
                  <a:tcPr/>
                </a:tc>
                <a:extLst>
                  <a:ext uri="{0D108BD9-81ED-4DB2-BD59-A6C34878D82A}">
                    <a16:rowId xmlns:a16="http://schemas.microsoft.com/office/drawing/2014/main" val="10004"/>
                  </a:ext>
                </a:extLst>
              </a:tr>
              <a:tr h="618694">
                <a:tc>
                  <a:txBody>
                    <a:bodyPr/>
                    <a:lstStyle/>
                    <a:p>
                      <a:r>
                        <a:rPr lang="en-GB" sz="1800" noProof="0" dirty="0">
                          <a:solidFill>
                            <a:srgbClr val="002060"/>
                          </a:solidFill>
                        </a:rPr>
                        <a:t>Orientation</a:t>
                      </a:r>
                    </a:p>
                  </a:txBody>
                  <a:tcPr/>
                </a:tc>
                <a:tc>
                  <a:txBody>
                    <a:bodyPr/>
                    <a:lstStyle/>
                    <a:p>
                      <a:r>
                        <a:rPr lang="en-GB" sz="1800" noProof="0" dirty="0">
                          <a:solidFill>
                            <a:srgbClr val="002060"/>
                          </a:solidFill>
                        </a:rPr>
                        <a:t>Focus on problems (reactive)</a:t>
                      </a:r>
                    </a:p>
                  </a:txBody>
                  <a:tcPr/>
                </a:tc>
                <a:tc>
                  <a:txBody>
                    <a:bodyPr/>
                    <a:lstStyle/>
                    <a:p>
                      <a:r>
                        <a:rPr lang="en-GB" sz="1800" noProof="0" dirty="0">
                          <a:solidFill>
                            <a:srgbClr val="002060"/>
                          </a:solidFill>
                        </a:rPr>
                        <a:t>Focus on opportunities (proactive)</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17462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644" y="274638"/>
            <a:ext cx="8681156" cy="1143000"/>
          </a:xfrm>
        </p:spPr>
        <p:txBody>
          <a:bodyPr/>
          <a:lstStyle/>
          <a:p>
            <a:r>
              <a:rPr lang="it-IT" dirty="0" err="1">
                <a:solidFill>
                  <a:srgbClr val="00B0F0"/>
                </a:solidFill>
              </a:rPr>
              <a:t>Diversity</a:t>
            </a:r>
            <a:r>
              <a:rPr lang="it-IT" dirty="0">
                <a:solidFill>
                  <a:srgbClr val="00B0F0"/>
                </a:solidFill>
              </a:rPr>
              <a:t> and </a:t>
            </a:r>
            <a:r>
              <a:rPr lang="it-IT" dirty="0" err="1">
                <a:solidFill>
                  <a:srgbClr val="00B0F0"/>
                </a:solidFill>
              </a:rPr>
              <a:t>organizations</a:t>
            </a:r>
            <a:endParaRPr lang="it-IT" dirty="0">
              <a:solidFill>
                <a:srgbClr val="00B0F0"/>
              </a:solidFill>
            </a:endParaRPr>
          </a:p>
        </p:txBody>
      </p:sp>
      <p:sp>
        <p:nvSpPr>
          <p:cNvPr id="3" name="Segnaposto contenuto 2"/>
          <p:cNvSpPr>
            <a:spLocks noGrp="1"/>
          </p:cNvSpPr>
          <p:nvPr>
            <p:ph idx="1"/>
          </p:nvPr>
        </p:nvSpPr>
        <p:spPr>
          <a:xfrm>
            <a:off x="5644" y="1417638"/>
            <a:ext cx="9138356" cy="4525963"/>
          </a:xfrm>
        </p:spPr>
        <p:txBody>
          <a:bodyPr/>
          <a:lstStyle/>
          <a:p>
            <a:r>
              <a:rPr lang="en-GB" dirty="0">
                <a:solidFill>
                  <a:srgbClr val="002060"/>
                </a:solidFill>
              </a:rPr>
              <a:t>From one side, this approach recognizes that immigrants and ethnic minorities could bring specific demands</a:t>
            </a:r>
          </a:p>
          <a:p>
            <a:r>
              <a:rPr lang="en-GB" dirty="0">
                <a:solidFill>
                  <a:srgbClr val="002060"/>
                </a:solidFill>
              </a:rPr>
              <a:t>trade unions can listen and negotiate such demands</a:t>
            </a:r>
          </a:p>
          <a:p>
            <a:r>
              <a:rPr lang="en-GB" dirty="0">
                <a:solidFill>
                  <a:srgbClr val="002060"/>
                </a:solidFill>
              </a:rPr>
              <a:t>From the other side, it sees these differences as soft skills that can give opportunities to organizations: conceiving new products and services, or reaching better a diverse clientele</a:t>
            </a:r>
          </a:p>
          <a:p>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36" y="158821"/>
            <a:ext cx="15113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0998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274638"/>
            <a:ext cx="8579296" cy="1143000"/>
          </a:xfrm>
        </p:spPr>
        <p:txBody>
          <a:bodyPr/>
          <a:lstStyle/>
          <a:p>
            <a:r>
              <a:rPr lang="it-IT" dirty="0" err="1">
                <a:solidFill>
                  <a:srgbClr val="00B0F0"/>
                </a:solidFill>
              </a:rPr>
              <a:t>Diversity</a:t>
            </a:r>
            <a:r>
              <a:rPr lang="it-IT" dirty="0">
                <a:solidFill>
                  <a:srgbClr val="00B0F0"/>
                </a:solidFill>
              </a:rPr>
              <a:t> management</a:t>
            </a:r>
          </a:p>
        </p:txBody>
      </p:sp>
      <p:sp>
        <p:nvSpPr>
          <p:cNvPr id="3" name="Segnaposto contenuto 2"/>
          <p:cNvSpPr>
            <a:spLocks noGrp="1"/>
          </p:cNvSpPr>
          <p:nvPr>
            <p:ph idx="1"/>
          </p:nvPr>
        </p:nvSpPr>
        <p:spPr/>
        <p:txBody>
          <a:bodyPr/>
          <a:lstStyle/>
          <a:p>
            <a:r>
              <a:rPr lang="en-GB" dirty="0">
                <a:solidFill>
                  <a:srgbClr val="002060"/>
                </a:solidFill>
              </a:rPr>
              <a:t>Diversity as a set of individual rights</a:t>
            </a:r>
          </a:p>
          <a:p>
            <a:r>
              <a:rPr lang="en-GB" dirty="0">
                <a:solidFill>
                  <a:srgbClr val="002060"/>
                </a:solidFill>
              </a:rPr>
              <a:t>Diversity as resource for organizations: an economic, social and cultural asset</a:t>
            </a:r>
          </a:p>
          <a:p>
            <a:r>
              <a:rPr lang="en-GB" dirty="0">
                <a:solidFill>
                  <a:srgbClr val="002060"/>
                </a:solidFill>
              </a:rPr>
              <a:t>Diversity as a ground for  social dialogue and collective agreements: adapting working procedures, schedules and services to a cultural diverse population</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36" y="158821"/>
            <a:ext cx="15113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8340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44000" cy="1143000"/>
          </a:xfrm>
        </p:spPr>
        <p:txBody>
          <a:bodyPr/>
          <a:lstStyle/>
          <a:p>
            <a:r>
              <a:rPr lang="it-IT" dirty="0">
                <a:solidFill>
                  <a:srgbClr val="00B0F0"/>
                </a:solidFill>
              </a:rPr>
              <a:t>          </a:t>
            </a:r>
            <a:r>
              <a:rPr lang="it-IT" dirty="0" err="1">
                <a:solidFill>
                  <a:srgbClr val="00B0F0"/>
                </a:solidFill>
              </a:rPr>
              <a:t>Diversity</a:t>
            </a:r>
            <a:r>
              <a:rPr lang="it-IT" dirty="0">
                <a:solidFill>
                  <a:srgbClr val="00B0F0"/>
                </a:solidFill>
              </a:rPr>
              <a:t> in </a:t>
            </a:r>
            <a:r>
              <a:rPr lang="it-IT" dirty="0" err="1">
                <a:solidFill>
                  <a:srgbClr val="00B0F0"/>
                </a:solidFill>
              </a:rPr>
              <a:t>collective</a:t>
            </a:r>
            <a:r>
              <a:rPr lang="it-IT" dirty="0">
                <a:solidFill>
                  <a:srgbClr val="00B0F0"/>
                </a:solidFill>
              </a:rPr>
              <a:t> </a:t>
            </a:r>
            <a:r>
              <a:rPr lang="it-IT" dirty="0" err="1">
                <a:solidFill>
                  <a:srgbClr val="00B0F0"/>
                </a:solidFill>
              </a:rPr>
              <a:t>agreements</a:t>
            </a:r>
            <a:r>
              <a:rPr lang="it-IT" dirty="0">
                <a:solidFill>
                  <a:srgbClr val="00B0F0"/>
                </a:solidFill>
              </a:rPr>
              <a:t> (</a:t>
            </a:r>
            <a:r>
              <a:rPr lang="it-IT" dirty="0" err="1">
                <a:solidFill>
                  <a:srgbClr val="00B0F0"/>
                </a:solidFill>
              </a:rPr>
              <a:t>Italy</a:t>
            </a:r>
            <a:r>
              <a:rPr lang="it-IT" dirty="0">
                <a:solidFill>
                  <a:srgbClr val="00B0F0"/>
                </a:solidFill>
              </a:rPr>
              <a:t>)</a:t>
            </a:r>
          </a:p>
        </p:txBody>
      </p:sp>
      <p:sp>
        <p:nvSpPr>
          <p:cNvPr id="3" name="Segnaposto contenuto 2"/>
          <p:cNvSpPr>
            <a:spLocks noGrp="1"/>
          </p:cNvSpPr>
          <p:nvPr>
            <p:ph idx="1"/>
          </p:nvPr>
        </p:nvSpPr>
        <p:spPr>
          <a:xfrm>
            <a:off x="0" y="1772816"/>
            <a:ext cx="9144000" cy="4353347"/>
          </a:xfrm>
        </p:spPr>
        <p:txBody>
          <a:bodyPr/>
          <a:lstStyle/>
          <a:p>
            <a:r>
              <a:rPr lang="en-GB" dirty="0">
                <a:solidFill>
                  <a:srgbClr val="002060"/>
                </a:solidFill>
              </a:rPr>
              <a:t>Schedules and festivities</a:t>
            </a:r>
          </a:p>
          <a:p>
            <a:r>
              <a:rPr lang="en-GB" dirty="0">
                <a:solidFill>
                  <a:srgbClr val="002060"/>
                </a:solidFill>
              </a:rPr>
              <a:t>Longer summer holidays</a:t>
            </a:r>
          </a:p>
          <a:p>
            <a:r>
              <a:rPr lang="en-GB" dirty="0">
                <a:solidFill>
                  <a:srgbClr val="002060"/>
                </a:solidFill>
              </a:rPr>
              <a:t>Food in canteens</a:t>
            </a:r>
          </a:p>
          <a:p>
            <a:r>
              <a:rPr lang="en-GB" dirty="0">
                <a:solidFill>
                  <a:srgbClr val="002060"/>
                </a:solidFill>
              </a:rPr>
              <a:t>Spaces and pauses for prayer</a:t>
            </a:r>
          </a:p>
          <a:p>
            <a:r>
              <a:rPr lang="en-GB" dirty="0">
                <a:solidFill>
                  <a:srgbClr val="002060"/>
                </a:solidFill>
              </a:rPr>
              <a:t>Language courses</a:t>
            </a:r>
          </a:p>
          <a:p>
            <a:r>
              <a:rPr lang="en-GB" dirty="0">
                <a:solidFill>
                  <a:srgbClr val="002060"/>
                </a:solidFill>
              </a:rPr>
              <a:t>Instructions in different languages</a:t>
            </a:r>
          </a:p>
          <a:p>
            <a:pPr marL="0" indent="0">
              <a:buNone/>
            </a:pPr>
            <a:endParaRPr lang="it-IT"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36" y="158821"/>
            <a:ext cx="15113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9395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099A66-5A0D-46A2-858B-A709581E706B}"/>
              </a:ext>
            </a:extLst>
          </p:cNvPr>
          <p:cNvSpPr>
            <a:spLocks noGrp="1"/>
          </p:cNvSpPr>
          <p:nvPr>
            <p:ph type="title"/>
          </p:nvPr>
        </p:nvSpPr>
        <p:spPr/>
        <p:txBody>
          <a:bodyPr/>
          <a:lstStyle/>
          <a:p>
            <a:r>
              <a:rPr lang="it-IT" dirty="0" err="1">
                <a:solidFill>
                  <a:srgbClr val="00B0F0"/>
                </a:solidFill>
              </a:rPr>
              <a:t>Conclusion</a:t>
            </a:r>
            <a:endParaRPr lang="it-IT" dirty="0">
              <a:solidFill>
                <a:srgbClr val="00B0F0"/>
              </a:solidFill>
            </a:endParaRPr>
          </a:p>
        </p:txBody>
      </p:sp>
      <p:sp>
        <p:nvSpPr>
          <p:cNvPr id="3" name="Segnaposto contenuto 2">
            <a:extLst>
              <a:ext uri="{FF2B5EF4-FFF2-40B4-BE49-F238E27FC236}">
                <a16:creationId xmlns:a16="http://schemas.microsoft.com/office/drawing/2014/main" id="{BFD01066-6935-45FD-B3DE-8757E71D63A8}"/>
              </a:ext>
            </a:extLst>
          </p:cNvPr>
          <p:cNvSpPr>
            <a:spLocks noGrp="1"/>
          </p:cNvSpPr>
          <p:nvPr>
            <p:ph idx="1"/>
          </p:nvPr>
        </p:nvSpPr>
        <p:spPr>
          <a:xfrm>
            <a:off x="457200" y="1268760"/>
            <a:ext cx="8229600" cy="4857403"/>
          </a:xfrm>
        </p:spPr>
        <p:txBody>
          <a:bodyPr/>
          <a:lstStyle/>
          <a:p>
            <a:r>
              <a:rPr lang="it-IT" dirty="0" err="1">
                <a:solidFill>
                  <a:srgbClr val="002060"/>
                </a:solidFill>
              </a:rPr>
              <a:t>Diversity</a:t>
            </a:r>
            <a:r>
              <a:rPr lang="it-IT" dirty="0">
                <a:solidFill>
                  <a:srgbClr val="002060"/>
                </a:solidFill>
              </a:rPr>
              <a:t> </a:t>
            </a:r>
            <a:r>
              <a:rPr lang="it-IT" dirty="0" err="1">
                <a:solidFill>
                  <a:srgbClr val="002060"/>
                </a:solidFill>
              </a:rPr>
              <a:t>refers</a:t>
            </a:r>
            <a:r>
              <a:rPr lang="it-IT" dirty="0">
                <a:solidFill>
                  <a:srgbClr val="002060"/>
                </a:solidFill>
              </a:rPr>
              <a:t> to </a:t>
            </a:r>
            <a:r>
              <a:rPr lang="it-IT" dirty="0" err="1">
                <a:solidFill>
                  <a:srgbClr val="002060"/>
                </a:solidFill>
              </a:rPr>
              <a:t>individuals</a:t>
            </a:r>
            <a:r>
              <a:rPr lang="it-IT" dirty="0">
                <a:solidFill>
                  <a:srgbClr val="002060"/>
                </a:solidFill>
              </a:rPr>
              <a:t>, </a:t>
            </a:r>
            <a:r>
              <a:rPr lang="it-IT" dirty="0" err="1">
                <a:solidFill>
                  <a:srgbClr val="002060"/>
                </a:solidFill>
              </a:rPr>
              <a:t>not</a:t>
            </a:r>
            <a:r>
              <a:rPr lang="it-IT" dirty="0">
                <a:solidFill>
                  <a:srgbClr val="002060"/>
                </a:solidFill>
              </a:rPr>
              <a:t> to </a:t>
            </a:r>
            <a:r>
              <a:rPr lang="it-IT" dirty="0" err="1">
                <a:solidFill>
                  <a:srgbClr val="002060"/>
                </a:solidFill>
              </a:rPr>
              <a:t>collectivities</a:t>
            </a:r>
            <a:endParaRPr lang="it-IT" dirty="0">
              <a:solidFill>
                <a:srgbClr val="002060"/>
              </a:solidFill>
            </a:endParaRPr>
          </a:p>
          <a:p>
            <a:r>
              <a:rPr lang="it-IT" dirty="0" err="1">
                <a:solidFill>
                  <a:srgbClr val="002060"/>
                </a:solidFill>
              </a:rPr>
              <a:t>Ethnic</a:t>
            </a:r>
            <a:r>
              <a:rPr lang="it-IT" dirty="0">
                <a:solidFill>
                  <a:srgbClr val="002060"/>
                </a:solidFill>
              </a:rPr>
              <a:t> </a:t>
            </a:r>
            <a:r>
              <a:rPr lang="it-IT" dirty="0" err="1">
                <a:solidFill>
                  <a:srgbClr val="002060"/>
                </a:solidFill>
              </a:rPr>
              <a:t>diversity</a:t>
            </a:r>
            <a:r>
              <a:rPr lang="it-IT" dirty="0">
                <a:solidFill>
                  <a:srgbClr val="002060"/>
                </a:solidFill>
              </a:rPr>
              <a:t> can be </a:t>
            </a:r>
            <a:r>
              <a:rPr lang="it-IT" dirty="0" err="1">
                <a:solidFill>
                  <a:srgbClr val="002060"/>
                </a:solidFill>
              </a:rPr>
              <a:t>connected</a:t>
            </a:r>
            <a:r>
              <a:rPr lang="it-IT" dirty="0">
                <a:solidFill>
                  <a:srgbClr val="002060"/>
                </a:solidFill>
              </a:rPr>
              <a:t> to </a:t>
            </a:r>
            <a:r>
              <a:rPr lang="it-IT" dirty="0" err="1">
                <a:solidFill>
                  <a:srgbClr val="002060"/>
                </a:solidFill>
              </a:rPr>
              <a:t>other</a:t>
            </a:r>
            <a:r>
              <a:rPr lang="it-IT" dirty="0">
                <a:solidFill>
                  <a:srgbClr val="002060"/>
                </a:solidFill>
              </a:rPr>
              <a:t> </a:t>
            </a:r>
            <a:r>
              <a:rPr lang="it-IT" dirty="0" err="1">
                <a:solidFill>
                  <a:srgbClr val="002060"/>
                </a:solidFill>
              </a:rPr>
              <a:t>diversities</a:t>
            </a:r>
            <a:r>
              <a:rPr lang="it-IT" dirty="0">
                <a:solidFill>
                  <a:srgbClr val="002060"/>
                </a:solidFill>
              </a:rPr>
              <a:t> (</a:t>
            </a:r>
            <a:r>
              <a:rPr lang="it-IT" dirty="0" err="1">
                <a:solidFill>
                  <a:srgbClr val="002060"/>
                </a:solidFill>
              </a:rPr>
              <a:t>religious</a:t>
            </a:r>
            <a:r>
              <a:rPr lang="it-IT" dirty="0">
                <a:solidFill>
                  <a:srgbClr val="002060"/>
                </a:solidFill>
              </a:rPr>
              <a:t>, </a:t>
            </a:r>
            <a:r>
              <a:rPr lang="it-IT" dirty="0" err="1">
                <a:solidFill>
                  <a:srgbClr val="002060"/>
                </a:solidFill>
              </a:rPr>
              <a:t>linguistic</a:t>
            </a:r>
            <a:r>
              <a:rPr lang="it-IT" dirty="0">
                <a:solidFill>
                  <a:srgbClr val="002060"/>
                </a:solidFill>
              </a:rPr>
              <a:t>, gender </a:t>
            </a:r>
            <a:r>
              <a:rPr lang="it-IT" dirty="0" err="1">
                <a:solidFill>
                  <a:srgbClr val="002060"/>
                </a:solidFill>
              </a:rPr>
              <a:t>related</a:t>
            </a:r>
            <a:r>
              <a:rPr lang="it-IT" dirty="0">
                <a:solidFill>
                  <a:srgbClr val="002060"/>
                </a:solidFill>
              </a:rPr>
              <a:t>), and </a:t>
            </a:r>
            <a:r>
              <a:rPr lang="it-IT" dirty="0" err="1">
                <a:solidFill>
                  <a:srgbClr val="002060"/>
                </a:solidFill>
              </a:rPr>
              <a:t>favour</a:t>
            </a:r>
            <a:r>
              <a:rPr lang="it-IT" dirty="0">
                <a:solidFill>
                  <a:srgbClr val="002060"/>
                </a:solidFill>
              </a:rPr>
              <a:t> </a:t>
            </a:r>
            <a:r>
              <a:rPr lang="it-IT" dirty="0" err="1">
                <a:solidFill>
                  <a:srgbClr val="002060"/>
                </a:solidFill>
              </a:rPr>
              <a:t>alliances</a:t>
            </a:r>
            <a:endParaRPr lang="it-IT" dirty="0">
              <a:solidFill>
                <a:srgbClr val="002060"/>
              </a:solidFill>
            </a:endParaRPr>
          </a:p>
          <a:p>
            <a:r>
              <a:rPr lang="it-IT" dirty="0" err="1">
                <a:solidFill>
                  <a:srgbClr val="002060"/>
                </a:solidFill>
              </a:rPr>
              <a:t>Diversity</a:t>
            </a:r>
            <a:r>
              <a:rPr lang="it-IT" dirty="0">
                <a:solidFill>
                  <a:srgbClr val="002060"/>
                </a:solidFill>
              </a:rPr>
              <a:t> can be </a:t>
            </a:r>
            <a:r>
              <a:rPr lang="it-IT" dirty="0" err="1">
                <a:solidFill>
                  <a:srgbClr val="002060"/>
                </a:solidFill>
              </a:rPr>
              <a:t>framed</a:t>
            </a:r>
            <a:r>
              <a:rPr lang="it-IT" dirty="0">
                <a:solidFill>
                  <a:srgbClr val="002060"/>
                </a:solidFill>
              </a:rPr>
              <a:t> </a:t>
            </a:r>
            <a:r>
              <a:rPr lang="it-IT" dirty="0" err="1">
                <a:solidFill>
                  <a:srgbClr val="002060"/>
                </a:solidFill>
              </a:rPr>
              <a:t>as</a:t>
            </a:r>
            <a:r>
              <a:rPr lang="it-IT" dirty="0">
                <a:solidFill>
                  <a:srgbClr val="002060"/>
                </a:solidFill>
              </a:rPr>
              <a:t> an </a:t>
            </a:r>
            <a:r>
              <a:rPr lang="it-IT" dirty="0" err="1">
                <a:solidFill>
                  <a:srgbClr val="002060"/>
                </a:solidFill>
              </a:rPr>
              <a:t>economic</a:t>
            </a:r>
            <a:r>
              <a:rPr lang="it-IT" dirty="0">
                <a:solidFill>
                  <a:srgbClr val="002060"/>
                </a:solidFill>
              </a:rPr>
              <a:t> </a:t>
            </a:r>
            <a:r>
              <a:rPr lang="it-IT" dirty="0" err="1">
                <a:solidFill>
                  <a:srgbClr val="002060"/>
                </a:solidFill>
              </a:rPr>
              <a:t>resource</a:t>
            </a:r>
            <a:endParaRPr lang="it-IT" dirty="0">
              <a:solidFill>
                <a:srgbClr val="002060"/>
              </a:solidFill>
            </a:endParaRPr>
          </a:p>
        </p:txBody>
      </p:sp>
    </p:spTree>
    <p:extLst>
      <p:ext uri="{BB962C8B-B14F-4D97-AF65-F5344CB8AC3E}">
        <p14:creationId xmlns:p14="http://schemas.microsoft.com/office/powerpoint/2010/main" val="1775456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32656"/>
            <a:ext cx="9144000" cy="1512168"/>
          </a:xfrm>
        </p:spPr>
        <p:txBody>
          <a:bodyPr/>
          <a:lstStyle/>
          <a:p>
            <a:r>
              <a:rPr lang="it-IT" dirty="0" err="1">
                <a:solidFill>
                  <a:srgbClr val="00B0F0"/>
                </a:solidFill>
              </a:rPr>
              <a:t>What</a:t>
            </a:r>
            <a:r>
              <a:rPr lang="it-IT" dirty="0">
                <a:solidFill>
                  <a:srgbClr val="00B0F0"/>
                </a:solidFill>
              </a:rPr>
              <a:t> </a:t>
            </a:r>
            <a:r>
              <a:rPr lang="it-IT" dirty="0" err="1">
                <a:solidFill>
                  <a:srgbClr val="00B0F0"/>
                </a:solidFill>
              </a:rPr>
              <a:t>is</a:t>
            </a:r>
            <a:r>
              <a:rPr lang="it-IT" dirty="0">
                <a:solidFill>
                  <a:srgbClr val="00B0F0"/>
                </a:solidFill>
              </a:rPr>
              <a:t>  (</a:t>
            </a:r>
            <a:r>
              <a:rPr lang="it-IT" dirty="0" err="1">
                <a:solidFill>
                  <a:srgbClr val="00B0F0"/>
                </a:solidFill>
              </a:rPr>
              <a:t>ethnic</a:t>
            </a:r>
            <a:r>
              <a:rPr lang="it-IT" dirty="0">
                <a:solidFill>
                  <a:srgbClr val="00B0F0"/>
                </a:solidFill>
              </a:rPr>
              <a:t>) </a:t>
            </a:r>
            <a:r>
              <a:rPr lang="it-IT" dirty="0" err="1">
                <a:solidFill>
                  <a:srgbClr val="00B0F0"/>
                </a:solidFill>
              </a:rPr>
              <a:t>diversity</a:t>
            </a:r>
            <a:r>
              <a:rPr lang="it-IT" dirty="0">
                <a:solidFill>
                  <a:srgbClr val="00B0F0"/>
                </a:solidFill>
              </a:rPr>
              <a:t>: </a:t>
            </a:r>
            <a:br>
              <a:rPr lang="it-IT" dirty="0">
                <a:solidFill>
                  <a:srgbClr val="00B0F0"/>
                </a:solidFill>
              </a:rPr>
            </a:br>
            <a:r>
              <a:rPr lang="it-IT" dirty="0">
                <a:solidFill>
                  <a:srgbClr val="00B0F0"/>
                </a:solidFill>
              </a:rPr>
              <a:t>macro  </a:t>
            </a:r>
            <a:r>
              <a:rPr lang="it-IT" dirty="0" err="1">
                <a:solidFill>
                  <a:srgbClr val="00B0F0"/>
                </a:solidFill>
              </a:rPr>
              <a:t>level</a:t>
            </a:r>
            <a:r>
              <a:rPr lang="it-IT" dirty="0">
                <a:solidFill>
                  <a:srgbClr val="00B0F0"/>
                </a:solidFill>
              </a:rPr>
              <a:t> </a:t>
            </a:r>
          </a:p>
        </p:txBody>
      </p:sp>
      <p:sp>
        <p:nvSpPr>
          <p:cNvPr id="3" name="Segnaposto contenuto 2"/>
          <p:cNvSpPr>
            <a:spLocks noGrp="1"/>
          </p:cNvSpPr>
          <p:nvPr>
            <p:ph idx="1"/>
          </p:nvPr>
        </p:nvSpPr>
        <p:spPr>
          <a:xfrm>
            <a:off x="0" y="2132856"/>
            <a:ext cx="9144000" cy="3993307"/>
          </a:xfrm>
        </p:spPr>
        <p:txBody>
          <a:bodyPr/>
          <a:lstStyle/>
          <a:p>
            <a:r>
              <a:rPr lang="en-GB" sz="2800" dirty="0">
                <a:solidFill>
                  <a:srgbClr val="002060"/>
                </a:solidFill>
              </a:rPr>
              <a:t>The recognition and management of cultural pluralism in contemporary societies and especially in urban settings</a:t>
            </a:r>
          </a:p>
          <a:p>
            <a:r>
              <a:rPr lang="en-GB" sz="2800" dirty="0">
                <a:solidFill>
                  <a:srgbClr val="002060"/>
                </a:solidFill>
              </a:rPr>
              <a:t>A political and social program: a way to foster social integration of migrants and ethnic minorities with different cultural backgrounds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36" y="158821"/>
            <a:ext cx="15113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676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435280" cy="1426170"/>
          </a:xfrm>
        </p:spPr>
        <p:txBody>
          <a:bodyPr/>
          <a:lstStyle/>
          <a:p>
            <a:r>
              <a:rPr lang="it-IT" dirty="0" err="1">
                <a:solidFill>
                  <a:srgbClr val="00B0F0"/>
                </a:solidFill>
              </a:rPr>
              <a:t>What</a:t>
            </a:r>
            <a:r>
              <a:rPr lang="it-IT" dirty="0">
                <a:solidFill>
                  <a:srgbClr val="00B0F0"/>
                </a:solidFill>
              </a:rPr>
              <a:t> </a:t>
            </a:r>
            <a:r>
              <a:rPr lang="it-IT" dirty="0" err="1">
                <a:solidFill>
                  <a:srgbClr val="00B0F0"/>
                </a:solidFill>
              </a:rPr>
              <a:t>is</a:t>
            </a:r>
            <a:r>
              <a:rPr lang="it-IT" dirty="0">
                <a:solidFill>
                  <a:srgbClr val="00B0F0"/>
                </a:solidFill>
              </a:rPr>
              <a:t>  (</a:t>
            </a:r>
            <a:r>
              <a:rPr lang="it-IT" dirty="0" err="1">
                <a:solidFill>
                  <a:srgbClr val="00B0F0"/>
                </a:solidFill>
              </a:rPr>
              <a:t>ethnic</a:t>
            </a:r>
            <a:r>
              <a:rPr lang="it-IT" dirty="0">
                <a:solidFill>
                  <a:srgbClr val="00B0F0"/>
                </a:solidFill>
              </a:rPr>
              <a:t>) </a:t>
            </a:r>
            <a:r>
              <a:rPr lang="it-IT" dirty="0" err="1">
                <a:solidFill>
                  <a:srgbClr val="00B0F0"/>
                </a:solidFill>
              </a:rPr>
              <a:t>diversity</a:t>
            </a:r>
            <a:r>
              <a:rPr lang="it-IT" dirty="0">
                <a:solidFill>
                  <a:srgbClr val="00B0F0"/>
                </a:solidFill>
              </a:rPr>
              <a:t>: </a:t>
            </a:r>
            <a:br>
              <a:rPr lang="it-IT" dirty="0">
                <a:solidFill>
                  <a:srgbClr val="00B0F0"/>
                </a:solidFill>
              </a:rPr>
            </a:br>
            <a:r>
              <a:rPr lang="it-IT" dirty="0">
                <a:solidFill>
                  <a:srgbClr val="00B0F0"/>
                </a:solidFill>
              </a:rPr>
              <a:t>micro </a:t>
            </a:r>
            <a:r>
              <a:rPr lang="it-IT" dirty="0" err="1">
                <a:solidFill>
                  <a:srgbClr val="00B0F0"/>
                </a:solidFill>
              </a:rPr>
              <a:t>level</a:t>
            </a:r>
            <a:endParaRPr lang="it-IT" dirty="0">
              <a:solidFill>
                <a:srgbClr val="00B0F0"/>
              </a:solidFill>
            </a:endParaRPr>
          </a:p>
        </p:txBody>
      </p:sp>
      <p:sp>
        <p:nvSpPr>
          <p:cNvPr id="3" name="Segnaposto contenuto 2"/>
          <p:cNvSpPr>
            <a:spLocks noGrp="1"/>
          </p:cNvSpPr>
          <p:nvPr>
            <p:ph idx="1"/>
          </p:nvPr>
        </p:nvSpPr>
        <p:spPr>
          <a:xfrm>
            <a:off x="457200" y="2060848"/>
            <a:ext cx="8229600" cy="4065315"/>
          </a:xfrm>
        </p:spPr>
        <p:txBody>
          <a:bodyPr/>
          <a:lstStyle/>
          <a:p>
            <a:r>
              <a:rPr lang="en-GB" dirty="0">
                <a:solidFill>
                  <a:srgbClr val="002060"/>
                </a:solidFill>
              </a:rPr>
              <a:t>An individual attribute, as perceived by majority groups and organizations</a:t>
            </a:r>
          </a:p>
          <a:p>
            <a:r>
              <a:rPr lang="en-GB" dirty="0">
                <a:solidFill>
                  <a:srgbClr val="002060"/>
                </a:solidFill>
              </a:rPr>
              <a:t>An issue of civil rights in democratic societies</a:t>
            </a:r>
          </a:p>
          <a:p>
            <a:endParaRPr lang="it-IT"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36" y="158821"/>
            <a:ext cx="15113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4913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0" cy="1143000"/>
          </a:xfrm>
        </p:spPr>
        <p:txBody>
          <a:bodyPr/>
          <a:lstStyle/>
          <a:p>
            <a:r>
              <a:rPr lang="it-IT" dirty="0" err="1">
                <a:solidFill>
                  <a:srgbClr val="00B0F0"/>
                </a:solidFill>
              </a:rPr>
              <a:t>What</a:t>
            </a:r>
            <a:r>
              <a:rPr lang="it-IT" dirty="0">
                <a:solidFill>
                  <a:srgbClr val="00B0F0"/>
                </a:solidFill>
              </a:rPr>
              <a:t> </a:t>
            </a:r>
            <a:r>
              <a:rPr lang="it-IT" dirty="0" err="1">
                <a:solidFill>
                  <a:srgbClr val="00B0F0"/>
                </a:solidFill>
              </a:rPr>
              <a:t>is</a:t>
            </a:r>
            <a:r>
              <a:rPr lang="it-IT" dirty="0">
                <a:solidFill>
                  <a:srgbClr val="00B0F0"/>
                </a:solidFill>
              </a:rPr>
              <a:t>  (</a:t>
            </a:r>
            <a:r>
              <a:rPr lang="it-IT" dirty="0" err="1">
                <a:solidFill>
                  <a:srgbClr val="00B0F0"/>
                </a:solidFill>
              </a:rPr>
              <a:t>ethnic</a:t>
            </a:r>
            <a:r>
              <a:rPr lang="it-IT" dirty="0">
                <a:solidFill>
                  <a:srgbClr val="00B0F0"/>
                </a:solidFill>
              </a:rPr>
              <a:t>) </a:t>
            </a:r>
            <a:r>
              <a:rPr lang="it-IT" dirty="0" err="1">
                <a:solidFill>
                  <a:srgbClr val="00B0F0"/>
                </a:solidFill>
              </a:rPr>
              <a:t>diversity</a:t>
            </a:r>
            <a:r>
              <a:rPr lang="it-IT" dirty="0">
                <a:solidFill>
                  <a:srgbClr val="00B0F0"/>
                </a:solidFill>
              </a:rPr>
              <a:t>: </a:t>
            </a:r>
            <a:br>
              <a:rPr lang="it-IT" dirty="0">
                <a:solidFill>
                  <a:srgbClr val="00B0F0"/>
                </a:solidFill>
              </a:rPr>
            </a:br>
            <a:r>
              <a:rPr lang="it-IT" dirty="0" err="1">
                <a:solidFill>
                  <a:srgbClr val="00B0F0"/>
                </a:solidFill>
              </a:rPr>
              <a:t>meso</a:t>
            </a:r>
            <a:r>
              <a:rPr lang="it-IT" dirty="0">
                <a:solidFill>
                  <a:srgbClr val="00B0F0"/>
                </a:solidFill>
              </a:rPr>
              <a:t> </a:t>
            </a:r>
            <a:r>
              <a:rPr lang="it-IT" dirty="0" err="1">
                <a:solidFill>
                  <a:srgbClr val="00B0F0"/>
                </a:solidFill>
              </a:rPr>
              <a:t>level</a:t>
            </a:r>
            <a:endParaRPr lang="it-IT" dirty="0">
              <a:solidFill>
                <a:srgbClr val="00B0F0"/>
              </a:solidFill>
            </a:endParaRPr>
          </a:p>
        </p:txBody>
      </p:sp>
      <p:sp>
        <p:nvSpPr>
          <p:cNvPr id="3" name="Segnaposto contenuto 2"/>
          <p:cNvSpPr>
            <a:spLocks noGrp="1"/>
          </p:cNvSpPr>
          <p:nvPr>
            <p:ph idx="1"/>
          </p:nvPr>
        </p:nvSpPr>
        <p:spPr>
          <a:xfrm>
            <a:off x="0" y="1988840"/>
            <a:ext cx="8686800" cy="4137323"/>
          </a:xfrm>
        </p:spPr>
        <p:txBody>
          <a:bodyPr/>
          <a:lstStyle/>
          <a:p>
            <a:r>
              <a:rPr lang="en-GB" dirty="0">
                <a:solidFill>
                  <a:srgbClr val="002060"/>
                </a:solidFill>
              </a:rPr>
              <a:t>An aspect to take into account in providing social, educational, health services</a:t>
            </a:r>
          </a:p>
          <a:p>
            <a:r>
              <a:rPr lang="en-GB" dirty="0">
                <a:solidFill>
                  <a:srgbClr val="002060"/>
                </a:solidFill>
              </a:rPr>
              <a:t>A feature of the workforce in complex organizations</a:t>
            </a:r>
          </a:p>
          <a:p>
            <a:r>
              <a:rPr lang="en-GB" dirty="0">
                <a:solidFill>
                  <a:srgbClr val="002060"/>
                </a:solidFill>
              </a:rPr>
              <a:t>An asset for firms,  in order to develop new products and services and to reach new clients</a:t>
            </a:r>
          </a:p>
          <a:p>
            <a:r>
              <a:rPr lang="en-GB" dirty="0">
                <a:solidFill>
                  <a:srgbClr val="002060"/>
                </a:solidFill>
              </a:rPr>
              <a:t>An issue of negotiation in labour relations</a:t>
            </a:r>
          </a:p>
          <a:p>
            <a:endParaRPr lang="it-IT" dirty="0">
              <a:solidFill>
                <a:srgbClr val="002060"/>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36" y="158821"/>
            <a:ext cx="15113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689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0" cy="850106"/>
          </a:xfrm>
        </p:spPr>
        <p:txBody>
          <a:bodyPr/>
          <a:lstStyle/>
          <a:p>
            <a:r>
              <a:rPr lang="it-IT" dirty="0" err="1">
                <a:solidFill>
                  <a:srgbClr val="00B0F0"/>
                </a:solidFill>
              </a:rPr>
              <a:t>What</a:t>
            </a:r>
            <a:r>
              <a:rPr lang="it-IT" dirty="0">
                <a:solidFill>
                  <a:srgbClr val="00B0F0"/>
                </a:solidFill>
              </a:rPr>
              <a:t> </a:t>
            </a:r>
            <a:r>
              <a:rPr lang="it-IT" dirty="0" err="1">
                <a:solidFill>
                  <a:srgbClr val="00B0F0"/>
                </a:solidFill>
              </a:rPr>
              <a:t>is</a:t>
            </a:r>
            <a:r>
              <a:rPr lang="it-IT" dirty="0">
                <a:solidFill>
                  <a:srgbClr val="00B0F0"/>
                </a:solidFill>
              </a:rPr>
              <a:t> </a:t>
            </a:r>
            <a:r>
              <a:rPr lang="it-IT" dirty="0" err="1">
                <a:solidFill>
                  <a:srgbClr val="00B0F0"/>
                </a:solidFill>
              </a:rPr>
              <a:t>diversity</a:t>
            </a:r>
            <a:r>
              <a:rPr lang="it-IT" dirty="0">
                <a:solidFill>
                  <a:srgbClr val="00B0F0"/>
                </a:solidFill>
              </a:rPr>
              <a:t> management</a:t>
            </a:r>
          </a:p>
        </p:txBody>
      </p:sp>
      <p:sp>
        <p:nvSpPr>
          <p:cNvPr id="3" name="Segnaposto contenuto 2"/>
          <p:cNvSpPr>
            <a:spLocks noGrp="1"/>
          </p:cNvSpPr>
          <p:nvPr>
            <p:ph idx="1"/>
          </p:nvPr>
        </p:nvSpPr>
        <p:spPr>
          <a:xfrm>
            <a:off x="0" y="1124744"/>
            <a:ext cx="9144000" cy="5001419"/>
          </a:xfrm>
        </p:spPr>
        <p:txBody>
          <a:bodyPr/>
          <a:lstStyle/>
          <a:p>
            <a:r>
              <a:rPr lang="en-GB" dirty="0">
                <a:solidFill>
                  <a:srgbClr val="002060"/>
                </a:solidFill>
              </a:rPr>
              <a:t>Assimilation: passage to mainstream societies</a:t>
            </a:r>
          </a:p>
          <a:p>
            <a:r>
              <a:rPr lang="en-GB" dirty="0">
                <a:solidFill>
                  <a:srgbClr val="002060"/>
                </a:solidFill>
              </a:rPr>
              <a:t>Multiculturalism: recognition of ethnic identities</a:t>
            </a:r>
          </a:p>
          <a:p>
            <a:r>
              <a:rPr lang="en-GB" dirty="0">
                <a:solidFill>
                  <a:srgbClr val="002060"/>
                </a:solidFill>
              </a:rPr>
              <a:t>Diversity management: managing cultural differences in ways that strengthen individual rights and organizations’ efficacy</a:t>
            </a:r>
          </a:p>
          <a:p>
            <a:r>
              <a:rPr lang="en-GB" dirty="0">
                <a:solidFill>
                  <a:srgbClr val="002060"/>
                </a:solidFill>
              </a:rPr>
              <a:t>It pursues equality not through homogeneity, but through the management of diversities </a:t>
            </a:r>
          </a:p>
          <a:p>
            <a:endParaRPr lang="it-IT"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8007"/>
            <a:ext cx="15113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3223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dirty="0">
                <a:solidFill>
                  <a:srgbClr val="00B0F0"/>
                </a:solidFill>
              </a:rPr>
              <a:t>The </a:t>
            </a:r>
            <a:r>
              <a:rPr lang="it-IT" dirty="0" err="1">
                <a:solidFill>
                  <a:srgbClr val="00B0F0"/>
                </a:solidFill>
              </a:rPr>
              <a:t>origin</a:t>
            </a:r>
            <a:r>
              <a:rPr lang="it-IT" dirty="0">
                <a:solidFill>
                  <a:srgbClr val="00B0F0"/>
                </a:solidFill>
              </a:rPr>
              <a:t> of the </a:t>
            </a:r>
            <a:r>
              <a:rPr lang="it-IT" dirty="0" err="1">
                <a:solidFill>
                  <a:srgbClr val="00B0F0"/>
                </a:solidFill>
              </a:rPr>
              <a:t>concept</a:t>
            </a:r>
            <a:endParaRPr lang="it-IT" dirty="0">
              <a:solidFill>
                <a:srgbClr val="00B0F0"/>
              </a:solidFill>
            </a:endParaRPr>
          </a:p>
        </p:txBody>
      </p:sp>
      <p:sp>
        <p:nvSpPr>
          <p:cNvPr id="3" name="Segnaposto contenuto 2"/>
          <p:cNvSpPr>
            <a:spLocks noGrp="1"/>
          </p:cNvSpPr>
          <p:nvPr>
            <p:ph idx="1"/>
          </p:nvPr>
        </p:nvSpPr>
        <p:spPr>
          <a:xfrm>
            <a:off x="0" y="1417638"/>
            <a:ext cx="9144000" cy="4708525"/>
          </a:xfrm>
        </p:spPr>
        <p:txBody>
          <a:bodyPr/>
          <a:lstStyle/>
          <a:p>
            <a:r>
              <a:rPr lang="en-GB" dirty="0">
                <a:solidFill>
                  <a:srgbClr val="002060"/>
                </a:solidFill>
              </a:rPr>
              <a:t>USA: civil rights movements, women movements (1960-70)</a:t>
            </a:r>
          </a:p>
          <a:p>
            <a:r>
              <a:rPr lang="en-GB" b="1" dirty="0">
                <a:solidFill>
                  <a:srgbClr val="002060"/>
                </a:solidFill>
              </a:rPr>
              <a:t>Affirmative action</a:t>
            </a:r>
            <a:r>
              <a:rPr lang="en-GB" dirty="0">
                <a:solidFill>
                  <a:srgbClr val="002060"/>
                </a:solidFill>
              </a:rPr>
              <a:t>:  programmes which take some kind of initiative, either voluntarily or under the compulsion of law, to increase, maintain, or rearrange the number or status of certain group members usually defined by race or gender, within a larger group</a:t>
            </a:r>
          </a:p>
          <a:p>
            <a:r>
              <a:rPr lang="en-GB" b="1" dirty="0">
                <a:solidFill>
                  <a:srgbClr val="002060"/>
                </a:solidFill>
              </a:rPr>
              <a:t>Soft programs </a:t>
            </a:r>
            <a:r>
              <a:rPr lang="en-GB" dirty="0">
                <a:solidFill>
                  <a:srgbClr val="002060"/>
                </a:solidFill>
              </a:rPr>
              <a:t>and </a:t>
            </a:r>
            <a:r>
              <a:rPr lang="en-GB" b="1" dirty="0">
                <a:solidFill>
                  <a:srgbClr val="002060"/>
                </a:solidFill>
              </a:rPr>
              <a:t>Hard programs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8007"/>
            <a:ext cx="15113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452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9632" y="274638"/>
            <a:ext cx="7427168" cy="994122"/>
          </a:xfrm>
        </p:spPr>
        <p:txBody>
          <a:bodyPr/>
          <a:lstStyle/>
          <a:p>
            <a:r>
              <a:rPr lang="it-IT" dirty="0">
                <a:solidFill>
                  <a:srgbClr val="00B0F0"/>
                </a:solidFill>
              </a:rPr>
              <a:t>Positive </a:t>
            </a:r>
            <a:r>
              <a:rPr lang="it-IT" dirty="0" err="1">
                <a:solidFill>
                  <a:srgbClr val="00B0F0"/>
                </a:solidFill>
              </a:rPr>
              <a:t>action</a:t>
            </a:r>
            <a:endParaRPr lang="it-IT" dirty="0">
              <a:solidFill>
                <a:srgbClr val="00B0F0"/>
              </a:solidFill>
            </a:endParaRPr>
          </a:p>
        </p:txBody>
      </p:sp>
      <p:sp>
        <p:nvSpPr>
          <p:cNvPr id="3" name="Segnaposto contenuto 2"/>
          <p:cNvSpPr>
            <a:spLocks noGrp="1"/>
          </p:cNvSpPr>
          <p:nvPr>
            <p:ph idx="1"/>
          </p:nvPr>
        </p:nvSpPr>
        <p:spPr>
          <a:xfrm>
            <a:off x="457200" y="1268760"/>
            <a:ext cx="8229600" cy="4857403"/>
          </a:xfrm>
        </p:spPr>
        <p:txBody>
          <a:bodyPr/>
          <a:lstStyle/>
          <a:p>
            <a:r>
              <a:rPr lang="en-GB" dirty="0">
                <a:solidFill>
                  <a:srgbClr val="002060"/>
                </a:solidFill>
              </a:rPr>
              <a:t>In The EU, Race Equality Directive (2000/43) talks of «positive action», covering three areas:</a:t>
            </a:r>
          </a:p>
          <a:p>
            <a:pPr marL="0" indent="0">
              <a:buNone/>
            </a:pPr>
            <a:r>
              <a:rPr lang="en-GB" dirty="0">
                <a:solidFill>
                  <a:srgbClr val="002060"/>
                </a:solidFill>
              </a:rPr>
              <a:t>1) Conditions for access to employment</a:t>
            </a:r>
          </a:p>
          <a:p>
            <a:pPr marL="0" indent="0">
              <a:buNone/>
            </a:pPr>
            <a:r>
              <a:rPr lang="en-GB" dirty="0">
                <a:solidFill>
                  <a:srgbClr val="002060"/>
                </a:solidFill>
              </a:rPr>
              <a:t>2) Vocational training</a:t>
            </a:r>
          </a:p>
          <a:p>
            <a:pPr marL="0" indent="0">
              <a:buNone/>
            </a:pPr>
            <a:r>
              <a:rPr lang="en-GB" dirty="0">
                <a:solidFill>
                  <a:srgbClr val="002060"/>
                </a:solidFill>
              </a:rPr>
              <a:t>3) Employment and working conditions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8007"/>
            <a:ext cx="15113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7680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44000" cy="1301006"/>
          </a:xfrm>
        </p:spPr>
        <p:txBody>
          <a:bodyPr/>
          <a:lstStyle/>
          <a:p>
            <a:r>
              <a:rPr lang="it-IT" dirty="0">
                <a:solidFill>
                  <a:srgbClr val="00B0F0"/>
                </a:solidFill>
              </a:rPr>
              <a:t>  The </a:t>
            </a:r>
            <a:r>
              <a:rPr lang="it-IT" dirty="0" err="1">
                <a:solidFill>
                  <a:srgbClr val="00B0F0"/>
                </a:solidFill>
              </a:rPr>
              <a:t>origins</a:t>
            </a:r>
            <a:r>
              <a:rPr lang="it-IT" dirty="0">
                <a:solidFill>
                  <a:srgbClr val="00B0F0"/>
                </a:solidFill>
              </a:rPr>
              <a:t> of </a:t>
            </a:r>
            <a:r>
              <a:rPr lang="it-IT" dirty="0" err="1">
                <a:solidFill>
                  <a:srgbClr val="00B0F0"/>
                </a:solidFill>
              </a:rPr>
              <a:t>diversity</a:t>
            </a:r>
            <a:r>
              <a:rPr lang="it-IT" dirty="0">
                <a:solidFill>
                  <a:srgbClr val="00B0F0"/>
                </a:solidFill>
              </a:rPr>
              <a:t> management</a:t>
            </a:r>
          </a:p>
        </p:txBody>
      </p:sp>
      <p:sp>
        <p:nvSpPr>
          <p:cNvPr id="3" name="Segnaposto contenuto 2"/>
          <p:cNvSpPr>
            <a:spLocks noGrp="1"/>
          </p:cNvSpPr>
          <p:nvPr>
            <p:ph idx="1"/>
          </p:nvPr>
        </p:nvSpPr>
        <p:spPr/>
        <p:txBody>
          <a:bodyPr/>
          <a:lstStyle/>
          <a:p>
            <a:r>
              <a:rPr lang="en-GB" dirty="0">
                <a:solidFill>
                  <a:srgbClr val="002060"/>
                </a:solidFill>
              </a:rPr>
              <a:t>The concept has born in the USA in the ‘90, has taken different meanings and purposes.</a:t>
            </a:r>
          </a:p>
          <a:p>
            <a:r>
              <a:rPr lang="en-GB" dirty="0">
                <a:solidFill>
                  <a:srgbClr val="002060"/>
                </a:solidFill>
              </a:rPr>
              <a:t>It tries to conciliate social justice and fight against discriminations with organizational change and economic goals</a:t>
            </a:r>
          </a:p>
          <a:p>
            <a:r>
              <a:rPr lang="en-GB" dirty="0">
                <a:solidFill>
                  <a:srgbClr val="002060"/>
                </a:solidFill>
              </a:rPr>
              <a:t>Its rationale is: managing fairly various diversities can be an asset to achieve better results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8007"/>
            <a:ext cx="15113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0873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036496" cy="1301006"/>
          </a:xfrm>
        </p:spPr>
        <p:txBody>
          <a:bodyPr/>
          <a:lstStyle/>
          <a:p>
            <a:r>
              <a:rPr lang="it-IT" dirty="0">
                <a:solidFill>
                  <a:srgbClr val="00B0F0"/>
                </a:solidFill>
              </a:rPr>
              <a:t>The general </a:t>
            </a:r>
            <a:r>
              <a:rPr lang="it-IT" dirty="0" err="1">
                <a:solidFill>
                  <a:srgbClr val="00B0F0"/>
                </a:solidFill>
              </a:rPr>
              <a:t>framework</a:t>
            </a:r>
            <a:endParaRPr lang="it-IT" dirty="0">
              <a:solidFill>
                <a:srgbClr val="00B0F0"/>
              </a:solidFill>
            </a:endParaRPr>
          </a:p>
        </p:txBody>
      </p:sp>
      <p:sp>
        <p:nvSpPr>
          <p:cNvPr id="3" name="Segnaposto contenuto 2"/>
          <p:cNvSpPr>
            <a:spLocks noGrp="1"/>
          </p:cNvSpPr>
          <p:nvPr>
            <p:ph idx="1"/>
          </p:nvPr>
        </p:nvSpPr>
        <p:spPr/>
        <p:txBody>
          <a:bodyPr/>
          <a:lstStyle/>
          <a:p>
            <a:r>
              <a:rPr lang="en-GB" dirty="0">
                <a:solidFill>
                  <a:srgbClr val="002060"/>
                </a:solidFill>
              </a:rPr>
              <a:t>From equality to the recognition of diversity (equity)</a:t>
            </a:r>
          </a:p>
          <a:p>
            <a:r>
              <a:rPr lang="en-GB" dirty="0">
                <a:solidFill>
                  <a:srgbClr val="002060"/>
                </a:solidFill>
              </a:rPr>
              <a:t>From multiculturalism to civil rights</a:t>
            </a:r>
          </a:p>
          <a:p>
            <a:r>
              <a:rPr lang="en-GB" dirty="0">
                <a:solidFill>
                  <a:srgbClr val="002060"/>
                </a:solidFill>
              </a:rPr>
              <a:t>From homogeneity to the acknowledgment of individual and group rights</a:t>
            </a:r>
          </a:p>
          <a:p>
            <a:endParaRPr lang="en-GB" dirty="0">
              <a:solidFill>
                <a:srgbClr val="00206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36" y="158821"/>
            <a:ext cx="15113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1717741"/>
      </p:ext>
    </p:extLst>
  </p:cSld>
  <p:clrMapOvr>
    <a:masterClrMapping/>
  </p:clrMapOvr>
</p:sld>
</file>

<file path=ppt/theme/theme1.xml><?xml version="1.0" encoding="utf-8"?>
<a:theme xmlns:a="http://schemas.openxmlformats.org/drawingml/2006/main" name="PPT">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chemeClr val="tx1"/>
            </a:solidFill>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chemeClr val="tx1"/>
            </a:solidFill>
            <a:effectLst/>
            <a:latin typeface="Arial" pitchFamily="-105" charset="0"/>
            <a:ea typeface="ＭＳ Ｐゴシック" pitchFamily="-105" charset="-128"/>
            <a:cs typeface="ＭＳ Ｐゴシック" pitchFamily="-105" charset="-128"/>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PPT.pot</Template>
  <TotalTime>6353</TotalTime>
  <Words>819</Words>
  <Application>Microsoft Office PowerPoint</Application>
  <PresentationFormat>Presentazione su schermo (4:3)</PresentationFormat>
  <Paragraphs>91</Paragraphs>
  <Slides>17</Slides>
  <Notes>2</Notes>
  <HiddenSlides>0</HiddenSlides>
  <MMClips>0</MMClips>
  <ScaleCrop>false</ScaleCrop>
  <HeadingPairs>
    <vt:vector size="6" baseType="variant">
      <vt:variant>
        <vt:lpstr>Caratteri utilizzati</vt:lpstr>
      </vt:variant>
      <vt:variant>
        <vt:i4>4</vt:i4>
      </vt:variant>
      <vt:variant>
        <vt:lpstr>Tema</vt:lpstr>
      </vt:variant>
      <vt:variant>
        <vt:i4>3</vt:i4>
      </vt:variant>
      <vt:variant>
        <vt:lpstr>Titoli diapositive</vt:lpstr>
      </vt:variant>
      <vt:variant>
        <vt:i4>17</vt:i4>
      </vt:variant>
    </vt:vector>
  </HeadingPairs>
  <TitlesOfParts>
    <vt:vector size="24" baseType="lpstr">
      <vt:lpstr>Arial</vt:lpstr>
      <vt:lpstr>Calibri</vt:lpstr>
      <vt:lpstr>Constantia</vt:lpstr>
      <vt:lpstr>Trebuchet MS</vt:lpstr>
      <vt:lpstr>PPT</vt:lpstr>
      <vt:lpstr>3</vt:lpstr>
      <vt:lpstr>Tema di Office</vt:lpstr>
      <vt:lpstr>     </vt:lpstr>
      <vt:lpstr>What is  (ethnic) diversity:  macro  level </vt:lpstr>
      <vt:lpstr>What is  (ethnic) diversity:  micro level</vt:lpstr>
      <vt:lpstr>What is  (ethnic) diversity:  meso level</vt:lpstr>
      <vt:lpstr>What is diversity management</vt:lpstr>
      <vt:lpstr>The origin of the concept</vt:lpstr>
      <vt:lpstr>Positive action</vt:lpstr>
      <vt:lpstr>  The origins of diversity management</vt:lpstr>
      <vt:lpstr>The general framework</vt:lpstr>
      <vt:lpstr>  From multiculturalism to diversity management?</vt:lpstr>
      <vt:lpstr>Ethnic Diversity Management</vt:lpstr>
      <vt:lpstr>Inclusive diversity</vt:lpstr>
      <vt:lpstr>Diversity Management vs. Affirmative actions</vt:lpstr>
      <vt:lpstr>Diversity and organizations</vt:lpstr>
      <vt:lpstr>Diversity management</vt:lpstr>
      <vt:lpstr>          Diversity in collective agreements (Italy)</vt:lpstr>
      <vt:lpstr>Conclusion</vt:lpstr>
    </vt:vector>
  </TitlesOfParts>
  <Company>unimi</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Daniela Tagliaferro</dc:creator>
  <cp:lastModifiedBy>Alessandra De Bernardis</cp:lastModifiedBy>
  <cp:revision>138</cp:revision>
  <dcterms:created xsi:type="dcterms:W3CDTF">2013-01-11T11:10:20Z</dcterms:created>
  <dcterms:modified xsi:type="dcterms:W3CDTF">2020-02-17T07:59:45Z</dcterms:modified>
</cp:coreProperties>
</file>