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29"/>
  </p:notesMasterIdLst>
  <p:sldIdLst>
    <p:sldId id="256" r:id="rId4"/>
    <p:sldId id="290" r:id="rId5"/>
    <p:sldId id="291" r:id="rId6"/>
    <p:sldId id="298" r:id="rId7"/>
    <p:sldId id="299" r:id="rId8"/>
    <p:sldId id="300" r:id="rId9"/>
    <p:sldId id="301" r:id="rId10"/>
    <p:sldId id="277" r:id="rId11"/>
    <p:sldId id="267" r:id="rId12"/>
    <p:sldId id="269" r:id="rId13"/>
    <p:sldId id="278" r:id="rId14"/>
    <p:sldId id="271" r:id="rId15"/>
    <p:sldId id="297" r:id="rId16"/>
    <p:sldId id="296" r:id="rId17"/>
    <p:sldId id="302" r:id="rId18"/>
    <p:sldId id="279" r:id="rId19"/>
    <p:sldId id="294" r:id="rId20"/>
    <p:sldId id="295" r:id="rId21"/>
    <p:sldId id="293" r:id="rId22"/>
    <p:sldId id="288" r:id="rId23"/>
    <p:sldId id="289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C34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787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1397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58566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33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132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152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201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566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2596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0400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2590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784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2232248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</a:t>
            </a:r>
            <a:r>
              <a:rPr lang="it-IT" sz="2800" dirty="0" err="1" smtClean="0"/>
              <a:t>university</a:t>
            </a:r>
            <a:r>
              <a:rPr lang="it-IT" sz="2800" dirty="0" smtClean="0"/>
              <a:t> of Milan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1187624" y="234888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FFFFFF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Integration versus Multiculturalism: </a:t>
            </a:r>
          </a:p>
          <a:p>
            <a:r>
              <a:rPr lang="en-GB" sz="4800" dirty="0" smtClean="0">
                <a:solidFill>
                  <a:srgbClr val="FFFFFF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An outdated dichotomy</a:t>
            </a:r>
            <a:endParaRPr lang="en-GB" sz="4800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Multiculturalism: a map of meanings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Analytical dimension (the multiethnic society as a fact to understand) and normative dimension (demand for cultural rights)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Moderate and more radical positions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Multiculturalism as a strategy of inclusion and as a strategy of differentiation</a:t>
            </a:r>
          </a:p>
          <a:p>
            <a:pPr>
              <a:buNone/>
            </a:pP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Crisis of multiculturalism?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2060"/>
                </a:solidFill>
              </a:rPr>
              <a:t>Multiculturalist</a:t>
            </a:r>
            <a:r>
              <a:rPr lang="en-GB" dirty="0" smtClean="0">
                <a:solidFill>
                  <a:srgbClr val="002060"/>
                </a:solidFill>
              </a:rPr>
              <a:t> discourses have taken a U turn: after a peak of consensus in the ‘80-’90s, they are now under attack 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Nowadays, many governments are again emphasizing the assimilation in the receiving society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ea typeface="Verdana" pitchFamily="34" charset="0"/>
                <a:cs typeface="Verdana" pitchFamily="34" charset="0"/>
              </a:rPr>
              <a:t>The criticisms of multiculturalism</a:t>
            </a:r>
            <a:endParaRPr lang="en-GB" dirty="0">
              <a:solidFill>
                <a:srgbClr val="00B0F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It fosters “parallel lives”, separated communities, radical stances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It legitimizes the oppression of women, young people, dissenters 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It  treats “cultures” as solid and homogeneous entities; actually, they don’t exist in such a way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It fosters the establishment of separate “ethnic” groups (public recognition, resources, jobs…)</a:t>
            </a:r>
          </a:p>
          <a:p>
            <a:pPr>
              <a:buNone/>
            </a:pPr>
            <a:endParaRPr lang="it-IT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ea typeface="Verdana" pitchFamily="34" charset="0"/>
                <a:cs typeface="Verdana" pitchFamily="34" charset="0"/>
              </a:rPr>
              <a:t>Actual policies</a:t>
            </a:r>
            <a:endParaRPr lang="en-GB" dirty="0">
              <a:solidFill>
                <a:srgbClr val="00B0F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They have  experienced a less dramatic change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GB" dirty="0" err="1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multiculturalist</a:t>
            </a:r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rhetoric produced  modest  practical interventions, that did not  deeply affect  the structural dimension (inequalities,  discrimination)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The backlash against multiculturalism , as the emphasis on secularism, did not prevent the development of relationships  with  various religions, and in particular with representatives of Islam in many countries</a:t>
            </a:r>
          </a:p>
          <a:p>
            <a:pPr>
              <a:buNone/>
            </a:pPr>
            <a:endParaRPr lang="it-IT" dirty="0"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360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00B0F0"/>
                </a:solidFill>
              </a:rPr>
              <a:t>The practical and local dimension</a:t>
            </a: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Policies depicted as </a:t>
            </a:r>
            <a:r>
              <a:rPr lang="en-GB" dirty="0" err="1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multiculturalist</a:t>
            </a:r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  do not differ very much, in practice, from serious policies of integration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The national experiences are not contrasting, as it is commonly believed (France vs. UK)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Now, the change of discourse has limited practical effects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Local policies differ from national (declared) policies (e.g. the case of Islam in Franc</a:t>
            </a:r>
            <a:r>
              <a:rPr lang="it-IT" dirty="0" smtClean="0">
                <a:solidFill>
                  <a:srgbClr val="002060"/>
                </a:solidFill>
                <a:latin typeface="Constantia" pitchFamily="18" charset="0"/>
                <a:ea typeface="Verdana" pitchFamily="34" charset="0"/>
                <a:cs typeface="Verdana" pitchFamily="34" charset="0"/>
              </a:rPr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xmlns="" val="138723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issue</a:t>
            </a:r>
            <a:r>
              <a:rPr lang="it-IT" dirty="0" smtClean="0">
                <a:solidFill>
                  <a:srgbClr val="00B0F0"/>
                </a:solidFill>
              </a:rPr>
              <a:t> of «</a:t>
            </a:r>
            <a:r>
              <a:rPr lang="it-IT" dirty="0" err="1" smtClean="0">
                <a:solidFill>
                  <a:srgbClr val="00B0F0"/>
                </a:solidFill>
              </a:rPr>
              <a:t>integration</a:t>
            </a:r>
            <a:r>
              <a:rPr lang="it-IT" dirty="0" smtClean="0">
                <a:solidFill>
                  <a:srgbClr val="00B0F0"/>
                </a:solidFill>
              </a:rPr>
              <a:t>»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4708525"/>
          </a:xfrm>
        </p:spPr>
        <p:txBody>
          <a:bodyPr/>
          <a:lstStyle/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arises</a:t>
            </a:r>
            <a:r>
              <a:rPr lang="it-IT" dirty="0" smtClean="0">
                <a:solidFill>
                  <a:srgbClr val="002060"/>
                </a:solidFill>
              </a:rPr>
              <a:t> in relation with the </a:t>
            </a:r>
            <a:r>
              <a:rPr lang="it-IT" dirty="0" err="1" smtClean="0">
                <a:solidFill>
                  <a:srgbClr val="002060"/>
                </a:solidFill>
              </a:rPr>
              <a:t>permanent</a:t>
            </a:r>
            <a:r>
              <a:rPr lang="it-IT" dirty="0" smtClean="0">
                <a:solidFill>
                  <a:srgbClr val="002060"/>
                </a:solidFill>
              </a:rPr>
              <a:t> establishment of </a:t>
            </a:r>
            <a:r>
              <a:rPr lang="it-IT" dirty="0" err="1" smtClean="0">
                <a:solidFill>
                  <a:srgbClr val="002060"/>
                </a:solidFill>
              </a:rPr>
              <a:t>foreign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citizens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labelled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«</a:t>
            </a:r>
            <a:r>
              <a:rPr lang="it-IT" dirty="0" err="1" smtClean="0">
                <a:solidFill>
                  <a:srgbClr val="002060"/>
                </a:solidFill>
              </a:rPr>
              <a:t>immigrants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</a:p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does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not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regard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foreigners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perceived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well</a:t>
            </a:r>
            <a:r>
              <a:rPr lang="it-IT" dirty="0" smtClean="0">
                <a:solidFill>
                  <a:srgbClr val="002060"/>
                </a:solidFill>
              </a:rPr>
              <a:t>-off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Cultural </a:t>
            </a:r>
            <a:r>
              <a:rPr lang="it-IT" dirty="0" err="1" smtClean="0">
                <a:solidFill>
                  <a:srgbClr val="002060"/>
                </a:solidFill>
              </a:rPr>
              <a:t>diversity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seen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a </a:t>
            </a:r>
            <a:r>
              <a:rPr lang="it-IT" dirty="0" err="1" smtClean="0">
                <a:solidFill>
                  <a:srgbClr val="002060"/>
                </a:solidFill>
              </a:rPr>
              <a:t>problem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when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mingles</a:t>
            </a:r>
            <a:r>
              <a:rPr lang="it-IT" dirty="0" smtClean="0">
                <a:solidFill>
                  <a:srgbClr val="002060"/>
                </a:solidFill>
              </a:rPr>
              <a:t> with </a:t>
            </a:r>
            <a:r>
              <a:rPr lang="it-IT" dirty="0" err="1" smtClean="0">
                <a:solidFill>
                  <a:srgbClr val="002060"/>
                </a:solidFill>
              </a:rPr>
              <a:t>economic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poverty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In </a:t>
            </a:r>
            <a:r>
              <a:rPr lang="it-IT" dirty="0" err="1" smtClean="0">
                <a:solidFill>
                  <a:srgbClr val="002060"/>
                </a:solidFill>
              </a:rPr>
              <a:t>this</a:t>
            </a:r>
            <a:r>
              <a:rPr lang="it-IT" dirty="0" smtClean="0">
                <a:solidFill>
                  <a:srgbClr val="002060"/>
                </a:solidFill>
              </a:rPr>
              <a:t> case, </a:t>
            </a:r>
            <a:r>
              <a:rPr lang="it-IT" dirty="0" err="1" smtClean="0">
                <a:solidFill>
                  <a:srgbClr val="002060"/>
                </a:solidFill>
              </a:rPr>
              <a:t>immigration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perceived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a </a:t>
            </a:r>
            <a:r>
              <a:rPr lang="it-IT" dirty="0" err="1" smtClean="0">
                <a:solidFill>
                  <a:srgbClr val="002060"/>
                </a:solidFill>
              </a:rPr>
              <a:t>threat</a:t>
            </a:r>
            <a:r>
              <a:rPr lang="it-IT" dirty="0" smtClean="0">
                <a:solidFill>
                  <a:srgbClr val="002060"/>
                </a:solidFill>
              </a:rPr>
              <a:t> for social (and </a:t>
            </a:r>
            <a:r>
              <a:rPr lang="it-IT" dirty="0" err="1" smtClean="0">
                <a:solidFill>
                  <a:srgbClr val="002060"/>
                </a:solidFill>
              </a:rPr>
              <a:t>political</a:t>
            </a:r>
            <a:r>
              <a:rPr lang="it-IT" dirty="0" smtClean="0">
                <a:solidFill>
                  <a:srgbClr val="002060"/>
                </a:solidFill>
              </a:rPr>
              <a:t>) </a:t>
            </a:r>
            <a:r>
              <a:rPr lang="it-IT" dirty="0" err="1" smtClean="0">
                <a:solidFill>
                  <a:srgbClr val="002060"/>
                </a:solidFill>
              </a:rPr>
              <a:t>order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95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Neo-</a:t>
            </a:r>
            <a:r>
              <a:rPr lang="en-GB" dirty="0" err="1" smtClean="0">
                <a:solidFill>
                  <a:srgbClr val="00B0F0"/>
                </a:solidFill>
              </a:rPr>
              <a:t>assimilationism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and “civic integration”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Assimilation: it is the policy to make immigrants  “similar” to the native population, and even to force them to behave as native citizens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“Civic integration” as the prevailing trend in the EU after 2001</a:t>
            </a:r>
          </a:p>
          <a:p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New emphasis on learning the national language and on its evaluation through examinations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Language as test of political loyalty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“Integration agreements” in France and in Italy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Common</a:t>
            </a:r>
            <a:r>
              <a:rPr lang="it-IT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basic principles of </a:t>
            </a:r>
            <a:r>
              <a:rPr lang="en-US" sz="3600" dirty="0">
                <a:solidFill>
                  <a:srgbClr val="00B0F0"/>
                </a:solidFill>
              </a:rPr>
              <a:t>immigrant integration policy </a:t>
            </a:r>
            <a:r>
              <a:rPr lang="en-US" sz="2800" dirty="0" smtClean="0">
                <a:solidFill>
                  <a:srgbClr val="00B0F0"/>
                </a:solidFill>
              </a:rPr>
              <a:t>(Council of EU 2004)</a:t>
            </a:r>
            <a:endParaRPr lang="it-IT" sz="28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9057184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Integration </a:t>
            </a:r>
            <a:r>
              <a:rPr lang="en-US" dirty="0">
                <a:solidFill>
                  <a:srgbClr val="002060"/>
                </a:solidFill>
              </a:rPr>
              <a:t>is a dynamic, </a:t>
            </a:r>
            <a:r>
              <a:rPr lang="en-US" dirty="0" smtClean="0">
                <a:solidFill>
                  <a:srgbClr val="002060"/>
                </a:solidFill>
              </a:rPr>
              <a:t>two-way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process </a:t>
            </a:r>
            <a:r>
              <a:rPr lang="en-US" dirty="0">
                <a:solidFill>
                  <a:srgbClr val="002060"/>
                </a:solidFill>
              </a:rPr>
              <a:t>of mutual </a:t>
            </a:r>
            <a:r>
              <a:rPr lang="en-US" dirty="0" smtClean="0">
                <a:solidFill>
                  <a:srgbClr val="002060"/>
                </a:solidFill>
              </a:rPr>
              <a:t>accommodation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Integration </a:t>
            </a:r>
            <a:r>
              <a:rPr lang="en-US" dirty="0">
                <a:solidFill>
                  <a:srgbClr val="002060"/>
                </a:solidFill>
              </a:rPr>
              <a:t>implies respect for the </a:t>
            </a:r>
            <a:r>
              <a:rPr lang="en-US" dirty="0" smtClean="0">
                <a:solidFill>
                  <a:srgbClr val="002060"/>
                </a:solidFill>
              </a:rPr>
              <a:t>basic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values </a:t>
            </a:r>
            <a:r>
              <a:rPr lang="en-US" dirty="0">
                <a:solidFill>
                  <a:srgbClr val="002060"/>
                </a:solidFill>
              </a:rPr>
              <a:t>of the European </a:t>
            </a:r>
            <a:r>
              <a:rPr lang="en-US" dirty="0" smtClean="0">
                <a:solidFill>
                  <a:srgbClr val="002060"/>
                </a:solidFill>
              </a:rPr>
              <a:t>Union…the </a:t>
            </a:r>
            <a:r>
              <a:rPr lang="en-US" dirty="0">
                <a:solidFill>
                  <a:srgbClr val="002060"/>
                </a:solidFill>
              </a:rPr>
              <a:t>freedom to </a:t>
            </a:r>
            <a:r>
              <a:rPr lang="en-US" dirty="0" smtClean="0">
                <a:solidFill>
                  <a:srgbClr val="002060"/>
                </a:solidFill>
              </a:rPr>
              <a:t>practice </a:t>
            </a:r>
            <a:r>
              <a:rPr lang="en-US" dirty="0">
                <a:solidFill>
                  <a:srgbClr val="002060"/>
                </a:solidFill>
              </a:rPr>
              <a:t>one’s religion and </a:t>
            </a:r>
            <a:r>
              <a:rPr lang="en-US" dirty="0" smtClean="0">
                <a:solidFill>
                  <a:srgbClr val="002060"/>
                </a:solidFill>
              </a:rPr>
              <a:t>culture’, but with respect for </a:t>
            </a:r>
            <a:r>
              <a:rPr lang="en-US" dirty="0">
                <a:solidFill>
                  <a:srgbClr val="002060"/>
                </a:solidFill>
              </a:rPr>
              <a:t>the ‘equality of women’, the ‘rights and interests of children’, and </a:t>
            </a:r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‘freedom </a:t>
            </a:r>
            <a:r>
              <a:rPr lang="en-US" dirty="0">
                <a:solidFill>
                  <a:srgbClr val="002060"/>
                </a:solidFill>
              </a:rPr>
              <a:t>to </a:t>
            </a:r>
            <a:r>
              <a:rPr lang="en-US" dirty="0" smtClean="0">
                <a:solidFill>
                  <a:srgbClr val="002060"/>
                </a:solidFill>
              </a:rPr>
              <a:t>practice </a:t>
            </a:r>
            <a:r>
              <a:rPr lang="en-US" dirty="0">
                <a:solidFill>
                  <a:srgbClr val="002060"/>
                </a:solidFill>
              </a:rPr>
              <a:t>or not to </a:t>
            </a:r>
            <a:r>
              <a:rPr lang="en-US" dirty="0" smtClean="0">
                <a:solidFill>
                  <a:srgbClr val="002060"/>
                </a:solidFill>
              </a:rPr>
              <a:t>practice </a:t>
            </a:r>
            <a:r>
              <a:rPr lang="en-US" dirty="0">
                <a:solidFill>
                  <a:srgbClr val="002060"/>
                </a:solidFill>
              </a:rPr>
              <a:t>a particular religion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136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417638"/>
          </a:xfrm>
        </p:spPr>
        <p:txBody>
          <a:bodyPr/>
          <a:lstStyle/>
          <a:p>
            <a:r>
              <a:rPr lang="en-US" sz="3600" dirty="0">
                <a:solidFill>
                  <a:srgbClr val="00B0F0"/>
                </a:solidFill>
              </a:rPr>
              <a:t>Common</a:t>
            </a:r>
            <a:r>
              <a:rPr lang="it-IT" sz="3600" dirty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basic principles of immigrant integration policy </a:t>
            </a:r>
            <a:r>
              <a:rPr lang="en-US" sz="2800" dirty="0">
                <a:solidFill>
                  <a:srgbClr val="00B0F0"/>
                </a:solidFill>
              </a:rPr>
              <a:t>(Council of EU 2004</a:t>
            </a:r>
            <a:r>
              <a:rPr lang="en-US" sz="2800" dirty="0" smtClean="0">
                <a:solidFill>
                  <a:srgbClr val="00B0F0"/>
                </a:solidFill>
              </a:rPr>
              <a:t>)(cont.)</a:t>
            </a:r>
            <a:endParaRPr lang="it-IT" sz="28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041160" cy="485740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‘Employment is a key part of the integration process’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Basic knowledge of the host society’s language, history, </a:t>
            </a:r>
            <a:r>
              <a:rPr lang="en-US" dirty="0" smtClean="0">
                <a:solidFill>
                  <a:srgbClr val="002060"/>
                </a:solidFill>
              </a:rPr>
              <a:t>and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institutions </a:t>
            </a:r>
            <a:r>
              <a:rPr lang="en-US" dirty="0">
                <a:solidFill>
                  <a:srgbClr val="002060"/>
                </a:solidFill>
              </a:rPr>
              <a:t>is indispensable to </a:t>
            </a:r>
            <a:r>
              <a:rPr lang="en-US" dirty="0" smtClean="0">
                <a:solidFill>
                  <a:srgbClr val="002060"/>
                </a:solidFill>
              </a:rPr>
              <a:t>integration</a:t>
            </a:r>
          </a:p>
          <a:p>
            <a:r>
              <a:rPr lang="en-US" dirty="0">
                <a:solidFill>
                  <a:srgbClr val="002060"/>
                </a:solidFill>
              </a:rPr>
              <a:t>Access for immigrants to institutions, as well as to </a:t>
            </a:r>
            <a:r>
              <a:rPr lang="en-US" dirty="0" smtClean="0">
                <a:solidFill>
                  <a:srgbClr val="002060"/>
                </a:solidFill>
              </a:rPr>
              <a:t>public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>
                <a:solidFill>
                  <a:srgbClr val="002060"/>
                </a:solidFill>
              </a:rPr>
              <a:t>private goods and services, on a basis equal to national citizens and in 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non-discriminatory </a:t>
            </a:r>
            <a:r>
              <a:rPr lang="en-US" dirty="0">
                <a:solidFill>
                  <a:srgbClr val="002060"/>
                </a:solidFill>
              </a:rPr>
              <a:t>way is a critical foundation for better </a:t>
            </a:r>
            <a:r>
              <a:rPr lang="en-US" dirty="0" smtClean="0">
                <a:solidFill>
                  <a:srgbClr val="002060"/>
                </a:solidFill>
              </a:rPr>
              <a:t>integration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67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Other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concepts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3648"/>
            <a:ext cx="8229600" cy="4722515"/>
          </a:xfrm>
        </p:spPr>
        <p:txBody>
          <a:bodyPr/>
          <a:lstStyle/>
          <a:p>
            <a:r>
              <a:rPr lang="it-IT" dirty="0" err="1" smtClean="0">
                <a:solidFill>
                  <a:srgbClr val="002060"/>
                </a:solidFill>
              </a:rPr>
              <a:t>Inclusion</a:t>
            </a:r>
            <a:r>
              <a:rPr lang="it-IT" dirty="0" smtClean="0">
                <a:solidFill>
                  <a:srgbClr val="002060"/>
                </a:solidFill>
              </a:rPr>
              <a:t>/ </a:t>
            </a:r>
            <a:r>
              <a:rPr lang="it-IT" dirty="0" err="1" smtClean="0">
                <a:solidFill>
                  <a:srgbClr val="002060"/>
                </a:solidFill>
              </a:rPr>
              <a:t>incorporation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Interaction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Coexistence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Interculturalism</a:t>
            </a:r>
            <a:endParaRPr lang="it-IT" dirty="0" smtClean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Strong and </a:t>
            </a:r>
            <a:r>
              <a:rPr lang="it-IT" dirty="0" err="1" smtClean="0">
                <a:solidFill>
                  <a:srgbClr val="002060"/>
                </a:solidFill>
              </a:rPr>
              <a:t>weak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points</a:t>
            </a:r>
            <a:r>
              <a:rPr lang="it-IT" dirty="0" smtClean="0">
                <a:solidFill>
                  <a:srgbClr val="002060"/>
                </a:solidFill>
              </a:rPr>
              <a:t> of </a:t>
            </a:r>
            <a:r>
              <a:rPr lang="it-IT" dirty="0" err="1" smtClean="0">
                <a:solidFill>
                  <a:srgbClr val="002060"/>
                </a:solidFill>
              </a:rPr>
              <a:t>each</a:t>
            </a:r>
            <a:r>
              <a:rPr lang="it-IT" dirty="0" smtClean="0">
                <a:solidFill>
                  <a:srgbClr val="002060"/>
                </a:solidFill>
              </a:rPr>
              <a:t> of </a:t>
            </a:r>
            <a:r>
              <a:rPr lang="it-IT" dirty="0" err="1" smtClean="0">
                <a:solidFill>
                  <a:srgbClr val="002060"/>
                </a:solidFill>
              </a:rPr>
              <a:t>them</a:t>
            </a:r>
            <a:endParaRPr lang="it-IT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81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issue</a:t>
            </a:r>
            <a:r>
              <a:rPr lang="it-IT" dirty="0" smtClean="0">
                <a:solidFill>
                  <a:srgbClr val="00B0F0"/>
                </a:solidFill>
              </a:rPr>
              <a:t> of «</a:t>
            </a:r>
            <a:r>
              <a:rPr lang="it-IT" dirty="0" err="1" smtClean="0">
                <a:solidFill>
                  <a:srgbClr val="00B0F0"/>
                </a:solidFill>
              </a:rPr>
              <a:t>integration</a:t>
            </a:r>
            <a:r>
              <a:rPr lang="it-IT" dirty="0" smtClean="0">
                <a:solidFill>
                  <a:srgbClr val="00B0F0"/>
                </a:solidFill>
              </a:rPr>
              <a:t>»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4708525"/>
          </a:xfrm>
        </p:spPr>
        <p:txBody>
          <a:bodyPr/>
          <a:lstStyle/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arises</a:t>
            </a:r>
            <a:r>
              <a:rPr lang="it-IT" dirty="0" smtClean="0">
                <a:solidFill>
                  <a:srgbClr val="002060"/>
                </a:solidFill>
              </a:rPr>
              <a:t> in relation with the </a:t>
            </a:r>
            <a:r>
              <a:rPr lang="it-IT" dirty="0" err="1" smtClean="0">
                <a:solidFill>
                  <a:srgbClr val="002060"/>
                </a:solidFill>
              </a:rPr>
              <a:t>permanent</a:t>
            </a:r>
            <a:r>
              <a:rPr lang="it-IT" dirty="0" smtClean="0">
                <a:solidFill>
                  <a:srgbClr val="002060"/>
                </a:solidFill>
              </a:rPr>
              <a:t> establishment of </a:t>
            </a:r>
            <a:r>
              <a:rPr lang="it-IT" dirty="0" err="1" smtClean="0">
                <a:solidFill>
                  <a:srgbClr val="002060"/>
                </a:solidFill>
              </a:rPr>
              <a:t>foreign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citizens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labelled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«</a:t>
            </a:r>
            <a:r>
              <a:rPr lang="it-IT" dirty="0" err="1" smtClean="0">
                <a:solidFill>
                  <a:srgbClr val="002060"/>
                </a:solidFill>
              </a:rPr>
              <a:t>immigrants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</a:p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does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not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regard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foreigners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perceived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well</a:t>
            </a:r>
            <a:r>
              <a:rPr lang="it-IT" dirty="0" smtClean="0">
                <a:solidFill>
                  <a:srgbClr val="002060"/>
                </a:solidFill>
              </a:rPr>
              <a:t>-off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Cultural </a:t>
            </a:r>
            <a:r>
              <a:rPr lang="it-IT" dirty="0" err="1" smtClean="0">
                <a:solidFill>
                  <a:srgbClr val="002060"/>
                </a:solidFill>
              </a:rPr>
              <a:t>diversity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seen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a </a:t>
            </a:r>
            <a:r>
              <a:rPr lang="it-IT" dirty="0" err="1" smtClean="0">
                <a:solidFill>
                  <a:srgbClr val="002060"/>
                </a:solidFill>
              </a:rPr>
              <a:t>problem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when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mingles</a:t>
            </a:r>
            <a:r>
              <a:rPr lang="it-IT" dirty="0" smtClean="0">
                <a:solidFill>
                  <a:srgbClr val="002060"/>
                </a:solidFill>
              </a:rPr>
              <a:t> with </a:t>
            </a:r>
            <a:r>
              <a:rPr lang="it-IT" dirty="0" err="1" smtClean="0">
                <a:solidFill>
                  <a:srgbClr val="002060"/>
                </a:solidFill>
              </a:rPr>
              <a:t>economic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poverty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In </a:t>
            </a:r>
            <a:r>
              <a:rPr lang="it-IT" dirty="0" err="1" smtClean="0">
                <a:solidFill>
                  <a:srgbClr val="002060"/>
                </a:solidFill>
              </a:rPr>
              <a:t>this</a:t>
            </a:r>
            <a:r>
              <a:rPr lang="it-IT" dirty="0" smtClean="0">
                <a:solidFill>
                  <a:srgbClr val="002060"/>
                </a:solidFill>
              </a:rPr>
              <a:t> case, </a:t>
            </a:r>
            <a:r>
              <a:rPr lang="it-IT" dirty="0" err="1" smtClean="0">
                <a:solidFill>
                  <a:srgbClr val="002060"/>
                </a:solidFill>
              </a:rPr>
              <a:t>immigration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perceived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a </a:t>
            </a:r>
            <a:r>
              <a:rPr lang="it-IT" dirty="0" err="1" smtClean="0">
                <a:solidFill>
                  <a:srgbClr val="002060"/>
                </a:solidFill>
              </a:rPr>
              <a:t>threat</a:t>
            </a:r>
            <a:r>
              <a:rPr lang="it-IT" dirty="0" smtClean="0">
                <a:solidFill>
                  <a:srgbClr val="002060"/>
                </a:solidFill>
              </a:rPr>
              <a:t> for social (and </a:t>
            </a:r>
            <a:r>
              <a:rPr lang="it-IT" dirty="0" err="1" smtClean="0">
                <a:solidFill>
                  <a:srgbClr val="002060"/>
                </a:solidFill>
              </a:rPr>
              <a:t>political</a:t>
            </a:r>
            <a:r>
              <a:rPr lang="it-IT" dirty="0" smtClean="0">
                <a:solidFill>
                  <a:srgbClr val="002060"/>
                </a:solidFill>
              </a:rPr>
              <a:t>) </a:t>
            </a:r>
            <a:r>
              <a:rPr lang="it-IT" dirty="0" err="1" smtClean="0">
                <a:solidFill>
                  <a:srgbClr val="002060"/>
                </a:solidFill>
              </a:rPr>
              <a:t>order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9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Interculturalism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43992"/>
            <a:ext cx="8913168" cy="4857403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In </a:t>
            </a:r>
            <a:r>
              <a:rPr lang="it-IT" dirty="0" err="1" smtClean="0">
                <a:solidFill>
                  <a:srgbClr val="002060"/>
                </a:solidFill>
              </a:rPr>
              <a:t>Italy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in </a:t>
            </a:r>
            <a:r>
              <a:rPr lang="it-IT" dirty="0" err="1" smtClean="0">
                <a:solidFill>
                  <a:srgbClr val="002060"/>
                </a:solidFill>
              </a:rPr>
              <a:t>other</a:t>
            </a:r>
            <a:r>
              <a:rPr lang="it-IT" dirty="0" smtClean="0">
                <a:solidFill>
                  <a:srgbClr val="002060"/>
                </a:solidFill>
              </a:rPr>
              <a:t> EU </a:t>
            </a:r>
            <a:r>
              <a:rPr lang="it-IT" dirty="0" err="1" smtClean="0">
                <a:solidFill>
                  <a:srgbClr val="002060"/>
                </a:solidFill>
              </a:rPr>
              <a:t>countries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interculturalism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often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emphasized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the new, right way to </a:t>
            </a:r>
            <a:r>
              <a:rPr lang="it-IT" dirty="0" err="1" smtClean="0">
                <a:solidFill>
                  <a:srgbClr val="002060"/>
                </a:solidFill>
              </a:rPr>
              <a:t>manage</a:t>
            </a:r>
            <a:r>
              <a:rPr lang="it-IT" dirty="0" smtClean="0">
                <a:solidFill>
                  <a:srgbClr val="002060"/>
                </a:solidFill>
              </a:rPr>
              <a:t> cultural </a:t>
            </a:r>
            <a:r>
              <a:rPr lang="it-IT" dirty="0" err="1" smtClean="0">
                <a:solidFill>
                  <a:srgbClr val="002060"/>
                </a:solidFill>
              </a:rPr>
              <a:t>diversity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related</a:t>
            </a:r>
            <a:r>
              <a:rPr lang="it-IT" dirty="0" smtClean="0">
                <a:solidFill>
                  <a:srgbClr val="002060"/>
                </a:solidFill>
              </a:rPr>
              <a:t> to </a:t>
            </a:r>
            <a:r>
              <a:rPr lang="it-IT" dirty="0" err="1" smtClean="0">
                <a:solidFill>
                  <a:srgbClr val="002060"/>
                </a:solidFill>
              </a:rPr>
              <a:t>immigration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conceived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a «middle way», </a:t>
            </a:r>
            <a:r>
              <a:rPr lang="it-IT" dirty="0" err="1" smtClean="0">
                <a:solidFill>
                  <a:srgbClr val="002060"/>
                </a:solidFill>
              </a:rPr>
              <a:t>between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assimilation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multiculturalism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should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encompass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recognition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respect</a:t>
            </a:r>
            <a:r>
              <a:rPr lang="it-IT" dirty="0" smtClean="0">
                <a:solidFill>
                  <a:srgbClr val="002060"/>
                </a:solidFill>
              </a:rPr>
              <a:t> for </a:t>
            </a:r>
            <a:r>
              <a:rPr lang="it-IT" dirty="0" err="1" smtClean="0">
                <a:solidFill>
                  <a:srgbClr val="002060"/>
                </a:solidFill>
              </a:rPr>
              <a:t>minorities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but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also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dialogue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tension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towards</a:t>
            </a:r>
            <a:r>
              <a:rPr lang="it-IT" dirty="0" smtClean="0">
                <a:solidFill>
                  <a:srgbClr val="002060"/>
                </a:solidFill>
              </a:rPr>
              <a:t> common </a:t>
            </a:r>
            <a:r>
              <a:rPr lang="it-IT" dirty="0" err="1" smtClean="0">
                <a:solidFill>
                  <a:srgbClr val="002060"/>
                </a:solidFill>
              </a:rPr>
              <a:t>values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43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8912" y="0"/>
            <a:ext cx="8579296" cy="131824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shortcomings</a:t>
            </a:r>
            <a:r>
              <a:rPr lang="it-IT" dirty="0" smtClean="0">
                <a:solidFill>
                  <a:srgbClr val="00B0F0"/>
                </a:solidFill>
              </a:rPr>
              <a:t> of «</a:t>
            </a:r>
            <a:r>
              <a:rPr lang="it-IT" dirty="0" err="1" smtClean="0">
                <a:solidFill>
                  <a:srgbClr val="00B0F0"/>
                </a:solidFill>
              </a:rPr>
              <a:t>intercultural</a:t>
            </a:r>
            <a:r>
              <a:rPr lang="it-IT" dirty="0" smtClean="0">
                <a:solidFill>
                  <a:srgbClr val="00B0F0"/>
                </a:solidFill>
              </a:rPr>
              <a:t>» </a:t>
            </a:r>
            <a:r>
              <a:rPr lang="it-IT" dirty="0" err="1" smtClean="0">
                <a:solidFill>
                  <a:srgbClr val="00B0F0"/>
                </a:solidFill>
              </a:rPr>
              <a:t>discourse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it-IT" dirty="0" err="1" smtClean="0">
                <a:solidFill>
                  <a:srgbClr val="002060"/>
                </a:solidFill>
              </a:rPr>
              <a:t>Unclear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contents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boundaries</a:t>
            </a:r>
            <a:r>
              <a:rPr lang="it-IT" dirty="0" smtClean="0">
                <a:solidFill>
                  <a:srgbClr val="002060"/>
                </a:solidFill>
              </a:rPr>
              <a:t>: </a:t>
            </a:r>
            <a:r>
              <a:rPr lang="it-IT" dirty="0" err="1" smtClean="0">
                <a:solidFill>
                  <a:srgbClr val="002060"/>
                </a:solidFill>
              </a:rPr>
              <a:t>especially</a:t>
            </a:r>
            <a:r>
              <a:rPr lang="it-IT" dirty="0" smtClean="0">
                <a:solidFill>
                  <a:srgbClr val="002060"/>
                </a:solidFill>
              </a:rPr>
              <a:t> in </a:t>
            </a:r>
            <a:r>
              <a:rPr lang="it-IT" dirty="0" err="1" smtClean="0">
                <a:solidFill>
                  <a:srgbClr val="002060"/>
                </a:solidFill>
              </a:rPr>
              <a:t>schools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every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activity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involving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students</a:t>
            </a:r>
            <a:r>
              <a:rPr lang="it-IT" dirty="0" smtClean="0">
                <a:solidFill>
                  <a:srgbClr val="002060"/>
                </a:solidFill>
              </a:rPr>
              <a:t> with an </a:t>
            </a:r>
            <a:r>
              <a:rPr lang="it-IT" dirty="0" err="1" smtClean="0">
                <a:solidFill>
                  <a:srgbClr val="002060"/>
                </a:solidFill>
              </a:rPr>
              <a:t>immigrant</a:t>
            </a:r>
            <a:r>
              <a:rPr lang="it-IT" dirty="0" smtClean="0">
                <a:solidFill>
                  <a:srgbClr val="002060"/>
                </a:solidFill>
              </a:rPr>
              <a:t> background </a:t>
            </a:r>
            <a:r>
              <a:rPr lang="it-IT" dirty="0" err="1" smtClean="0">
                <a:solidFill>
                  <a:srgbClr val="002060"/>
                </a:solidFill>
              </a:rPr>
              <a:t>is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labelled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«</a:t>
            </a:r>
            <a:r>
              <a:rPr lang="it-IT" dirty="0" err="1" smtClean="0">
                <a:solidFill>
                  <a:srgbClr val="002060"/>
                </a:solidFill>
              </a:rPr>
              <a:t>intercultural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</a:p>
          <a:p>
            <a:r>
              <a:rPr lang="it-IT">
                <a:solidFill>
                  <a:srgbClr val="002060"/>
                </a:solidFill>
              </a:rPr>
              <a:t>N</a:t>
            </a:r>
            <a:r>
              <a:rPr lang="it-IT" smtClean="0">
                <a:solidFill>
                  <a:srgbClr val="002060"/>
                </a:solidFill>
              </a:rPr>
              <a:t>ormative </a:t>
            </a:r>
            <a:r>
              <a:rPr lang="it-IT" dirty="0" err="1" smtClean="0">
                <a:solidFill>
                  <a:srgbClr val="002060"/>
                </a:solidFill>
              </a:rPr>
              <a:t>bias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Proximity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confusion</a:t>
            </a:r>
            <a:r>
              <a:rPr lang="it-IT" dirty="0" smtClean="0">
                <a:solidFill>
                  <a:srgbClr val="002060"/>
                </a:solidFill>
              </a:rPr>
              <a:t> with «</a:t>
            </a:r>
            <a:r>
              <a:rPr lang="it-IT" dirty="0" err="1" smtClean="0">
                <a:solidFill>
                  <a:srgbClr val="002060"/>
                </a:solidFill>
              </a:rPr>
              <a:t>civic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integration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</a:p>
          <a:p>
            <a:r>
              <a:rPr lang="it-IT" dirty="0" err="1" smtClean="0">
                <a:solidFill>
                  <a:srgbClr val="002060"/>
                </a:solidFill>
              </a:rPr>
              <a:t>Proximity</a:t>
            </a:r>
            <a:r>
              <a:rPr lang="it-IT" dirty="0" smtClean="0">
                <a:solidFill>
                  <a:srgbClr val="002060"/>
                </a:solidFill>
              </a:rPr>
              <a:t> with some </a:t>
            </a:r>
            <a:r>
              <a:rPr lang="it-IT" dirty="0" err="1" smtClean="0">
                <a:solidFill>
                  <a:srgbClr val="002060"/>
                </a:solidFill>
              </a:rPr>
              <a:t>sort</a:t>
            </a:r>
            <a:r>
              <a:rPr lang="it-IT" dirty="0" smtClean="0">
                <a:solidFill>
                  <a:srgbClr val="002060"/>
                </a:solidFill>
              </a:rPr>
              <a:t> of «moderate </a:t>
            </a:r>
            <a:r>
              <a:rPr lang="it-IT" dirty="0" err="1" smtClean="0">
                <a:solidFill>
                  <a:srgbClr val="002060"/>
                </a:solidFill>
              </a:rPr>
              <a:t>multiculturalism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535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The issue of “diversity</a:t>
            </a:r>
            <a:r>
              <a:rPr lang="it-IT" dirty="0" smtClean="0">
                <a:solidFill>
                  <a:srgbClr val="00B0F0"/>
                </a:solidFill>
              </a:rPr>
              <a:t>”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96544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While the fortune of multiculturalism is declining, many topics related to it are now reframed under the label of “</a:t>
            </a:r>
            <a:r>
              <a:rPr lang="en-GB" i="1" dirty="0" smtClean="0">
                <a:solidFill>
                  <a:srgbClr val="002060"/>
                </a:solidFill>
              </a:rPr>
              <a:t>diversity</a:t>
            </a:r>
            <a:r>
              <a:rPr lang="en-GB" dirty="0" smtClean="0">
                <a:solidFill>
                  <a:srgbClr val="002060"/>
                </a:solidFill>
              </a:rPr>
              <a:t>”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Diversity is more widely accepted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It is an individual attribute, not a collective entity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It connects ethnic diversity with other diversities: sexual, cultural, linguistic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It can have positive economic implications (“diversity management”)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Integration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It could be defined as the process of “becoming an accepted component of the society” (</a:t>
            </a:r>
            <a:r>
              <a:rPr lang="en-GB" sz="2800" dirty="0" err="1" smtClean="0">
                <a:solidFill>
                  <a:srgbClr val="002060"/>
                </a:solidFill>
              </a:rPr>
              <a:t>Penninx</a:t>
            </a:r>
            <a:r>
              <a:rPr lang="en-GB" sz="2800" dirty="0" smtClean="0">
                <a:solidFill>
                  <a:srgbClr val="002060"/>
                </a:solidFill>
              </a:rPr>
              <a:t> and </a:t>
            </a:r>
            <a:r>
              <a:rPr lang="en-GB" sz="2800" dirty="0" err="1" smtClean="0">
                <a:solidFill>
                  <a:srgbClr val="002060"/>
                </a:solidFill>
              </a:rPr>
              <a:t>Martiniello</a:t>
            </a:r>
            <a:r>
              <a:rPr lang="en-GB" sz="2800" dirty="0" smtClean="0">
                <a:solidFill>
                  <a:srgbClr val="002060"/>
                </a:solidFill>
              </a:rPr>
              <a:t>, 2007)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does not mean “assimilation” in old terms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implies a process of mutual adaptation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encompasses structural and cultural elements  (not only “interaction”)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gives responsibilities to both parties: immigrants and receiving society (not only “inclusion”)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occurs mainly at local level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88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Three </a:t>
            </a:r>
            <a:r>
              <a:rPr lang="it-IT" dirty="0" err="1" smtClean="0">
                <a:solidFill>
                  <a:srgbClr val="00B0F0"/>
                </a:solidFill>
              </a:rPr>
              <a:t>aspects</a:t>
            </a:r>
            <a:r>
              <a:rPr lang="it-IT" dirty="0" smtClean="0">
                <a:solidFill>
                  <a:srgbClr val="00B0F0"/>
                </a:solidFill>
              </a:rPr>
              <a:t> of </a:t>
            </a:r>
            <a:r>
              <a:rPr lang="it-IT" dirty="0" err="1" smtClean="0">
                <a:solidFill>
                  <a:srgbClr val="00B0F0"/>
                </a:solidFill>
              </a:rPr>
              <a:t>integration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5888"/>
            <a:ext cx="8229600" cy="496027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1) </a:t>
            </a:r>
            <a:r>
              <a:rPr lang="it-IT" b="1" dirty="0" err="1" smtClean="0">
                <a:solidFill>
                  <a:srgbClr val="002060"/>
                </a:solidFill>
              </a:rPr>
              <a:t>structural</a:t>
            </a:r>
            <a:r>
              <a:rPr lang="it-IT" dirty="0" smtClean="0">
                <a:solidFill>
                  <a:srgbClr val="002060"/>
                </a:solidFill>
              </a:rPr>
              <a:t>: </a:t>
            </a:r>
            <a:r>
              <a:rPr lang="it-IT" dirty="0" err="1" smtClean="0">
                <a:solidFill>
                  <a:srgbClr val="002060"/>
                </a:solidFill>
              </a:rPr>
              <a:t>have</a:t>
            </a:r>
            <a:r>
              <a:rPr lang="it-IT" dirty="0" smtClean="0">
                <a:solidFill>
                  <a:srgbClr val="002060"/>
                </a:solidFill>
              </a:rPr>
              <a:t> a job, a home, a </a:t>
            </a:r>
            <a:r>
              <a:rPr lang="it-IT" dirty="0" err="1" smtClean="0">
                <a:solidFill>
                  <a:srgbClr val="002060"/>
                </a:solidFill>
              </a:rPr>
              <a:t>sufficient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income</a:t>
            </a:r>
            <a:r>
              <a:rPr lang="it-IT" dirty="0" smtClean="0">
                <a:solidFill>
                  <a:srgbClr val="002060"/>
                </a:solidFill>
              </a:rPr>
              <a:t>…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2) </a:t>
            </a:r>
            <a:r>
              <a:rPr lang="it-IT" b="1" dirty="0" err="1" smtClean="0">
                <a:solidFill>
                  <a:srgbClr val="002060"/>
                </a:solidFill>
              </a:rPr>
              <a:t>relational</a:t>
            </a:r>
            <a:r>
              <a:rPr lang="it-IT" dirty="0" smtClean="0">
                <a:solidFill>
                  <a:srgbClr val="002060"/>
                </a:solidFill>
              </a:rPr>
              <a:t>: be </a:t>
            </a:r>
            <a:r>
              <a:rPr lang="it-IT" dirty="0" err="1" smtClean="0">
                <a:solidFill>
                  <a:srgbClr val="002060"/>
                </a:solidFill>
              </a:rPr>
              <a:t>accepted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have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acquaintances</a:t>
            </a:r>
            <a:r>
              <a:rPr lang="it-IT" dirty="0" smtClean="0">
                <a:solidFill>
                  <a:srgbClr val="002060"/>
                </a:solidFill>
              </a:rPr>
              <a:t> and friends of </a:t>
            </a:r>
            <a:r>
              <a:rPr lang="it-IT" dirty="0" err="1" smtClean="0">
                <a:solidFill>
                  <a:srgbClr val="002060"/>
                </a:solidFill>
              </a:rPr>
              <a:t>different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origin</a:t>
            </a:r>
            <a:endParaRPr lang="it-IT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3) </a:t>
            </a:r>
            <a:r>
              <a:rPr lang="it-IT" b="1" dirty="0" smtClean="0">
                <a:solidFill>
                  <a:srgbClr val="002060"/>
                </a:solidFill>
              </a:rPr>
              <a:t>personal</a:t>
            </a:r>
            <a:r>
              <a:rPr lang="it-IT" dirty="0" smtClean="0">
                <a:solidFill>
                  <a:srgbClr val="002060"/>
                </a:solidFill>
              </a:rPr>
              <a:t>: </a:t>
            </a:r>
            <a:r>
              <a:rPr lang="it-IT" dirty="0" err="1" smtClean="0">
                <a:solidFill>
                  <a:srgbClr val="002060"/>
                </a:solidFill>
              </a:rPr>
              <a:t>have</a:t>
            </a:r>
            <a:r>
              <a:rPr lang="it-IT" dirty="0" smtClean="0">
                <a:solidFill>
                  <a:srgbClr val="002060"/>
                </a:solidFill>
              </a:rPr>
              <a:t> the </a:t>
            </a:r>
            <a:r>
              <a:rPr lang="it-IT" dirty="0" err="1" smtClean="0">
                <a:solidFill>
                  <a:srgbClr val="002060"/>
                </a:solidFill>
              </a:rPr>
              <a:t>will</a:t>
            </a:r>
            <a:r>
              <a:rPr lang="it-IT" dirty="0" smtClean="0">
                <a:solidFill>
                  <a:srgbClr val="002060"/>
                </a:solidFill>
              </a:rPr>
              <a:t> to </a:t>
            </a:r>
            <a:r>
              <a:rPr lang="it-IT" dirty="0" err="1" smtClean="0">
                <a:solidFill>
                  <a:srgbClr val="002060"/>
                </a:solidFill>
              </a:rPr>
              <a:t>insert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into</a:t>
            </a:r>
            <a:r>
              <a:rPr lang="it-IT" dirty="0" smtClean="0">
                <a:solidFill>
                  <a:srgbClr val="002060"/>
                </a:solidFill>
              </a:rPr>
              <a:t> the new society, to </a:t>
            </a:r>
            <a:r>
              <a:rPr lang="it-IT" dirty="0" err="1" smtClean="0">
                <a:solidFill>
                  <a:srgbClr val="002060"/>
                </a:solidFill>
              </a:rPr>
              <a:t>learn</a:t>
            </a:r>
            <a:r>
              <a:rPr lang="it-IT" dirty="0" smtClean="0">
                <a:solidFill>
                  <a:srgbClr val="002060"/>
                </a:solidFill>
              </a:rPr>
              <a:t> the </a:t>
            </a:r>
            <a:r>
              <a:rPr lang="it-IT" dirty="0" err="1" smtClean="0">
                <a:solidFill>
                  <a:srgbClr val="002060"/>
                </a:solidFill>
              </a:rPr>
              <a:t>language</a:t>
            </a:r>
            <a:r>
              <a:rPr lang="it-IT" dirty="0" smtClean="0">
                <a:solidFill>
                  <a:srgbClr val="002060"/>
                </a:solidFill>
              </a:rPr>
              <a:t>, to take part in the social life</a:t>
            </a:r>
          </a:p>
        </p:txBody>
      </p:sp>
    </p:spTree>
    <p:extLst>
      <p:ext uri="{BB962C8B-B14F-4D97-AF65-F5344CB8AC3E}">
        <p14:creationId xmlns:p14="http://schemas.microsoft.com/office/powerpoint/2010/main" xmlns="" val="3302262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Which future for multiculturalism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We need another discourse, as in the case of social cohesion: probably the idea of diversity could help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Many </a:t>
            </a:r>
            <a:r>
              <a:rPr lang="en-GB" dirty="0" err="1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multiculturalist</a:t>
            </a:r>
            <a:r>
              <a:rPr lang="en-GB" dirty="0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 stances can be maintained with liberal arguments: freedom of wisdom, freedom of association, citizenship (and double citizenship), struggle against discrimination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The topic of cultural rights can be founded in forms  which  should be compatible with individual rights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rgbClr val="002060"/>
                </a:solidFill>
                <a:latin typeface="+mj-lt"/>
                <a:ea typeface="Verdana" pitchFamily="34" charset="0"/>
                <a:cs typeface="Verdana" pitchFamily="34" charset="0"/>
              </a:rPr>
              <a:t>The public role of religions, as sites where norms and values are constructed, has to be reconsidered</a:t>
            </a:r>
          </a:p>
        </p:txBody>
      </p:sp>
    </p:spTree>
    <p:extLst>
      <p:ext uri="{BB962C8B-B14F-4D97-AF65-F5344CB8AC3E}">
        <p14:creationId xmlns:p14="http://schemas.microsoft.com/office/powerpoint/2010/main" xmlns="" val="360123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National «</a:t>
            </a:r>
            <a:r>
              <a:rPr lang="it-IT" dirty="0" err="1" smtClean="0">
                <a:solidFill>
                  <a:srgbClr val="00B0F0"/>
                </a:solidFill>
              </a:rPr>
              <a:t>models</a:t>
            </a:r>
            <a:r>
              <a:rPr lang="it-IT" dirty="0" smtClean="0">
                <a:solidFill>
                  <a:srgbClr val="00B0F0"/>
                </a:solidFill>
              </a:rPr>
              <a:t>» 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r>
              <a:rPr lang="it-IT" b="1" dirty="0" err="1" smtClean="0">
                <a:solidFill>
                  <a:srgbClr val="002060"/>
                </a:solidFill>
              </a:rPr>
              <a:t>Temporary</a:t>
            </a:r>
            <a:r>
              <a:rPr lang="it-IT" dirty="0" smtClean="0">
                <a:solidFill>
                  <a:srgbClr val="002060"/>
                </a:solidFill>
              </a:rPr>
              <a:t> model (or </a:t>
            </a:r>
            <a:r>
              <a:rPr lang="it-IT" dirty="0" err="1" smtClean="0">
                <a:solidFill>
                  <a:srgbClr val="002060"/>
                </a:solidFill>
              </a:rPr>
              <a:t>guestworker</a:t>
            </a:r>
            <a:r>
              <a:rPr lang="it-IT" dirty="0" smtClean="0">
                <a:solidFill>
                  <a:srgbClr val="002060"/>
                </a:solidFill>
              </a:rPr>
              <a:t> model): Germany </a:t>
            </a:r>
            <a:r>
              <a:rPr lang="it-IT" dirty="0" err="1" smtClean="0">
                <a:solidFill>
                  <a:srgbClr val="002060"/>
                </a:solidFill>
              </a:rPr>
              <a:t>until</a:t>
            </a:r>
            <a:r>
              <a:rPr lang="it-IT" dirty="0" smtClean="0">
                <a:solidFill>
                  <a:srgbClr val="002060"/>
                </a:solidFill>
              </a:rPr>
              <a:t> the ‘70 of XX </a:t>
            </a:r>
            <a:r>
              <a:rPr lang="it-IT" dirty="0" err="1" smtClean="0">
                <a:solidFill>
                  <a:srgbClr val="002060"/>
                </a:solidFill>
              </a:rPr>
              <a:t>century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  <a:r>
              <a:rPr lang="it-IT" dirty="0" err="1" smtClean="0">
                <a:solidFill>
                  <a:srgbClr val="002060"/>
                </a:solidFill>
              </a:rPr>
              <a:t>Immigrants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workers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not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new </a:t>
            </a:r>
            <a:r>
              <a:rPr lang="it-IT" dirty="0" err="1" smtClean="0">
                <a:solidFill>
                  <a:srgbClr val="002060"/>
                </a:solidFill>
              </a:rPr>
              <a:t>citizens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b="1" dirty="0" err="1" smtClean="0">
                <a:solidFill>
                  <a:srgbClr val="002060"/>
                </a:solidFill>
              </a:rPr>
              <a:t>Assimilation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model (France, USA in the </a:t>
            </a:r>
            <a:r>
              <a:rPr lang="it-IT" dirty="0" err="1" smtClean="0">
                <a:solidFill>
                  <a:srgbClr val="002060"/>
                </a:solidFill>
              </a:rPr>
              <a:t>past</a:t>
            </a:r>
            <a:r>
              <a:rPr lang="it-IT" dirty="0" smtClean="0">
                <a:solidFill>
                  <a:srgbClr val="002060"/>
                </a:solidFill>
              </a:rPr>
              <a:t>). </a:t>
            </a:r>
            <a:r>
              <a:rPr lang="it-IT" dirty="0" err="1" smtClean="0">
                <a:solidFill>
                  <a:srgbClr val="002060"/>
                </a:solidFill>
              </a:rPr>
              <a:t>Immigrants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future </a:t>
            </a:r>
            <a:r>
              <a:rPr lang="it-IT" dirty="0" err="1" smtClean="0">
                <a:solidFill>
                  <a:srgbClr val="002060"/>
                </a:solidFill>
              </a:rPr>
              <a:t>citizens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but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giving</a:t>
            </a:r>
            <a:r>
              <a:rPr lang="it-IT" dirty="0" smtClean="0">
                <a:solidFill>
                  <a:srgbClr val="002060"/>
                </a:solidFill>
              </a:rPr>
              <a:t> up </a:t>
            </a:r>
            <a:r>
              <a:rPr lang="it-IT" dirty="0" err="1" smtClean="0">
                <a:solidFill>
                  <a:srgbClr val="002060"/>
                </a:solidFill>
              </a:rPr>
              <a:t>their</a:t>
            </a:r>
            <a:r>
              <a:rPr lang="it-IT" dirty="0" smtClean="0">
                <a:solidFill>
                  <a:srgbClr val="002060"/>
                </a:solidFill>
              </a:rPr>
              <a:t> cultural </a:t>
            </a:r>
            <a:r>
              <a:rPr lang="it-IT" dirty="0" err="1" smtClean="0">
                <a:solidFill>
                  <a:srgbClr val="002060"/>
                </a:solidFill>
              </a:rPr>
              <a:t>features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b="1" dirty="0" err="1" smtClean="0">
                <a:solidFill>
                  <a:srgbClr val="002060"/>
                </a:solidFill>
              </a:rPr>
              <a:t>Multicultural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(or </a:t>
            </a:r>
            <a:r>
              <a:rPr lang="it-IT" dirty="0" err="1" smtClean="0">
                <a:solidFill>
                  <a:srgbClr val="002060"/>
                </a:solidFill>
              </a:rPr>
              <a:t>pluralist</a:t>
            </a:r>
            <a:r>
              <a:rPr lang="it-IT" dirty="0" smtClean="0">
                <a:solidFill>
                  <a:srgbClr val="002060"/>
                </a:solidFill>
              </a:rPr>
              <a:t>) model (UK in Europe; Canada; Australia): </a:t>
            </a:r>
            <a:r>
              <a:rPr lang="it-IT" dirty="0" err="1" smtClean="0">
                <a:solidFill>
                  <a:srgbClr val="002060"/>
                </a:solidFill>
              </a:rPr>
              <a:t>acceptance</a:t>
            </a:r>
            <a:r>
              <a:rPr lang="it-IT" dirty="0" smtClean="0">
                <a:solidFill>
                  <a:srgbClr val="002060"/>
                </a:solidFill>
              </a:rPr>
              <a:t>/ promotion of cultural </a:t>
            </a:r>
            <a:r>
              <a:rPr lang="it-IT" dirty="0" err="1" smtClean="0">
                <a:solidFill>
                  <a:srgbClr val="002060"/>
                </a:solidFill>
              </a:rPr>
              <a:t>identities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minority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institutions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49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3E4F61D-F24A-4B45-913E-1CD34416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00B0F0"/>
                </a:solidFill>
              </a:rPr>
              <a:t>Temporary</a:t>
            </a:r>
            <a:r>
              <a:rPr lang="it-IT" dirty="0">
                <a:solidFill>
                  <a:srgbClr val="00B0F0"/>
                </a:solidFill>
              </a:rPr>
              <a:t> 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8505C7D-7370-4974-8E07-0D229D4E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Immigrants accepted only on a temporary basis (usually 5 years) as workers</a:t>
            </a:r>
          </a:p>
          <a:p>
            <a:r>
              <a:rPr lang="en-US" dirty="0">
                <a:solidFill>
                  <a:srgbClr val="002060"/>
                </a:solidFill>
              </a:rPr>
              <a:t>Residence permit related to a </a:t>
            </a:r>
            <a:r>
              <a:rPr lang="en-US" dirty="0" err="1">
                <a:solidFill>
                  <a:srgbClr val="002060"/>
                </a:solidFill>
              </a:rPr>
              <a:t>labour</a:t>
            </a:r>
            <a:r>
              <a:rPr lang="en-US" dirty="0">
                <a:solidFill>
                  <a:srgbClr val="002060"/>
                </a:solidFill>
              </a:rPr>
              <a:t> contract</a:t>
            </a:r>
          </a:p>
          <a:p>
            <a:r>
              <a:rPr lang="en-US" dirty="0">
                <a:solidFill>
                  <a:srgbClr val="002060"/>
                </a:solidFill>
              </a:rPr>
              <a:t>Rotation policies (failed)</a:t>
            </a:r>
          </a:p>
          <a:p>
            <a:r>
              <a:rPr lang="en-US" dirty="0">
                <a:solidFill>
                  <a:srgbClr val="002060"/>
                </a:solidFill>
              </a:rPr>
              <a:t>No families</a:t>
            </a:r>
          </a:p>
          <a:p>
            <a:r>
              <a:rPr lang="en-US" dirty="0">
                <a:solidFill>
                  <a:srgbClr val="002060"/>
                </a:solidFill>
              </a:rPr>
              <a:t>No citizenship (right of blood)</a:t>
            </a:r>
          </a:p>
          <a:p>
            <a:r>
              <a:rPr lang="en-US" dirty="0">
                <a:solidFill>
                  <a:srgbClr val="002060"/>
                </a:solidFill>
              </a:rPr>
              <a:t>Minimal integration</a:t>
            </a:r>
          </a:p>
          <a:p>
            <a:r>
              <a:rPr lang="en-US" dirty="0">
                <a:solidFill>
                  <a:srgbClr val="002060"/>
                </a:solidFill>
              </a:rPr>
              <a:t>Equal treatment in employment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6232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E0B1F6-263C-4BBC-98C8-1942C601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00B0F0"/>
                </a:solidFill>
              </a:rPr>
              <a:t>Assimilation</a:t>
            </a:r>
            <a:r>
              <a:rPr lang="it-IT" dirty="0">
                <a:solidFill>
                  <a:srgbClr val="00B0F0"/>
                </a:solidFill>
              </a:rPr>
              <a:t> 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35DD999-724F-480B-9521-D961810F9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r>
              <a:rPr lang="en-US" dirty="0">
                <a:solidFill>
                  <a:srgbClr val="0C346B"/>
                </a:solidFill>
              </a:rPr>
              <a:t>Countries proud of their civilization, of their democratic values</a:t>
            </a:r>
          </a:p>
          <a:p>
            <a:r>
              <a:rPr lang="en-US" dirty="0">
                <a:solidFill>
                  <a:srgbClr val="0C346B"/>
                </a:solidFill>
              </a:rPr>
              <a:t>But with demographic problems</a:t>
            </a:r>
          </a:p>
          <a:p>
            <a:r>
              <a:rPr lang="en-US" dirty="0">
                <a:solidFill>
                  <a:srgbClr val="0C346B"/>
                </a:solidFill>
              </a:rPr>
              <a:t>Immigrants (selected) as future citizens</a:t>
            </a:r>
          </a:p>
          <a:p>
            <a:r>
              <a:rPr lang="en-US" dirty="0">
                <a:solidFill>
                  <a:srgbClr val="0C346B"/>
                </a:solidFill>
              </a:rPr>
              <a:t>More easy access to citizenship, especially for the second generation (right of soil)</a:t>
            </a:r>
          </a:p>
          <a:p>
            <a:r>
              <a:rPr lang="en-US" dirty="0">
                <a:solidFill>
                  <a:srgbClr val="0C346B"/>
                </a:solidFill>
              </a:rPr>
              <a:t>Demand to adopt language and local customs</a:t>
            </a:r>
          </a:p>
          <a:p>
            <a:r>
              <a:rPr lang="en-US" dirty="0">
                <a:solidFill>
                  <a:srgbClr val="0C346B"/>
                </a:solidFill>
              </a:rPr>
              <a:t>Mistrust towards ethnic groups and minority cultural demands (the issue of veil in France)</a:t>
            </a:r>
          </a:p>
        </p:txBody>
      </p:sp>
    </p:spTree>
    <p:extLst>
      <p:ext uri="{BB962C8B-B14F-4D97-AF65-F5344CB8AC3E}">
        <p14:creationId xmlns:p14="http://schemas.microsoft.com/office/powerpoint/2010/main" xmlns="" val="297796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CCC2A2-2460-4BF6-8F9D-C40D2ADC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err="1">
                <a:solidFill>
                  <a:srgbClr val="00B0F0"/>
                </a:solidFill>
              </a:rPr>
              <a:t>Multiculturalist</a:t>
            </a:r>
            <a:r>
              <a:rPr lang="it-IT" dirty="0">
                <a:solidFill>
                  <a:srgbClr val="00B0F0"/>
                </a:solidFill>
              </a:rPr>
              <a:t> 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1D86470-4DCC-4BAC-9127-E81E323E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13531"/>
          </a:xfrm>
        </p:spPr>
        <p:txBody>
          <a:bodyPr/>
          <a:lstStyle/>
          <a:p>
            <a:r>
              <a:rPr lang="en-US" dirty="0">
                <a:solidFill>
                  <a:srgbClr val="0C346B"/>
                </a:solidFill>
              </a:rPr>
              <a:t>Recognition of minority groups and cultural rights: migrants as collective actors</a:t>
            </a:r>
          </a:p>
          <a:p>
            <a:r>
              <a:rPr lang="en-US" dirty="0">
                <a:solidFill>
                  <a:srgbClr val="0C346B"/>
                </a:solidFill>
              </a:rPr>
              <a:t>Support to immigrant associations</a:t>
            </a:r>
          </a:p>
          <a:p>
            <a:r>
              <a:rPr lang="en-US" dirty="0">
                <a:solidFill>
                  <a:srgbClr val="0C346B"/>
                </a:solidFill>
              </a:rPr>
              <a:t>Support to cultural and artistic production by minority groups</a:t>
            </a:r>
          </a:p>
          <a:p>
            <a:r>
              <a:rPr lang="en-US" dirty="0">
                <a:solidFill>
                  <a:srgbClr val="0C346B"/>
                </a:solidFill>
              </a:rPr>
              <a:t>(some) affirmative actions</a:t>
            </a:r>
          </a:p>
          <a:p>
            <a:r>
              <a:rPr lang="en-US" dirty="0">
                <a:solidFill>
                  <a:srgbClr val="0C346B"/>
                </a:solidFill>
              </a:rPr>
              <a:t>Few practical implementations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11146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C0CD440-D370-4619-BBAA-69FD06BFA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err="1">
                <a:solidFill>
                  <a:srgbClr val="00B0F0"/>
                </a:solidFill>
              </a:rPr>
              <a:t>Criticism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 err="1">
                <a:solidFill>
                  <a:srgbClr val="00B0F0"/>
                </a:solidFill>
              </a:rPr>
              <a:t>towards</a:t>
            </a:r>
            <a:r>
              <a:rPr lang="it-IT" dirty="0">
                <a:solidFill>
                  <a:srgbClr val="00B0F0"/>
                </a:solidFill>
              </a:rPr>
              <a:t> «models»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B49CE1B-1F07-4749-8AAE-63C83A9D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r>
              <a:rPr lang="en-US" sz="2800" dirty="0">
                <a:solidFill>
                  <a:srgbClr val="0C346B"/>
                </a:solidFill>
              </a:rPr>
              <a:t>Laws and policies are less coherent, more diversified,  more stratified, than «models» could suggest</a:t>
            </a:r>
          </a:p>
          <a:p>
            <a:r>
              <a:rPr lang="en-US" sz="2800" dirty="0">
                <a:solidFill>
                  <a:srgbClr val="0C346B"/>
                </a:solidFill>
              </a:rPr>
              <a:t>Policies respond mainly to specific issues (refugees, families, second generations…): at the end, they are not so different from one model to another model</a:t>
            </a:r>
          </a:p>
          <a:p>
            <a:r>
              <a:rPr lang="en-US" sz="2800" dirty="0">
                <a:solidFill>
                  <a:srgbClr val="0C346B"/>
                </a:solidFill>
              </a:rPr>
              <a:t>Inclusion of migrants does not depend only on policies: </a:t>
            </a:r>
            <a:r>
              <a:rPr lang="en-US" sz="2800" dirty="0" err="1">
                <a:solidFill>
                  <a:srgbClr val="0C346B"/>
                </a:solidFill>
              </a:rPr>
              <a:t>labour</a:t>
            </a:r>
            <a:r>
              <a:rPr lang="en-US" sz="2800" dirty="0">
                <a:solidFill>
                  <a:srgbClr val="0C346B"/>
                </a:solidFill>
              </a:rPr>
              <a:t> market, other policies, social acceptance matter.</a:t>
            </a:r>
          </a:p>
          <a:p>
            <a:r>
              <a:rPr lang="en-US" sz="2800" dirty="0">
                <a:solidFill>
                  <a:srgbClr val="0C346B"/>
                </a:solidFill>
              </a:rPr>
              <a:t>Local policies can differ from national policies, sometimes compensating their shortcomings</a:t>
            </a:r>
          </a:p>
        </p:txBody>
      </p:sp>
    </p:spTree>
    <p:extLst>
      <p:ext uri="{BB962C8B-B14F-4D97-AF65-F5344CB8AC3E}">
        <p14:creationId xmlns:p14="http://schemas.microsoft.com/office/powerpoint/2010/main" xmlns="" val="57537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The advent of multiculturalism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Multiculturalism was the prevailing frame of reference for immigration policies in the last two decades of the XX century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Permanent settlement of immigrant populations in Europe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Movements for civil rights and for the recognition of minorities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Protest against the traditional </a:t>
            </a:r>
            <a:r>
              <a:rPr lang="en-GB" sz="2800" dirty="0" err="1" smtClean="0">
                <a:solidFill>
                  <a:srgbClr val="002060"/>
                </a:solidFill>
              </a:rPr>
              <a:t>assimilationist</a:t>
            </a:r>
            <a:r>
              <a:rPr lang="en-GB" sz="2800" dirty="0" smtClean="0">
                <a:solidFill>
                  <a:srgbClr val="002060"/>
                </a:solidFill>
              </a:rPr>
              <a:t> approach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From demand for equality to identity pride, and the inversion of the stigma (black is beautiful)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Islam as the main battlefield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Constantia" pitchFamily="18" charset="0"/>
              </a:rPr>
              <a:t>Failure of multiculturalism</a:t>
            </a:r>
            <a:r>
              <a:rPr lang="it-IT" dirty="0" smtClean="0">
                <a:solidFill>
                  <a:srgbClr val="00B0F0"/>
                </a:solidFill>
                <a:latin typeface="Constantia" pitchFamily="18" charset="0"/>
              </a:rPr>
              <a:t>? </a:t>
            </a:r>
            <a:endParaRPr lang="it-IT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588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In Europe national governments are taking the distance from a multicultural discourse, coming back to a more “</a:t>
            </a:r>
            <a:r>
              <a:rPr lang="en-GB" dirty="0" err="1" smtClean="0">
                <a:solidFill>
                  <a:srgbClr val="002060"/>
                </a:solidFill>
                <a:latin typeface="Constantia" pitchFamily="18" charset="0"/>
              </a:rPr>
              <a:t>assimilationist</a:t>
            </a:r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” approach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solidFill>
                  <a:srgbClr val="002060"/>
                </a:solidFill>
                <a:latin typeface="Constantia" pitchFamily="18" charset="0"/>
              </a:rPr>
              <a:t>	This trend corresponds to the prevailing attitudes in the public opinion and to the growing of the topic in the political agenda</a:t>
            </a:r>
          </a:p>
          <a:p>
            <a:pPr>
              <a:lnSpc>
                <a:spcPct val="120000"/>
              </a:lnSpc>
              <a:buNone/>
            </a:pPr>
            <a:endParaRPr lang="it-IT" dirty="0" smtClean="0">
              <a:latin typeface="Constantia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it-IT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946</TotalTime>
  <Words>1444</Words>
  <Application>Microsoft Office PowerPoint</Application>
  <PresentationFormat>Presentazione su schermo (4:3)</PresentationFormat>
  <Paragraphs>136</Paragraphs>
  <Slides>25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25</vt:i4>
      </vt:variant>
    </vt:vector>
  </HeadingPairs>
  <TitlesOfParts>
    <vt:vector size="28" baseType="lpstr">
      <vt:lpstr>PPT</vt:lpstr>
      <vt:lpstr>3</vt:lpstr>
      <vt:lpstr>Tema di Office</vt:lpstr>
      <vt:lpstr>     Maurizio Ambrosini, university of Milan</vt:lpstr>
      <vt:lpstr>The issue of «integration»</vt:lpstr>
      <vt:lpstr>National «models» </vt:lpstr>
      <vt:lpstr>Temporary model</vt:lpstr>
      <vt:lpstr>Assimilation model</vt:lpstr>
      <vt:lpstr>Multiculturalist model</vt:lpstr>
      <vt:lpstr>Criticism towards «models»</vt:lpstr>
      <vt:lpstr>The advent of multiculturalism</vt:lpstr>
      <vt:lpstr>Failure of multiculturalism? </vt:lpstr>
      <vt:lpstr>Multiculturalism: a map of meanings </vt:lpstr>
      <vt:lpstr>Crisis of multiculturalism?</vt:lpstr>
      <vt:lpstr>The criticisms of multiculturalism</vt:lpstr>
      <vt:lpstr>Actual policies</vt:lpstr>
      <vt:lpstr>The practical and local dimension</vt:lpstr>
      <vt:lpstr>The issue of «integration»</vt:lpstr>
      <vt:lpstr>Neo-assimilationism  and “civic integration”</vt:lpstr>
      <vt:lpstr>Common basic principles of immigrant integration policy (Council of EU 2004)</vt:lpstr>
      <vt:lpstr>Common basic principles of immigrant integration policy (Council of EU 2004)(cont.)</vt:lpstr>
      <vt:lpstr>Other concepts</vt:lpstr>
      <vt:lpstr>Interculturalism</vt:lpstr>
      <vt:lpstr>The shortcomings of «intercultural» discourse</vt:lpstr>
      <vt:lpstr>The issue of “diversity”</vt:lpstr>
      <vt:lpstr>Integration</vt:lpstr>
      <vt:lpstr>Three aspects of integration</vt:lpstr>
      <vt:lpstr>Which future for multiculturalism</vt:lpstr>
    </vt:vector>
  </TitlesOfParts>
  <Company>unimi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Alessandra</cp:lastModifiedBy>
  <cp:revision>53</cp:revision>
  <dcterms:created xsi:type="dcterms:W3CDTF">2013-01-11T11:10:20Z</dcterms:created>
  <dcterms:modified xsi:type="dcterms:W3CDTF">2020-02-17T16:45:40Z</dcterms:modified>
</cp:coreProperties>
</file>