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9" r:id="rId1"/>
    <p:sldMasterId id="2147483775" r:id="rId2"/>
    <p:sldMasterId id="2147483832" r:id="rId3"/>
  </p:sldMasterIdLst>
  <p:notesMasterIdLst>
    <p:notesMasterId r:id="rId16"/>
  </p:notesMasterIdLst>
  <p:sldIdLst>
    <p:sldId id="256" r:id="rId4"/>
    <p:sldId id="291" r:id="rId5"/>
    <p:sldId id="292" r:id="rId6"/>
    <p:sldId id="293" r:id="rId7"/>
    <p:sldId id="294" r:id="rId8"/>
    <p:sldId id="300" r:id="rId9"/>
    <p:sldId id="295" r:id="rId10"/>
    <p:sldId id="296" r:id="rId11"/>
    <p:sldId id="298" r:id="rId12"/>
    <p:sldId id="299" r:id="rId13"/>
    <p:sldId id="302" r:id="rId14"/>
    <p:sldId id="301" r:id="rId15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ll" initials="D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3399"/>
    <a:srgbClr val="0C34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55" autoAdjust="0"/>
    <p:restoredTop sz="94660"/>
  </p:normalViewPr>
  <p:slideViewPr>
    <p:cSldViewPr>
      <p:cViewPr varScale="1">
        <p:scale>
          <a:sx n="88" d="100"/>
          <a:sy n="88" d="100"/>
        </p:scale>
        <p:origin x="1330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2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noProof="0"/>
              <a:t>Fare clic per modificare gli stili del testo dello schema</a:t>
            </a:r>
          </a:p>
          <a:p>
            <a:pPr lvl="1"/>
            <a:r>
              <a:rPr lang="it-IT" noProof="0"/>
              <a:t>Secondo livello</a:t>
            </a:r>
          </a:p>
          <a:p>
            <a:pPr lvl="2"/>
            <a:r>
              <a:rPr lang="it-IT" noProof="0"/>
              <a:t>Terzo livello</a:t>
            </a:r>
          </a:p>
          <a:p>
            <a:pPr lvl="3"/>
            <a:r>
              <a:rPr lang="it-IT" noProof="0"/>
              <a:t>Quarto livello</a:t>
            </a:r>
          </a:p>
          <a:p>
            <a:pPr lvl="4"/>
            <a:r>
              <a:rPr lang="it-IT" noProof="0"/>
              <a:t>Quinto livello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9C3ADAD5-D670-4727-81F7-DFA772FB148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914434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Segnaposto immagine diapositiva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0962" name="Segnaposto note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it-IT" smtClean="0">
              <a:latin typeface="Arial" charset="0"/>
              <a:ea typeface="ＭＳ Ｐゴシック"/>
              <a:cs typeface="ＭＳ Ｐゴシック"/>
            </a:endParaRPr>
          </a:p>
        </p:txBody>
      </p:sp>
      <p:sp>
        <p:nvSpPr>
          <p:cNvPr id="4096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9932D9-6FD9-400B-98AC-FAB2CD9BD9F4}" type="slidenum">
              <a:rPr lang="it-IT" smtClean="0">
                <a:latin typeface="Arial" charset="0"/>
                <a:ea typeface="ＭＳ Ｐゴシック"/>
                <a:cs typeface="ＭＳ Ｐゴシック"/>
              </a:rPr>
              <a:pPr/>
              <a:t>1</a:t>
            </a:fld>
            <a:endParaRPr lang="it-IT" smtClean="0">
              <a:latin typeface="Arial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1983758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 descr="PPT_ScienzeSocialiPolitiche-01.png"/>
          <p:cNvPicPr>
            <a:picLocks noChangeAspect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609600"/>
            <a:ext cx="9144000" cy="1620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552700" y="3184525"/>
            <a:ext cx="6438900" cy="64135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565400" y="2743200"/>
            <a:ext cx="6883400" cy="419100"/>
          </a:xfrm>
        </p:spPr>
        <p:txBody>
          <a:bodyPr/>
          <a:lstStyle>
            <a:lvl1pPr marL="0" indent="0">
              <a:defRPr/>
            </a:lvl1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396288" y="2336800"/>
            <a:ext cx="1947862" cy="3454400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52700" y="2336800"/>
            <a:ext cx="5691188" cy="345440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 b="1" i="0">
                <a:latin typeface="Trebuchet MS"/>
                <a:cs typeface="Trebuchet MS"/>
              </a:defRPr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0" i="0">
                <a:solidFill>
                  <a:schemeClr val="tx1">
                    <a:tint val="75000"/>
                  </a:schemeClr>
                </a:solidFill>
                <a:latin typeface="Trebuchet MS"/>
                <a:cs typeface="Trebuchet M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27941FFD-4742-41D2-B92D-48893C62C870}" type="datetime1">
              <a:rPr lang="it-IT"/>
              <a:pPr>
                <a:defRPr/>
              </a:pPr>
              <a:t>16/03/2020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>
                <a:latin typeface="Arial" pitchFamily="-106" charset="0"/>
                <a:ea typeface="ＭＳ Ｐゴシック" pitchFamily="-106" charset="-128"/>
                <a:cs typeface="ＭＳ Ｐゴシック" pitchFamily="-106" charset="-128"/>
              </a:defRPr>
            </a:lvl1pPr>
          </a:lstStyle>
          <a:p>
            <a:pPr>
              <a:defRPr/>
            </a:pPr>
            <a:fld id="{8E5B7794-0E8E-4DA2-BB70-B0D736914B0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534150" y="3048000"/>
            <a:ext cx="3810000" cy="2743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52700" y="2336800"/>
            <a:ext cx="7772400" cy="6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71750" y="3048000"/>
            <a:ext cx="7772400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35" r:id="rId2"/>
    <p:sldLayoutId id="2147483836" r:id="rId3"/>
    <p:sldLayoutId id="2147483837" r:id="rId4"/>
    <p:sldLayoutId id="2147483838" r:id="rId5"/>
    <p:sldLayoutId id="2147483839" r:id="rId6"/>
    <p:sldLayoutId id="2147483840" r:id="rId7"/>
    <p:sldLayoutId id="2147483841" r:id="rId8"/>
    <p:sldLayoutId id="2147483842" r:id="rId9"/>
    <p:sldLayoutId id="2147483843" r:id="rId10"/>
    <p:sldLayoutId id="214748384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Constantia" pitchFamily="18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Trebuchet MS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i="1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bg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bg1"/>
          </a:solidFill>
          <a:latin typeface="+mn-lt"/>
          <a:ea typeface="+mn-ea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mmagine 2" descr="PPT_ScienzeSocialiPolitiche-02.pn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6267450"/>
            <a:ext cx="91440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45" r:id="rId1"/>
    <p:sldLayoutId id="2147483846" r:id="rId2"/>
    <p:sldLayoutId id="2147483847" r:id="rId3"/>
    <p:sldLayoutId id="2147483848" r:id="rId4"/>
    <p:sldLayoutId id="2147483849" r:id="rId5"/>
    <p:sldLayoutId id="2147483850" r:id="rId6"/>
    <p:sldLayoutId id="2147483851" r:id="rId7"/>
    <p:sldLayoutId id="2147483852" r:id="rId8"/>
    <p:sldLayoutId id="2147483853" r:id="rId9"/>
    <p:sldLayoutId id="2147483854" r:id="rId10"/>
    <p:sldLayoutId id="2147483855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nstantia" pitchFamily="18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Line 4"/>
          <p:cNvSpPr>
            <a:spLocks noChangeShapeType="1"/>
          </p:cNvSpPr>
          <p:nvPr userDrawn="1"/>
        </p:nvSpPr>
        <p:spPr bwMode="auto">
          <a:xfrm flipV="1">
            <a:off x="0" y="906463"/>
            <a:ext cx="9144000" cy="7937"/>
          </a:xfrm>
          <a:prstGeom prst="line">
            <a:avLst/>
          </a:prstGeom>
          <a:noFill/>
          <a:ln w="9525">
            <a:solidFill>
              <a:srgbClr val="172171"/>
            </a:solidFill>
            <a:round/>
            <a:headEnd/>
            <a:tailEnd/>
          </a:ln>
        </p:spPr>
        <p:txBody>
          <a:bodyPr wrap="none" anchor="ctr"/>
          <a:lstStyle/>
          <a:p>
            <a:pPr eaLnBrk="0" hangingPunct="0">
              <a:defRPr/>
            </a:pPr>
            <a:endParaRPr lang="it-IT">
              <a:latin typeface="Arial" pitchFamily="-105" charset="0"/>
              <a:ea typeface="ＭＳ Ｐゴシック" pitchFamily="-105" charset="-128"/>
              <a:cs typeface="ＭＳ Ｐゴシック" pitchFamily="-105" charset="-128"/>
            </a:endParaRPr>
          </a:p>
        </p:txBody>
      </p:sp>
      <p:pic>
        <p:nvPicPr>
          <p:cNvPr id="25603" name="Immagine 3" descr="PPT_ScienzeSocialiPolitiche-03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6261100"/>
            <a:ext cx="91440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56" r:id="rId1"/>
    <p:sldLayoutId id="2147483857" r:id="rId2"/>
    <p:sldLayoutId id="2147483858" r:id="rId3"/>
    <p:sldLayoutId id="2147483859" r:id="rId4"/>
    <p:sldLayoutId id="2147483860" r:id="rId5"/>
    <p:sldLayoutId id="2147483861" r:id="rId6"/>
    <p:sldLayoutId id="2147483862" r:id="rId7"/>
    <p:sldLayoutId id="2147483863" r:id="rId8"/>
    <p:sldLayoutId id="2147483864" r:id="rId9"/>
    <p:sldLayoutId id="2147483865" r:id="rId10"/>
    <p:sldLayoutId id="2147483866" r:id="rId11"/>
    <p:sldLayoutId id="2147483868" r:id="rId12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ＭＳ Ｐゴシック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6525" y="2276475"/>
            <a:ext cx="9007475" cy="1656581"/>
          </a:xfrm>
        </p:spPr>
        <p:txBody>
          <a:bodyPr lIns="0" tIns="0" rIns="0" bIns="0" anchor="t"/>
          <a:lstStyle/>
          <a:p>
            <a:pPr eaLnBrk="1" hangingPunct="1">
              <a:spcAft>
                <a:spcPts val="1200"/>
              </a:spcAft>
            </a:pP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/>
            </a:r>
            <a:br>
              <a:rPr lang="it-IT" dirty="0" smtClean="0"/>
            </a:br>
            <a:r>
              <a:rPr lang="it-IT" sz="2800" dirty="0" smtClean="0"/>
              <a:t>Maurizio Ambrosini, </a:t>
            </a:r>
            <a:r>
              <a:rPr lang="en-GB" sz="2800" dirty="0" smtClean="0"/>
              <a:t>University</a:t>
            </a:r>
            <a:r>
              <a:rPr lang="it-IT" sz="2800" dirty="0" smtClean="0"/>
              <a:t> of Milan, editor of the journal “Mondi migranti”</a:t>
            </a:r>
          </a:p>
        </p:txBody>
      </p:sp>
      <p:sp>
        <p:nvSpPr>
          <p:cNvPr id="5" name="Rettangolo 4"/>
          <p:cNvSpPr/>
          <p:nvPr/>
        </p:nvSpPr>
        <p:spPr>
          <a:xfrm>
            <a:off x="468313" y="2349500"/>
            <a:ext cx="7775575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Immigrants</a:t>
            </a:r>
            <a:r>
              <a:rPr lang="it-IT" sz="4000" dirty="0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’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volunteering</a:t>
            </a:r>
            <a:r>
              <a:rPr lang="it-IT" sz="4000" dirty="0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as</a:t>
            </a:r>
            <a:r>
              <a:rPr lang="it-IT" sz="4000" dirty="0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 a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practice</a:t>
            </a:r>
            <a:r>
              <a:rPr lang="it-IT" sz="4000" dirty="0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of</a:t>
            </a:r>
            <a:r>
              <a:rPr lang="it-IT" sz="4000" dirty="0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 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ci</a:t>
            </a:r>
            <a:r>
              <a:rPr lang="it-IT" sz="4000" dirty="0" err="1" smtClean="0">
                <a:solidFill>
                  <a:srgbClr val="FFFFFF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ti</a:t>
            </a:r>
            <a:r>
              <a:rPr lang="it-IT" sz="4000" dirty="0" err="1" smtClean="0">
                <a:solidFill>
                  <a:schemeClr val="bg1"/>
                </a:solidFill>
                <a:latin typeface="+mj-lt"/>
                <a:ea typeface="ＭＳ Ｐゴシック" pitchFamily="-106" charset="-128"/>
                <a:cs typeface="ＭＳ Ｐゴシック" pitchFamily="-106" charset="-128"/>
              </a:rPr>
              <a:t>zenship</a:t>
            </a:r>
            <a:endParaRPr lang="it-IT" sz="4000" dirty="0">
              <a:solidFill>
                <a:schemeClr val="bg1"/>
              </a:solidFill>
              <a:latin typeface="+mj-lt"/>
              <a:ea typeface="ＭＳ Ｐゴシック" pitchFamily="-106" charset="-128"/>
              <a:cs typeface="ＭＳ Ｐゴシック" pitchFamily="-106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Profiles</a:t>
            </a:r>
            <a:r>
              <a:rPr lang="it-IT" dirty="0" smtClean="0">
                <a:solidFill>
                  <a:srgbClr val="00B0F0"/>
                </a:solidFill>
              </a:rPr>
              <a:t> of </a:t>
            </a:r>
            <a:r>
              <a:rPr lang="it-IT" dirty="0" err="1" smtClean="0">
                <a:solidFill>
                  <a:srgbClr val="00B0F0"/>
                </a:solidFill>
              </a:rPr>
              <a:t>immigrant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 smtClean="0">
                <a:solidFill>
                  <a:srgbClr val="00B0F0"/>
                </a:solidFill>
              </a:rPr>
              <a:t>volunteers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Marginal subjects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Promoters of their own personal development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Altruists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Intermediaries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Leaders/ innovators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03785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The </a:t>
            </a:r>
            <a:r>
              <a:rPr lang="it-IT" dirty="0" err="1" smtClean="0">
                <a:solidFill>
                  <a:srgbClr val="00B0F0"/>
                </a:solidFill>
              </a:rPr>
              <a:t>organizations</a:t>
            </a:r>
            <a:r>
              <a:rPr lang="it-IT" dirty="0" smtClean="0">
                <a:solidFill>
                  <a:srgbClr val="00B0F0"/>
                </a:solidFill>
              </a:rPr>
              <a:t>’ </a:t>
            </a:r>
            <a:r>
              <a:rPr lang="it-IT" dirty="0" err="1" smtClean="0">
                <a:solidFill>
                  <a:srgbClr val="00B0F0"/>
                </a:solidFill>
              </a:rPr>
              <a:t>responsibility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What counts for voluntary associations is  not only </a:t>
            </a:r>
            <a:r>
              <a:rPr lang="en-GB" b="1" dirty="0" smtClean="0">
                <a:solidFill>
                  <a:srgbClr val="002060"/>
                </a:solidFill>
              </a:rPr>
              <a:t>what </a:t>
            </a:r>
            <a:r>
              <a:rPr lang="en-GB" dirty="0" smtClean="0">
                <a:solidFill>
                  <a:srgbClr val="002060"/>
                </a:solidFill>
              </a:rPr>
              <a:t>they do, but also </a:t>
            </a:r>
            <a:r>
              <a:rPr lang="en-GB" b="1" dirty="0" smtClean="0">
                <a:solidFill>
                  <a:srgbClr val="002060"/>
                </a:solidFill>
              </a:rPr>
              <a:t>how </a:t>
            </a:r>
            <a:r>
              <a:rPr lang="en-GB" dirty="0" smtClean="0">
                <a:solidFill>
                  <a:srgbClr val="002060"/>
                </a:solidFill>
              </a:rPr>
              <a:t>they do it, and </a:t>
            </a:r>
            <a:r>
              <a:rPr lang="en-GB" b="1" dirty="0" smtClean="0">
                <a:solidFill>
                  <a:srgbClr val="002060"/>
                </a:solidFill>
              </a:rPr>
              <a:t>with whom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They are required to anticipate, in their internal functioning, the better, more welcoming and more human society they want to fulfil in the external world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92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Conclusion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196752"/>
            <a:ext cx="8928992" cy="492941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Immigrant volunteering is positively related to social integration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It responds to various motivations and needs: ethical reasons , socialization, pragmatic goals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Il brings various benefits to participants: improvement of human capital, social capital, better image, new friends…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It can be ranged in several profiles, from marginal subjects to leaders and innovators</a:t>
            </a:r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50226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Definition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Volunteering refers to all different forms in which citizens do unpaid activities for others based on their free will and serving the general interests of society </a:t>
            </a:r>
            <a:r>
              <a:rPr lang="en-US" dirty="0" smtClean="0">
                <a:solidFill>
                  <a:srgbClr val="002060"/>
                </a:solidFill>
              </a:rPr>
              <a:t>(EU, 2012)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21941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936104"/>
          </a:xfrm>
        </p:spPr>
        <p:txBody>
          <a:bodyPr/>
          <a:lstStyle/>
          <a:p>
            <a:r>
              <a:rPr lang="it-IT" sz="3600" dirty="0" smtClean="0">
                <a:solidFill>
                  <a:srgbClr val="00B0F0"/>
                </a:solidFill>
              </a:rPr>
              <a:t>Benefits </a:t>
            </a:r>
            <a:r>
              <a:rPr lang="it-IT" sz="3600" dirty="0" smtClean="0">
                <a:solidFill>
                  <a:srgbClr val="00B0F0"/>
                </a:solidFill>
              </a:rPr>
              <a:t>for </a:t>
            </a:r>
            <a:r>
              <a:rPr lang="it-IT" sz="3600" dirty="0" err="1" smtClean="0">
                <a:solidFill>
                  <a:srgbClr val="00B0F0"/>
                </a:solidFill>
              </a:rPr>
              <a:t>immigrants</a:t>
            </a:r>
            <a:r>
              <a:rPr lang="it-IT" sz="3600" dirty="0" smtClean="0">
                <a:solidFill>
                  <a:srgbClr val="00B0F0"/>
                </a:solidFill>
              </a:rPr>
              <a:t> of </a:t>
            </a:r>
            <a:r>
              <a:rPr lang="it-IT" sz="3600" dirty="0" err="1" smtClean="0">
                <a:solidFill>
                  <a:srgbClr val="00B0F0"/>
                </a:solidFill>
              </a:rPr>
              <a:t>volunteering</a:t>
            </a:r>
            <a:endParaRPr lang="it-IT" sz="3600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It fosters exchanges between immigrants and the host community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makes the contributions of immigrants visible to the host society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can contribute to the employability of migrants (through learning skills and competences)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provides basic knowledge of the host society’s language, history, and institutions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It enables immigrants to cultivate their own culture of origin and encourages them to share this knowledge and diversity with the host community (EU, 2005)</a:t>
            </a:r>
          </a:p>
          <a:p>
            <a:endParaRPr lang="it-IT" sz="2800" dirty="0" smtClean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476138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Criticisms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Link with a Neo-liberal approach: immigrants are seen as responsible of their own integration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Private solidarity takes at the place of public policies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Framework of «civic integration»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Volunteering is seen as an «highly moralized» form of citizenship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Volunteering becomes a substitute for paid employment</a:t>
            </a:r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39572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008112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Evidence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001419"/>
          </a:xfrm>
        </p:spPr>
        <p:txBody>
          <a:bodyPr/>
          <a:lstStyle/>
          <a:p>
            <a:r>
              <a:rPr lang="en-GB" sz="2800" dirty="0" smtClean="0">
                <a:solidFill>
                  <a:srgbClr val="002060"/>
                </a:solidFill>
              </a:rPr>
              <a:t>In Canada </a:t>
            </a:r>
            <a:r>
              <a:rPr lang="en-GB" sz="2000" dirty="0" smtClean="0">
                <a:solidFill>
                  <a:srgbClr val="002060"/>
                </a:solidFill>
              </a:rPr>
              <a:t>(Handy and Greenspan): </a:t>
            </a:r>
            <a:r>
              <a:rPr lang="en-GB" sz="2800" dirty="0" smtClean="0">
                <a:solidFill>
                  <a:srgbClr val="002060"/>
                </a:solidFill>
              </a:rPr>
              <a:t>education, naturalization, participation in other organizations favour volunteering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Previous experiences and positive attitudes towards volunteering in the homeland allow for greater participation 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Volunteering increases human capital (knowledge of language, acquisition of skills) and social capital of participants</a:t>
            </a:r>
          </a:p>
          <a:p>
            <a:r>
              <a:rPr lang="en-GB" sz="2800" dirty="0" smtClean="0">
                <a:solidFill>
                  <a:srgbClr val="002060"/>
                </a:solidFill>
              </a:rPr>
              <a:t>In Belgium </a:t>
            </a:r>
            <a:r>
              <a:rPr lang="en-GB" sz="2000" dirty="0" smtClean="0">
                <a:solidFill>
                  <a:srgbClr val="002060"/>
                </a:solidFill>
              </a:rPr>
              <a:t>(Baert e Vujić, 2016), </a:t>
            </a:r>
            <a:r>
              <a:rPr lang="en-GB" sz="2800" dirty="0" smtClean="0">
                <a:solidFill>
                  <a:srgbClr val="002060"/>
                </a:solidFill>
              </a:rPr>
              <a:t>reporting volunteering activities reduce</a:t>
            </a:r>
            <a:r>
              <a:rPr lang="en-GB" sz="2800" dirty="0">
                <a:solidFill>
                  <a:srgbClr val="002060"/>
                </a:solidFill>
              </a:rPr>
              <a:t>s</a:t>
            </a:r>
            <a:r>
              <a:rPr lang="en-GB" sz="2800" dirty="0" smtClean="0">
                <a:solidFill>
                  <a:srgbClr val="002060"/>
                </a:solidFill>
              </a:rPr>
              <a:t> discrimination in job search</a:t>
            </a:r>
            <a:endParaRPr lang="en-GB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6673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0" y="44624"/>
            <a:ext cx="8686800" cy="1373014"/>
          </a:xfrm>
        </p:spPr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Volunteering</a:t>
            </a:r>
            <a:r>
              <a:rPr lang="it-IT" dirty="0" smtClean="0">
                <a:solidFill>
                  <a:srgbClr val="00B0F0"/>
                </a:solidFill>
              </a:rPr>
              <a:t> and </a:t>
            </a:r>
            <a:r>
              <a:rPr lang="it-IT" dirty="0" err="1" smtClean="0">
                <a:solidFill>
                  <a:srgbClr val="00B0F0"/>
                </a:solidFill>
              </a:rPr>
              <a:t>citizenship</a:t>
            </a:r>
            <a:r>
              <a:rPr lang="it-IT" dirty="0" smtClean="0">
                <a:solidFill>
                  <a:srgbClr val="00B0F0"/>
                </a:solidFill>
              </a:rPr>
              <a:t> from </a:t>
            </a:r>
            <a:r>
              <a:rPr lang="it-IT" dirty="0" err="1" smtClean="0">
                <a:solidFill>
                  <a:srgbClr val="00B0F0"/>
                </a:solidFill>
              </a:rPr>
              <a:t>below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Volunteering as a practice of citizenship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As  a form of «lived citizenship»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Through volunteering immigrants take an active role in local societies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They acquire civic skills and competences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They develop contacts and networks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They counteract stereotypes and prejudice</a:t>
            </a:r>
          </a:p>
          <a:p>
            <a:endParaRPr lang="it-IT" dirty="0" smtClean="0">
              <a:solidFill>
                <a:srgbClr val="002060"/>
              </a:solidFill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9240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A </a:t>
            </a:r>
            <a:r>
              <a:rPr lang="it-IT" dirty="0" err="1" smtClean="0">
                <a:solidFill>
                  <a:srgbClr val="00B0F0"/>
                </a:solidFill>
              </a:rPr>
              <a:t>study</a:t>
            </a:r>
            <a:r>
              <a:rPr lang="it-IT" dirty="0" smtClean="0">
                <a:solidFill>
                  <a:srgbClr val="00B0F0"/>
                </a:solidFill>
              </a:rPr>
              <a:t> in </a:t>
            </a:r>
            <a:r>
              <a:rPr lang="it-IT" dirty="0" err="1" smtClean="0">
                <a:solidFill>
                  <a:srgbClr val="00B0F0"/>
                </a:solidFill>
              </a:rPr>
              <a:t>Italy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496" y="1600200"/>
            <a:ext cx="9108504" cy="4525963"/>
          </a:xfrm>
        </p:spPr>
        <p:txBody>
          <a:bodyPr/>
          <a:lstStyle/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Quantitative study: 658 questionnaires, carried out in 163 Italian towns</a:t>
            </a:r>
          </a:p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42 percent of respondents have acquired the Italian citizenship</a:t>
            </a:r>
          </a:p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41 percent hold a university degree; 36 percent a high school diploma</a:t>
            </a:r>
          </a:p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6 out of ten have an employment</a:t>
            </a:r>
          </a:p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r>
              <a:rPr lang="en-GB" dirty="0" smtClean="0">
                <a:solidFill>
                  <a:srgbClr val="002060"/>
                </a:solidFill>
                <a:latin typeface="Constantia" panose="02030602050306030303" pitchFamily="18" charset="0"/>
              </a:rPr>
              <a:t>Also in Italy, volunteering is more connected to social integration than to social exclusion</a:t>
            </a:r>
          </a:p>
          <a:p>
            <a:pPr>
              <a:spcBef>
                <a:spcPts val="1000"/>
              </a:spcBef>
              <a:defRPr sz="3000">
                <a:latin typeface="Helvetica"/>
                <a:ea typeface="Helvetica"/>
                <a:cs typeface="Helvetica"/>
                <a:sym typeface="Helvetica"/>
              </a:defRPr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29093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>
                <a:solidFill>
                  <a:srgbClr val="00B0F0"/>
                </a:solidFill>
              </a:rPr>
              <a:t>Main</a:t>
            </a:r>
            <a:r>
              <a:rPr lang="it-IT" dirty="0" smtClean="0">
                <a:solidFill>
                  <a:srgbClr val="00B0F0"/>
                </a:solidFill>
              </a:rPr>
              <a:t> </a:t>
            </a:r>
            <a:r>
              <a:rPr lang="it-IT" dirty="0" err="1">
                <a:solidFill>
                  <a:srgbClr val="00B0F0"/>
                </a:solidFill>
              </a:rPr>
              <a:t>m</a:t>
            </a:r>
            <a:r>
              <a:rPr lang="it-IT" dirty="0" err="1" smtClean="0">
                <a:solidFill>
                  <a:srgbClr val="00B0F0"/>
                </a:solidFill>
              </a:rPr>
              <a:t>otivations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I share the mission (196)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Doing activity with friends (192)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To meet people (164)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To help immigrant people (155)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4970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-36512" y="274638"/>
            <a:ext cx="8723312" cy="1143000"/>
          </a:xfrm>
        </p:spPr>
        <p:txBody>
          <a:bodyPr/>
          <a:lstStyle/>
          <a:p>
            <a:r>
              <a:rPr lang="it-IT" dirty="0" smtClean="0">
                <a:solidFill>
                  <a:srgbClr val="00B0F0"/>
                </a:solidFill>
              </a:rPr>
              <a:t>Qualitative </a:t>
            </a:r>
            <a:r>
              <a:rPr lang="it-IT" dirty="0" err="1" smtClean="0">
                <a:solidFill>
                  <a:srgbClr val="00B0F0"/>
                </a:solidFill>
              </a:rPr>
              <a:t>study</a:t>
            </a:r>
            <a:r>
              <a:rPr lang="it-IT" dirty="0" smtClean="0">
                <a:solidFill>
                  <a:srgbClr val="00B0F0"/>
                </a:solidFill>
              </a:rPr>
              <a:t>. </a:t>
            </a:r>
            <a:r>
              <a:rPr lang="it-IT" dirty="0" err="1" smtClean="0">
                <a:solidFill>
                  <a:srgbClr val="00B0F0"/>
                </a:solidFill>
              </a:rPr>
              <a:t>Motivations</a:t>
            </a:r>
            <a:r>
              <a:rPr lang="it-IT" dirty="0" smtClean="0">
                <a:solidFill>
                  <a:srgbClr val="00B0F0"/>
                </a:solidFill>
              </a:rPr>
              <a:t/>
            </a:r>
            <a:br>
              <a:rPr lang="it-IT" dirty="0" smtClean="0">
                <a:solidFill>
                  <a:srgbClr val="00B0F0"/>
                </a:solidFill>
              </a:rPr>
            </a:br>
            <a:r>
              <a:rPr lang="it-IT" sz="3200" dirty="0" smtClean="0">
                <a:solidFill>
                  <a:srgbClr val="00B0F0"/>
                </a:solidFill>
              </a:rPr>
              <a:t>(110 semi-</a:t>
            </a:r>
            <a:r>
              <a:rPr lang="it-IT" sz="3200" dirty="0" err="1" smtClean="0">
                <a:solidFill>
                  <a:srgbClr val="00B0F0"/>
                </a:solidFill>
              </a:rPr>
              <a:t>structured</a:t>
            </a:r>
            <a:r>
              <a:rPr lang="it-IT" sz="3200" dirty="0" smtClean="0">
                <a:solidFill>
                  <a:srgbClr val="00B0F0"/>
                </a:solidFill>
              </a:rPr>
              <a:t> </a:t>
            </a:r>
            <a:r>
              <a:rPr lang="it-IT" sz="3200" dirty="0" err="1" smtClean="0">
                <a:solidFill>
                  <a:srgbClr val="00B0F0"/>
                </a:solidFill>
              </a:rPr>
              <a:t>interviews</a:t>
            </a:r>
            <a:r>
              <a:rPr lang="it-IT" sz="3200" dirty="0" smtClean="0">
                <a:solidFill>
                  <a:srgbClr val="00B0F0"/>
                </a:solidFill>
              </a:rPr>
              <a:t>)</a:t>
            </a:r>
            <a:endParaRPr lang="it-IT" dirty="0">
              <a:solidFill>
                <a:srgbClr val="00B0F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/>
          <a:lstStyle/>
          <a:p>
            <a:r>
              <a:rPr lang="en-GB" dirty="0" smtClean="0">
                <a:solidFill>
                  <a:srgbClr val="002060"/>
                </a:solidFill>
              </a:rPr>
              <a:t>Personal attitudes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Personal enrichment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Will to enact positive actions against discrimination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Socializing and</a:t>
            </a:r>
            <a:r>
              <a:rPr lang="en-GB" dirty="0">
                <a:solidFill>
                  <a:srgbClr val="002060"/>
                </a:solidFill>
              </a:rPr>
              <a:t> </a:t>
            </a:r>
            <a:r>
              <a:rPr lang="en-GB" dirty="0" smtClean="0">
                <a:solidFill>
                  <a:srgbClr val="002060"/>
                </a:solidFill>
              </a:rPr>
              <a:t>overcoming social exclusion</a:t>
            </a:r>
          </a:p>
          <a:p>
            <a:r>
              <a:rPr lang="en-GB" dirty="0" smtClean="0">
                <a:solidFill>
                  <a:srgbClr val="002060"/>
                </a:solidFill>
              </a:rPr>
              <a:t>Pragmatic reasons (greater employability )</a:t>
            </a:r>
          </a:p>
          <a:p>
            <a:endParaRPr lang="en-GB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5237266"/>
      </p:ext>
    </p:extLst>
  </p:cSld>
  <p:clrMapOvr>
    <a:masterClrMapping/>
  </p:clrMapOvr>
</p:sld>
</file>

<file path=ppt/theme/theme1.xml><?xml version="1.0" encoding="utf-8"?>
<a:theme xmlns:a="http://schemas.openxmlformats.org/drawingml/2006/main" name="PPT">
  <a:themeElements>
    <a:clrScheme name="Presentazione vuota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it-IT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Presentazione vuota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zione vuota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zione vuota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arta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PPT.pot</Template>
  <TotalTime>4421</TotalTime>
  <Words>557</Words>
  <Application>Microsoft Office PowerPoint</Application>
  <PresentationFormat>Presentazione su schermo (4:3)</PresentationFormat>
  <Paragraphs>61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12</vt:i4>
      </vt:variant>
    </vt:vector>
  </HeadingPairs>
  <TitlesOfParts>
    <vt:vector size="21" baseType="lpstr">
      <vt:lpstr>ＭＳ Ｐゴシック</vt:lpstr>
      <vt:lpstr>Arial</vt:lpstr>
      <vt:lpstr>Calibri</vt:lpstr>
      <vt:lpstr>Constantia</vt:lpstr>
      <vt:lpstr>Helvetica</vt:lpstr>
      <vt:lpstr>Trebuchet MS</vt:lpstr>
      <vt:lpstr>PPT</vt:lpstr>
      <vt:lpstr>3</vt:lpstr>
      <vt:lpstr>Tema di Office</vt:lpstr>
      <vt:lpstr>     Maurizio Ambrosini, University of Milan, editor of the journal “Mondi migranti”</vt:lpstr>
      <vt:lpstr>Definition</vt:lpstr>
      <vt:lpstr>Benefits for immigrants of volunteering</vt:lpstr>
      <vt:lpstr>Criticisms</vt:lpstr>
      <vt:lpstr>Evidence</vt:lpstr>
      <vt:lpstr>Volunteering and citizenship from below</vt:lpstr>
      <vt:lpstr>A study in Italy</vt:lpstr>
      <vt:lpstr>Main motivations</vt:lpstr>
      <vt:lpstr>Qualitative study. Motivations (110 semi-structured interviews)</vt:lpstr>
      <vt:lpstr>Profiles of immigrant volunteers</vt:lpstr>
      <vt:lpstr>The organizations’ responsibility</vt:lpstr>
      <vt:lpstr>Conclusion</vt:lpstr>
    </vt:vector>
  </TitlesOfParts>
  <Company>unimi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Daniela Tagliaferro</dc:creator>
  <cp:lastModifiedBy>Utente Windows</cp:lastModifiedBy>
  <cp:revision>112</cp:revision>
  <dcterms:created xsi:type="dcterms:W3CDTF">2013-01-11T11:10:20Z</dcterms:created>
  <dcterms:modified xsi:type="dcterms:W3CDTF">2020-03-16T07:37:30Z</dcterms:modified>
</cp:coreProperties>
</file>