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18"/>
  </p:notesMasterIdLst>
  <p:sldIdLst>
    <p:sldId id="256" r:id="rId4"/>
    <p:sldId id="322" r:id="rId5"/>
    <p:sldId id="324" r:id="rId6"/>
    <p:sldId id="325" r:id="rId7"/>
    <p:sldId id="326" r:id="rId8"/>
    <p:sldId id="332" r:id="rId9"/>
    <p:sldId id="330" r:id="rId10"/>
    <p:sldId id="329" r:id="rId11"/>
    <p:sldId id="331" r:id="rId12"/>
    <p:sldId id="318" r:id="rId13"/>
    <p:sldId id="327" r:id="rId14"/>
    <p:sldId id="319" r:id="rId15"/>
    <p:sldId id="321" r:id="rId16"/>
    <p:sldId id="320" r:id="rId1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0C346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860" autoAdjust="0"/>
  </p:normalViewPr>
  <p:slideViewPr>
    <p:cSldViewPr>
      <p:cViewPr varScale="1">
        <p:scale>
          <a:sx n="80" d="100"/>
          <a:sy n="80" d="100"/>
        </p:scale>
        <p:origin x="15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ED74A-B543-9143-B8E4-8D4CA46F99E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295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ocialiPolitiche-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A19273-66E9-554C-8D7E-9DB2221F69CC}" type="datetime1">
              <a:rPr lang="it-IT"/>
              <a:pPr/>
              <a:t>16/03/2020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CC28B1-6475-7541-9A95-5F977B790F5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ocialiPolitiche-0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ocialiPolitiche-03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7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897" y="2276872"/>
            <a:ext cx="9007103" cy="2232248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</a:t>
            </a:r>
            <a:r>
              <a:rPr lang="it-IT" sz="2800" dirty="0" smtClean="0"/>
              <a:t>Maurizio </a:t>
            </a:r>
            <a:r>
              <a:rPr lang="it-IT" sz="2800" dirty="0" err="1" smtClean="0"/>
              <a:t>Ambrosini</a:t>
            </a: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251520" y="2348881"/>
            <a:ext cx="849694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Immigrants and religions: levels and forms </a:t>
            </a:r>
            <a:r>
              <a:rPr lang="en-US" sz="4000" b="1" smtClean="0">
                <a:solidFill>
                  <a:schemeClr val="bg1"/>
                </a:solidFill>
                <a:latin typeface="+mj-lt"/>
              </a:rPr>
              <a:t>of relation</a:t>
            </a:r>
            <a:endParaRPr lang="it-IT" sz="40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4000" b="1" dirty="0" smtClean="0">
                <a:latin typeface="+mj-lt"/>
              </a:rPr>
              <a:t>		</a:t>
            </a:r>
            <a:endParaRPr lang="it-IT" sz="4000" dirty="0" smtClean="0">
              <a:latin typeface="+mj-lt"/>
            </a:endParaRPr>
          </a:p>
          <a:p>
            <a:r>
              <a:rPr lang="en-US" sz="3200" b="1" dirty="0" smtClean="0"/>
              <a:t>		</a:t>
            </a:r>
            <a:endParaRPr lang="it-IT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Different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levels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of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action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of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Italian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Catholic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church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4569371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 the political game, demanding regularization measures, protesting against anti-immigration policies, lobbying for reform of citizenship law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supply  of services dedicated to immigrants: language courses, health services, educational support for children, free meals…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Intermediation in the </a:t>
            </a:r>
            <a:r>
              <a:rPr lang="en-US" dirty="0" err="1" smtClean="0">
                <a:solidFill>
                  <a:srgbClr val="002060"/>
                </a:solidFill>
              </a:rPr>
              <a:t>labour</a:t>
            </a:r>
            <a:r>
              <a:rPr lang="en-US" dirty="0" smtClean="0">
                <a:solidFill>
                  <a:srgbClr val="002060"/>
                </a:solidFill>
              </a:rPr>
              <a:t> market (especially in domestic services)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Immigrants</a:t>
            </a:r>
            <a:r>
              <a:rPr lang="it-IT" dirty="0" smtClean="0">
                <a:solidFill>
                  <a:srgbClr val="00B0F0"/>
                </a:solidFill>
              </a:rPr>
              <a:t> and the </a:t>
            </a:r>
            <a:r>
              <a:rPr lang="it-IT" dirty="0" err="1" smtClean="0">
                <a:solidFill>
                  <a:srgbClr val="00B0F0"/>
                </a:solidFill>
              </a:rPr>
              <a:t>Catholic</a:t>
            </a:r>
            <a:r>
              <a:rPr lang="it-IT" dirty="0" smtClean="0">
                <a:solidFill>
                  <a:srgbClr val="00B0F0"/>
                </a:solidFill>
              </a:rPr>
              <a:t> Church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r>
              <a:rPr lang="it-IT" sz="2800" dirty="0" smtClean="0">
                <a:solidFill>
                  <a:srgbClr val="002060"/>
                </a:solidFill>
              </a:rPr>
              <a:t>The </a:t>
            </a:r>
            <a:r>
              <a:rPr lang="it-IT" sz="2800" dirty="0" err="1" smtClean="0">
                <a:solidFill>
                  <a:srgbClr val="002060"/>
                </a:solidFill>
              </a:rPr>
              <a:t>attitude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towards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immigrants</a:t>
            </a:r>
            <a:r>
              <a:rPr lang="it-IT" sz="2800" dirty="0" smtClean="0">
                <a:solidFill>
                  <a:srgbClr val="002060"/>
                </a:solidFill>
              </a:rPr>
              <a:t> and </a:t>
            </a:r>
            <a:r>
              <a:rPr lang="it-IT" sz="2800" dirty="0" err="1" smtClean="0">
                <a:solidFill>
                  <a:srgbClr val="002060"/>
                </a:solidFill>
              </a:rPr>
              <a:t>asylum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seekers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is</a:t>
            </a:r>
            <a:r>
              <a:rPr lang="it-IT" sz="2800" dirty="0" smtClean="0">
                <a:solidFill>
                  <a:srgbClr val="002060"/>
                </a:solidFill>
              </a:rPr>
              <a:t> a </a:t>
            </a:r>
            <a:r>
              <a:rPr lang="it-IT" sz="2800" dirty="0" err="1" smtClean="0">
                <a:solidFill>
                  <a:srgbClr val="002060"/>
                </a:solidFill>
              </a:rPr>
              <a:t>contentious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issue</a:t>
            </a:r>
            <a:r>
              <a:rPr lang="it-IT" sz="2800" dirty="0" smtClean="0">
                <a:solidFill>
                  <a:srgbClr val="002060"/>
                </a:solidFill>
              </a:rPr>
              <a:t> in the </a:t>
            </a:r>
            <a:r>
              <a:rPr lang="it-IT" sz="2800" dirty="0" err="1" smtClean="0">
                <a:solidFill>
                  <a:srgbClr val="002060"/>
                </a:solidFill>
              </a:rPr>
              <a:t>Italian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Catholic</a:t>
            </a:r>
            <a:r>
              <a:rPr lang="it-IT" sz="2800" dirty="0" smtClean="0">
                <a:solidFill>
                  <a:srgbClr val="002060"/>
                </a:solidFill>
              </a:rPr>
              <a:t> Church (</a:t>
            </a:r>
            <a:r>
              <a:rPr lang="it-IT" sz="2800" dirty="0" err="1" smtClean="0">
                <a:solidFill>
                  <a:srgbClr val="002060"/>
                </a:solidFill>
              </a:rPr>
              <a:t>as</a:t>
            </a:r>
            <a:r>
              <a:rPr lang="it-IT" sz="2800" dirty="0" smtClean="0">
                <a:solidFill>
                  <a:srgbClr val="002060"/>
                </a:solidFill>
              </a:rPr>
              <a:t> in the USA)</a:t>
            </a:r>
          </a:p>
          <a:p>
            <a:r>
              <a:rPr lang="it-IT" sz="2800" dirty="0" smtClean="0">
                <a:solidFill>
                  <a:srgbClr val="002060"/>
                </a:solidFill>
              </a:rPr>
              <a:t>The </a:t>
            </a:r>
            <a:r>
              <a:rPr lang="it-IT" sz="2800" dirty="0" err="1" smtClean="0">
                <a:solidFill>
                  <a:srgbClr val="002060"/>
                </a:solidFill>
              </a:rPr>
              <a:t>official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discourse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is</a:t>
            </a:r>
            <a:r>
              <a:rPr lang="it-IT" sz="2800" dirty="0" smtClean="0">
                <a:solidFill>
                  <a:srgbClr val="002060"/>
                </a:solidFill>
              </a:rPr>
              <a:t> in </a:t>
            </a:r>
            <a:r>
              <a:rPr lang="it-IT" sz="2800" dirty="0" err="1" smtClean="0">
                <a:solidFill>
                  <a:srgbClr val="002060"/>
                </a:solidFill>
              </a:rPr>
              <a:t>favour</a:t>
            </a:r>
            <a:r>
              <a:rPr lang="it-IT" sz="2800" dirty="0" smtClean="0">
                <a:solidFill>
                  <a:srgbClr val="002060"/>
                </a:solidFill>
              </a:rPr>
              <a:t> of reception (the </a:t>
            </a:r>
            <a:r>
              <a:rPr lang="it-IT" sz="2800" dirty="0" err="1" smtClean="0">
                <a:solidFill>
                  <a:srgbClr val="002060"/>
                </a:solidFill>
              </a:rPr>
              <a:t>Popes</a:t>
            </a:r>
            <a:r>
              <a:rPr lang="it-IT" sz="2800" dirty="0" smtClean="0">
                <a:solidFill>
                  <a:srgbClr val="002060"/>
                </a:solidFill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</a:rPr>
              <a:t>most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Bishops</a:t>
            </a:r>
            <a:r>
              <a:rPr lang="it-IT" sz="2800" dirty="0" smtClean="0">
                <a:solidFill>
                  <a:srgbClr val="002060"/>
                </a:solidFill>
              </a:rPr>
              <a:t>, the </a:t>
            </a:r>
            <a:r>
              <a:rPr lang="it-IT" sz="2800" dirty="0" err="1" smtClean="0">
                <a:solidFill>
                  <a:srgbClr val="002060"/>
                </a:solidFill>
              </a:rPr>
              <a:t>main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associations</a:t>
            </a:r>
            <a:r>
              <a:rPr lang="it-IT" sz="2800" dirty="0" smtClean="0">
                <a:solidFill>
                  <a:srgbClr val="002060"/>
                </a:solidFill>
              </a:rPr>
              <a:t>…)</a:t>
            </a:r>
          </a:p>
          <a:p>
            <a:r>
              <a:rPr lang="it-IT" sz="2800" dirty="0" err="1" smtClean="0">
                <a:solidFill>
                  <a:srgbClr val="002060"/>
                </a:solidFill>
              </a:rPr>
              <a:t>Many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people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volunteer</a:t>
            </a:r>
            <a:r>
              <a:rPr lang="it-IT" sz="2800" dirty="0" smtClean="0">
                <a:solidFill>
                  <a:srgbClr val="002060"/>
                </a:solidFill>
              </a:rPr>
              <a:t> in </a:t>
            </a:r>
            <a:r>
              <a:rPr lang="it-IT" sz="2800" dirty="0" err="1" smtClean="0">
                <a:solidFill>
                  <a:srgbClr val="002060"/>
                </a:solidFill>
              </a:rPr>
              <a:t>various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services</a:t>
            </a:r>
            <a:r>
              <a:rPr lang="it-IT" sz="2800" dirty="0" smtClean="0">
                <a:solidFill>
                  <a:srgbClr val="002060"/>
                </a:solidFill>
              </a:rPr>
              <a:t> to </a:t>
            </a:r>
            <a:r>
              <a:rPr lang="it-IT" sz="2800" dirty="0" err="1" smtClean="0">
                <a:solidFill>
                  <a:srgbClr val="002060"/>
                </a:solidFill>
              </a:rPr>
              <a:t>immigrants</a:t>
            </a:r>
            <a:r>
              <a:rPr lang="it-IT" sz="2800" dirty="0" smtClean="0">
                <a:solidFill>
                  <a:srgbClr val="002060"/>
                </a:solidFill>
              </a:rPr>
              <a:t> (</a:t>
            </a:r>
            <a:r>
              <a:rPr lang="it-IT" sz="2800" dirty="0" err="1" smtClean="0">
                <a:solidFill>
                  <a:srgbClr val="002060"/>
                </a:solidFill>
              </a:rPr>
              <a:t>language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schools</a:t>
            </a:r>
            <a:r>
              <a:rPr lang="it-IT" sz="2800" dirty="0" smtClean="0">
                <a:solidFill>
                  <a:srgbClr val="002060"/>
                </a:solidFill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</a:rPr>
              <a:t>health</a:t>
            </a:r>
            <a:r>
              <a:rPr lang="it-IT" sz="2800" dirty="0" smtClean="0">
                <a:solidFill>
                  <a:srgbClr val="002060"/>
                </a:solidFill>
              </a:rPr>
              <a:t> care, </a:t>
            </a:r>
            <a:r>
              <a:rPr lang="it-IT" sz="2800" dirty="0" err="1" smtClean="0">
                <a:solidFill>
                  <a:srgbClr val="002060"/>
                </a:solidFill>
              </a:rPr>
              <a:t>support</a:t>
            </a:r>
            <a:r>
              <a:rPr lang="it-IT" sz="2800" dirty="0" smtClean="0">
                <a:solidFill>
                  <a:srgbClr val="002060"/>
                </a:solidFill>
              </a:rPr>
              <a:t> for </a:t>
            </a:r>
            <a:r>
              <a:rPr lang="it-IT" sz="2800" dirty="0" err="1" smtClean="0">
                <a:solidFill>
                  <a:srgbClr val="002060"/>
                </a:solidFill>
              </a:rPr>
              <a:t>children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education</a:t>
            </a:r>
            <a:r>
              <a:rPr lang="it-IT" sz="2800" dirty="0" smtClean="0">
                <a:solidFill>
                  <a:srgbClr val="002060"/>
                </a:solidFill>
              </a:rPr>
              <a:t>…)</a:t>
            </a:r>
          </a:p>
          <a:p>
            <a:r>
              <a:rPr lang="it-IT" sz="2800" dirty="0" err="1" smtClean="0">
                <a:solidFill>
                  <a:srgbClr val="002060"/>
                </a:solidFill>
              </a:rPr>
              <a:t>Other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people</a:t>
            </a:r>
            <a:r>
              <a:rPr lang="it-IT" sz="2800" dirty="0" smtClean="0">
                <a:solidFill>
                  <a:srgbClr val="002060"/>
                </a:solidFill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</a:rPr>
              <a:t>mainly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simple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church-goers</a:t>
            </a:r>
            <a:r>
              <a:rPr lang="it-IT" sz="2800" dirty="0" smtClean="0">
                <a:solidFill>
                  <a:srgbClr val="002060"/>
                </a:solidFill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</a:rPr>
              <a:t>have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taken</a:t>
            </a:r>
            <a:r>
              <a:rPr lang="it-IT" sz="2800" dirty="0" smtClean="0">
                <a:solidFill>
                  <a:srgbClr val="002060"/>
                </a:solidFill>
              </a:rPr>
              <a:t> an </a:t>
            </a:r>
            <a:r>
              <a:rPr lang="it-IT" sz="2800" dirty="0" err="1" smtClean="0">
                <a:solidFill>
                  <a:srgbClr val="002060"/>
                </a:solidFill>
              </a:rPr>
              <a:t>adversarial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attitude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smtClean="0">
                <a:solidFill>
                  <a:srgbClr val="002060"/>
                </a:solidFill>
              </a:rPr>
              <a:t>and </a:t>
            </a:r>
            <a:r>
              <a:rPr lang="it-IT" sz="2800" dirty="0" err="1" smtClean="0">
                <a:solidFill>
                  <a:srgbClr val="002060"/>
                </a:solidFill>
              </a:rPr>
              <a:t>support</a:t>
            </a:r>
            <a:r>
              <a:rPr lang="it-IT" sz="2800" dirty="0" smtClean="0">
                <a:solidFill>
                  <a:srgbClr val="002060"/>
                </a:solidFill>
              </a:rPr>
              <a:t> anti-</a:t>
            </a:r>
            <a:r>
              <a:rPr lang="it-IT" sz="2800" dirty="0" err="1" smtClean="0">
                <a:solidFill>
                  <a:srgbClr val="002060"/>
                </a:solidFill>
              </a:rPr>
              <a:t>immigrant</a:t>
            </a:r>
            <a:r>
              <a:rPr lang="it-IT" sz="2800" dirty="0" smtClean="0">
                <a:solidFill>
                  <a:srgbClr val="002060"/>
                </a:solidFill>
              </a:rPr>
              <a:t> parties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0641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it-IT" sz="4000" dirty="0" smtClean="0">
                <a:solidFill>
                  <a:srgbClr val="00B0F0"/>
                </a:solidFill>
              </a:rPr>
              <a:t>The </a:t>
            </a:r>
            <a:r>
              <a:rPr lang="it-IT" sz="4000" dirty="0" err="1" smtClean="0">
                <a:solidFill>
                  <a:srgbClr val="00B0F0"/>
                </a:solidFill>
              </a:rPr>
              <a:t>issue</a:t>
            </a:r>
            <a:r>
              <a:rPr lang="it-IT" sz="4000" dirty="0" smtClean="0">
                <a:solidFill>
                  <a:srgbClr val="00B0F0"/>
                </a:solidFill>
              </a:rPr>
              <a:t> </a:t>
            </a:r>
            <a:r>
              <a:rPr lang="it-IT" sz="4000" dirty="0" err="1" smtClean="0">
                <a:solidFill>
                  <a:srgbClr val="00B0F0"/>
                </a:solidFill>
              </a:rPr>
              <a:t>of</a:t>
            </a:r>
            <a:r>
              <a:rPr lang="it-IT" sz="4000" dirty="0" smtClean="0">
                <a:solidFill>
                  <a:srgbClr val="00B0F0"/>
                </a:solidFill>
              </a:rPr>
              <a:t> “</a:t>
            </a:r>
            <a:r>
              <a:rPr lang="it-IT" sz="4000" dirty="0" err="1" smtClean="0">
                <a:solidFill>
                  <a:srgbClr val="00B0F0"/>
                </a:solidFill>
              </a:rPr>
              <a:t>ecclesiastical</a:t>
            </a:r>
            <a:r>
              <a:rPr lang="it-IT" sz="4000" dirty="0" smtClean="0">
                <a:solidFill>
                  <a:srgbClr val="00B0F0"/>
                </a:solidFill>
              </a:rPr>
              <a:t> </a:t>
            </a:r>
            <a:r>
              <a:rPr lang="it-IT" sz="4000" dirty="0" err="1" smtClean="0">
                <a:solidFill>
                  <a:srgbClr val="00B0F0"/>
                </a:solidFill>
              </a:rPr>
              <a:t>citizenship</a:t>
            </a:r>
            <a:r>
              <a:rPr lang="it-IT" sz="4000" dirty="0" smtClean="0">
                <a:solidFill>
                  <a:srgbClr val="00B0F0"/>
                </a:solidFill>
              </a:rPr>
              <a:t>”</a:t>
            </a:r>
            <a:endParaRPr lang="it-IT" sz="40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46043"/>
          </a:xfrm>
        </p:spPr>
        <p:txBody>
          <a:bodyPr/>
          <a:lstStyle/>
          <a:p>
            <a:r>
              <a:rPr lang="it-IT" sz="2800" dirty="0" err="1" smtClean="0">
                <a:solidFill>
                  <a:srgbClr val="002060"/>
                </a:solidFill>
              </a:rPr>
              <a:t>Catholic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immigrants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gather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mainly</a:t>
            </a:r>
            <a:r>
              <a:rPr lang="it-IT" sz="2800" dirty="0" smtClean="0">
                <a:solidFill>
                  <a:srgbClr val="002060"/>
                </a:solidFill>
              </a:rPr>
              <a:t> in </a:t>
            </a:r>
            <a:r>
              <a:rPr lang="it-IT" sz="2800" dirty="0" err="1" smtClean="0">
                <a:solidFill>
                  <a:srgbClr val="002060"/>
                </a:solidFill>
              </a:rPr>
              <a:t>national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chaplancies</a:t>
            </a:r>
            <a:r>
              <a:rPr lang="it-IT" sz="2800" dirty="0" smtClean="0">
                <a:solidFill>
                  <a:srgbClr val="002060"/>
                </a:solidFill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</a:rPr>
              <a:t>as</a:t>
            </a:r>
            <a:r>
              <a:rPr lang="it-IT" sz="2800" dirty="0" smtClean="0">
                <a:solidFill>
                  <a:srgbClr val="002060"/>
                </a:solidFill>
              </a:rPr>
              <a:t> in </a:t>
            </a:r>
            <a:r>
              <a:rPr lang="it-IT" sz="2800" dirty="0" err="1" smtClean="0">
                <a:solidFill>
                  <a:srgbClr val="002060"/>
                </a:solidFill>
              </a:rPr>
              <a:t>other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times</a:t>
            </a:r>
            <a:r>
              <a:rPr lang="it-IT" sz="2800" dirty="0" smtClean="0">
                <a:solidFill>
                  <a:srgbClr val="002060"/>
                </a:solidFill>
              </a:rPr>
              <a:t> and in </a:t>
            </a:r>
            <a:r>
              <a:rPr lang="it-IT" sz="2800" dirty="0" err="1" smtClean="0">
                <a:solidFill>
                  <a:srgbClr val="002060"/>
                </a:solidFill>
              </a:rPr>
              <a:t>other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countries</a:t>
            </a:r>
            <a:r>
              <a:rPr lang="it-IT" sz="2800" dirty="0" smtClean="0">
                <a:solidFill>
                  <a:srgbClr val="002060"/>
                </a:solidFill>
              </a:rPr>
              <a:t>; </a:t>
            </a:r>
            <a:r>
              <a:rPr lang="it-IT" sz="2800" dirty="0" err="1" smtClean="0">
                <a:solidFill>
                  <a:srgbClr val="002060"/>
                </a:solidFill>
              </a:rPr>
              <a:t>alternatively</a:t>
            </a:r>
            <a:r>
              <a:rPr lang="it-IT" sz="2800" dirty="0" smtClean="0">
                <a:solidFill>
                  <a:srgbClr val="002060"/>
                </a:solidFill>
              </a:rPr>
              <a:t>, </a:t>
            </a:r>
            <a:r>
              <a:rPr lang="it-IT" sz="2800" dirty="0" err="1" smtClean="0">
                <a:solidFill>
                  <a:srgbClr val="002060"/>
                </a:solidFill>
              </a:rPr>
              <a:t>they</a:t>
            </a:r>
            <a:r>
              <a:rPr lang="it-IT" sz="2800" dirty="0" smtClean="0">
                <a:solidFill>
                  <a:srgbClr val="002060"/>
                </a:solidFill>
              </a:rPr>
              <a:t> are passive </a:t>
            </a:r>
            <a:r>
              <a:rPr lang="it-IT" sz="2800" dirty="0" err="1" smtClean="0">
                <a:solidFill>
                  <a:srgbClr val="002060"/>
                </a:solidFill>
              </a:rPr>
              <a:t>participants</a:t>
            </a:r>
            <a:r>
              <a:rPr lang="it-IT" sz="2800" dirty="0" smtClean="0">
                <a:solidFill>
                  <a:srgbClr val="002060"/>
                </a:solidFill>
              </a:rPr>
              <a:t> in </a:t>
            </a:r>
            <a:r>
              <a:rPr lang="it-IT" sz="2800" dirty="0" err="1" smtClean="0">
                <a:solidFill>
                  <a:srgbClr val="002060"/>
                </a:solidFill>
              </a:rPr>
              <a:t>Italian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parishes</a:t>
            </a:r>
            <a:endParaRPr lang="it-IT" sz="2800" dirty="0" smtClean="0">
              <a:solidFill>
                <a:srgbClr val="002060"/>
              </a:solidFill>
            </a:endParaRPr>
          </a:p>
          <a:p>
            <a:r>
              <a:rPr lang="it-IT" sz="2800" dirty="0" smtClean="0">
                <a:solidFill>
                  <a:srgbClr val="002060"/>
                </a:solidFill>
              </a:rPr>
              <a:t>“</a:t>
            </a:r>
            <a:r>
              <a:rPr lang="it-IT" sz="2800" dirty="0">
                <a:solidFill>
                  <a:srgbClr val="002060"/>
                </a:solidFill>
              </a:rPr>
              <a:t>C</a:t>
            </a:r>
            <a:r>
              <a:rPr lang="it-IT" sz="2800" dirty="0" smtClean="0">
                <a:solidFill>
                  <a:srgbClr val="002060"/>
                </a:solidFill>
              </a:rPr>
              <a:t>hurch </a:t>
            </a:r>
            <a:r>
              <a:rPr lang="it-IT" sz="2800" dirty="0" err="1" smtClean="0">
                <a:solidFill>
                  <a:srgbClr val="002060"/>
                </a:solidFill>
              </a:rPr>
              <a:t>sharing</a:t>
            </a:r>
            <a:r>
              <a:rPr lang="it-IT" sz="2800" dirty="0" smtClean="0">
                <a:solidFill>
                  <a:srgbClr val="002060"/>
                </a:solidFill>
              </a:rPr>
              <a:t>” </a:t>
            </a:r>
            <a:r>
              <a:rPr lang="it-IT" sz="2800" dirty="0" err="1" smtClean="0">
                <a:solidFill>
                  <a:srgbClr val="002060"/>
                </a:solidFill>
              </a:rPr>
              <a:t>between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natives</a:t>
            </a:r>
            <a:r>
              <a:rPr lang="it-IT" sz="2800" dirty="0" smtClean="0">
                <a:solidFill>
                  <a:srgbClr val="002060"/>
                </a:solidFill>
              </a:rPr>
              <a:t> and </a:t>
            </a:r>
            <a:r>
              <a:rPr lang="it-IT" sz="2800" dirty="0" err="1" smtClean="0">
                <a:solidFill>
                  <a:srgbClr val="002060"/>
                </a:solidFill>
              </a:rPr>
              <a:t>immigrants</a:t>
            </a:r>
            <a:endParaRPr lang="it-IT" sz="2800" dirty="0" smtClean="0">
              <a:solidFill>
                <a:srgbClr val="002060"/>
              </a:solidFill>
            </a:endParaRPr>
          </a:p>
          <a:p>
            <a:r>
              <a:rPr lang="it-IT" sz="2800" dirty="0" err="1" smtClean="0">
                <a:solidFill>
                  <a:srgbClr val="002060"/>
                </a:solidFill>
              </a:rPr>
              <a:t>Foreigner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priests</a:t>
            </a:r>
            <a:r>
              <a:rPr lang="it-IT" sz="2800" dirty="0" smtClean="0">
                <a:solidFill>
                  <a:srgbClr val="002060"/>
                </a:solidFill>
              </a:rPr>
              <a:t> “</a:t>
            </a:r>
            <a:r>
              <a:rPr lang="it-IT" sz="2800" dirty="0" err="1" smtClean="0">
                <a:solidFill>
                  <a:srgbClr val="002060"/>
                </a:solidFill>
              </a:rPr>
              <a:t>imported</a:t>
            </a:r>
            <a:r>
              <a:rPr lang="it-IT" sz="2800" dirty="0" smtClean="0">
                <a:solidFill>
                  <a:srgbClr val="002060"/>
                </a:solidFill>
              </a:rPr>
              <a:t>” to </a:t>
            </a:r>
            <a:r>
              <a:rPr lang="it-IT" sz="2800" dirty="0" err="1" smtClean="0">
                <a:solidFill>
                  <a:srgbClr val="002060"/>
                </a:solidFill>
              </a:rPr>
              <a:t>fill</a:t>
            </a:r>
            <a:r>
              <a:rPr lang="it-IT" sz="2800" dirty="0" smtClean="0">
                <a:solidFill>
                  <a:srgbClr val="002060"/>
                </a:solidFill>
              </a:rPr>
              <a:t> the </a:t>
            </a:r>
            <a:r>
              <a:rPr lang="it-IT" sz="2800" dirty="0" err="1" smtClean="0">
                <a:solidFill>
                  <a:srgbClr val="002060"/>
                </a:solidFill>
              </a:rPr>
              <a:t>void</a:t>
            </a:r>
            <a:r>
              <a:rPr lang="it-IT" sz="2800" dirty="0" smtClean="0">
                <a:solidFill>
                  <a:srgbClr val="002060"/>
                </a:solidFill>
              </a:rPr>
              <a:t> of 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clergy</a:t>
            </a:r>
            <a:endParaRPr lang="it-IT" sz="2800" dirty="0" smtClean="0">
              <a:solidFill>
                <a:srgbClr val="002060"/>
              </a:solidFill>
            </a:endParaRPr>
          </a:p>
          <a:p>
            <a:r>
              <a:rPr lang="it-IT" sz="2800" dirty="0" err="1" smtClean="0">
                <a:solidFill>
                  <a:srgbClr val="002060"/>
                </a:solidFill>
              </a:rPr>
              <a:t>Silent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exclusion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from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pastoral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councils</a:t>
            </a:r>
            <a:r>
              <a:rPr lang="it-IT" sz="2800" dirty="0" smtClean="0">
                <a:solidFill>
                  <a:srgbClr val="002060"/>
                </a:solidFill>
              </a:rPr>
              <a:t> and </a:t>
            </a:r>
            <a:r>
              <a:rPr lang="it-IT" sz="2800" dirty="0" err="1" smtClean="0">
                <a:solidFill>
                  <a:srgbClr val="002060"/>
                </a:solidFill>
              </a:rPr>
              <a:t>national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events</a:t>
            </a:r>
            <a:r>
              <a:rPr lang="it-IT" sz="2800" dirty="0" smtClean="0">
                <a:solidFill>
                  <a:srgbClr val="002060"/>
                </a:solidFill>
              </a:rPr>
              <a:t>: no </a:t>
            </a:r>
            <a:r>
              <a:rPr lang="it-IT" sz="2800" dirty="0" err="1" smtClean="0">
                <a:solidFill>
                  <a:srgbClr val="002060"/>
                </a:solidFill>
              </a:rPr>
              <a:t>supply</a:t>
            </a:r>
            <a:r>
              <a:rPr lang="it-IT" sz="2800" dirty="0" smtClean="0">
                <a:solidFill>
                  <a:srgbClr val="002060"/>
                </a:solidFill>
              </a:rPr>
              <a:t>, no </a:t>
            </a:r>
            <a:r>
              <a:rPr lang="it-IT" sz="2800" dirty="0" err="1" smtClean="0">
                <a:solidFill>
                  <a:srgbClr val="002060"/>
                </a:solidFill>
              </a:rPr>
              <a:t>demand</a:t>
            </a:r>
            <a:endParaRPr lang="it-IT" sz="2800" dirty="0" smtClean="0">
              <a:solidFill>
                <a:srgbClr val="002060"/>
              </a:solidFill>
            </a:endParaRPr>
          </a:p>
          <a:p>
            <a:r>
              <a:rPr lang="it-IT" sz="2800" dirty="0" err="1" smtClean="0">
                <a:solidFill>
                  <a:srgbClr val="002060"/>
                </a:solidFill>
              </a:rPr>
              <a:t>Catholic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immigrants</a:t>
            </a:r>
            <a:r>
              <a:rPr lang="it-IT" sz="2800" dirty="0" smtClean="0">
                <a:solidFill>
                  <a:srgbClr val="002060"/>
                </a:solidFill>
              </a:rPr>
              <a:t> are  </a:t>
            </a:r>
            <a:r>
              <a:rPr lang="it-IT" sz="2800" dirty="0" err="1" smtClean="0">
                <a:solidFill>
                  <a:srgbClr val="002060"/>
                </a:solidFill>
              </a:rPr>
              <a:t>often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better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connected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with</a:t>
            </a:r>
            <a:r>
              <a:rPr lang="it-IT" sz="2800" dirty="0" smtClean="0">
                <a:solidFill>
                  <a:srgbClr val="002060"/>
                </a:solidFill>
              </a:rPr>
              <a:t> the </a:t>
            </a:r>
            <a:r>
              <a:rPr lang="it-IT" sz="2800" dirty="0" err="1" smtClean="0">
                <a:solidFill>
                  <a:srgbClr val="002060"/>
                </a:solidFill>
              </a:rPr>
              <a:t>Catholic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church</a:t>
            </a:r>
            <a:r>
              <a:rPr lang="it-IT" sz="2800" dirty="0" smtClean="0">
                <a:solidFill>
                  <a:srgbClr val="002060"/>
                </a:solidFill>
              </a:rPr>
              <a:t> in </a:t>
            </a:r>
            <a:r>
              <a:rPr lang="it-IT" sz="2800" dirty="0" err="1" smtClean="0">
                <a:solidFill>
                  <a:srgbClr val="002060"/>
                </a:solidFill>
              </a:rPr>
              <a:t>their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homeland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than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with</a:t>
            </a:r>
            <a:r>
              <a:rPr lang="it-IT" sz="2800" dirty="0" smtClean="0">
                <a:solidFill>
                  <a:srgbClr val="002060"/>
                </a:solidFill>
              </a:rPr>
              <a:t> the  </a:t>
            </a:r>
            <a:r>
              <a:rPr lang="it-IT" sz="2800" dirty="0" err="1" smtClean="0">
                <a:solidFill>
                  <a:srgbClr val="002060"/>
                </a:solidFill>
              </a:rPr>
              <a:t>Catholic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church</a:t>
            </a:r>
            <a:r>
              <a:rPr lang="it-IT" sz="2800" dirty="0" smtClean="0">
                <a:solidFill>
                  <a:srgbClr val="002060"/>
                </a:solidFill>
              </a:rPr>
              <a:t> in </a:t>
            </a:r>
            <a:r>
              <a:rPr lang="it-IT" sz="2800" dirty="0" err="1" smtClean="0">
                <a:solidFill>
                  <a:srgbClr val="002060"/>
                </a:solidFill>
              </a:rPr>
              <a:t>their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town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</a:rPr>
              <a:t>of</a:t>
            </a:r>
            <a:r>
              <a:rPr lang="it-IT" sz="2800" dirty="0" smtClean="0">
                <a:solidFill>
                  <a:srgbClr val="002060"/>
                </a:solidFill>
              </a:rPr>
              <a:t> residence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Interactions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between</a:t>
            </a:r>
            <a:r>
              <a:rPr lang="it-IT" dirty="0" smtClean="0">
                <a:solidFill>
                  <a:srgbClr val="00B0F0"/>
                </a:solidFill>
              </a:rPr>
              <a:t> the </a:t>
            </a:r>
            <a:r>
              <a:rPr lang="it-IT" dirty="0" err="1" smtClean="0">
                <a:solidFill>
                  <a:srgbClr val="00B0F0"/>
                </a:solidFill>
              </a:rPr>
              <a:t>Italian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catholic</a:t>
            </a:r>
            <a:r>
              <a:rPr lang="it-IT" dirty="0" smtClean="0">
                <a:solidFill>
                  <a:srgbClr val="00B0F0"/>
                </a:solidFill>
              </a:rPr>
              <a:t> Church and </a:t>
            </a:r>
            <a:r>
              <a:rPr lang="it-IT" dirty="0" err="1" smtClean="0">
                <a:solidFill>
                  <a:srgbClr val="00B0F0"/>
                </a:solidFill>
              </a:rPr>
              <a:t>immigrants</a:t>
            </a:r>
            <a:endParaRPr lang="it-IT" dirty="0">
              <a:solidFill>
                <a:srgbClr val="00B0F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98137"/>
              </p:ext>
            </p:extLst>
          </p:nvPr>
        </p:nvGraphicFramePr>
        <p:xfrm>
          <a:off x="0" y="1341438"/>
          <a:ext cx="9144000" cy="5647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7178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Fields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activity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Role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</a:t>
                      </a:r>
                      <a:r>
                        <a:rPr lang="it-IT" baseline="0" dirty="0" smtClean="0"/>
                        <a:t> the </a:t>
                      </a:r>
                      <a:r>
                        <a:rPr lang="it-IT" baseline="0" dirty="0" err="1" smtClean="0"/>
                        <a:t>Italian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Catholic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church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Role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of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immigrants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178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Political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debate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Defense of immigrant rights,</a:t>
                      </a:r>
                      <a:r>
                        <a:rPr lang="it-IT" sz="16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Demand for regularizations 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Weak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588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Provision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of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</a:rPr>
                        <a:t> help and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services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Large involvement in different forms of support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</a:rPr>
                        <a:t>Some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immigrant</a:t>
                      </a:r>
                      <a:r>
                        <a:rPr lang="it-IT" sz="1600" u="sng" dirty="0" err="1" smtClean="0">
                          <a:solidFill>
                            <a:srgbClr val="002060"/>
                          </a:solidFill>
                        </a:rPr>
                        <a:t>s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</a:rPr>
                        <a:t> work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</a:rPr>
                        <a:t>as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</a:rPr>
                        <a:t> social 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</a:rPr>
                        <a:t>workers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</a:rPr>
                        <a:t>; small 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</a:rPr>
                        <a:t>but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</a:rPr>
                        <a:t>growing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</a:rPr>
                        <a:t>number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</a:rPr>
                        <a:t> of 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</a:rPr>
                        <a:t>volunteers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</a:rPr>
                        <a:t> (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</a:rPr>
                        <a:t>ethnic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</a:rPr>
                        <a:t>chaplancies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2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Matching </a:t>
                      </a:r>
                      <a:r>
                        <a:rPr lang="en-US" sz="16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supply and demand 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Mainly informal and especially in the domestic and care sector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Brokerage between ethnic networks and catholic institutions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588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Places of gathering 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Church-sharing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concession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of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rgbClr val="002060"/>
                          </a:solidFill>
                        </a:rPr>
                        <a:t>spaces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Active role in organizing “ethnic </a:t>
                      </a:r>
                      <a:r>
                        <a:rPr lang="en-US" sz="16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chaplancies</a:t>
                      </a:r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598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Active inclusion in communities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Separation, different structures for immigrants and natives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Preference for separate groups and activities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588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Participation at higher institutional levels 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Till now, almost generalized exclusion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Till now, lack of explicit demand</a:t>
                      </a:r>
                      <a:endParaRPr lang="it-IT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Conclusions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It is necessary to distinguish carefully the </a:t>
            </a:r>
            <a:r>
              <a:rPr lang="en-US" sz="2800" b="1" dirty="0" smtClean="0">
                <a:solidFill>
                  <a:srgbClr val="002060"/>
                </a:solidFill>
              </a:rPr>
              <a:t>different settings </a:t>
            </a:r>
            <a:r>
              <a:rPr lang="en-US" sz="2800" dirty="0" smtClean="0">
                <a:solidFill>
                  <a:srgbClr val="002060"/>
                </a:solidFill>
              </a:rPr>
              <a:t>where the interactions between native and immigrant believers (included the Catholics) occur, seizing the </a:t>
            </a:r>
            <a:r>
              <a:rPr lang="en-US" sz="2800" b="1" dirty="0" smtClean="0">
                <a:solidFill>
                  <a:srgbClr val="002060"/>
                </a:solidFill>
              </a:rPr>
              <a:t>tensions between them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The same commitment in the reception and the aid feeds the separation, builds </a:t>
            </a:r>
            <a:r>
              <a:rPr lang="en-US" sz="2800" b="1" dirty="0" smtClean="0">
                <a:solidFill>
                  <a:srgbClr val="002060"/>
                </a:solidFill>
              </a:rPr>
              <a:t>invisible social borders</a:t>
            </a:r>
            <a:r>
              <a:rPr lang="en-US" sz="2800" dirty="0" smtClean="0">
                <a:solidFill>
                  <a:srgbClr val="002060"/>
                </a:solidFill>
              </a:rPr>
              <a:t>: on one side, the people who help, on the other the needy. </a:t>
            </a:r>
            <a:endParaRPr lang="it-IT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To recap, despite the commitment in favor of the immigrants, </a:t>
            </a:r>
            <a:r>
              <a:rPr lang="en-US" sz="2800" b="1" dirty="0" smtClean="0">
                <a:solidFill>
                  <a:srgbClr val="002060"/>
                </a:solidFill>
              </a:rPr>
              <a:t>the equality and the integration among believers of different origin is yet a distant goal</a:t>
            </a:r>
            <a:r>
              <a:rPr lang="en-US" sz="2800" dirty="0" smtClean="0">
                <a:solidFill>
                  <a:srgbClr val="002060"/>
                </a:solidFill>
              </a:rPr>
              <a:t>.  </a:t>
            </a:r>
            <a:endParaRPr lang="it-IT" sz="2800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Religions</a:t>
            </a:r>
            <a:r>
              <a:rPr lang="it-IT" dirty="0" smtClean="0">
                <a:solidFill>
                  <a:srgbClr val="00B0F0"/>
                </a:solidFill>
              </a:rPr>
              <a:t> and </a:t>
            </a:r>
            <a:r>
              <a:rPr lang="it-IT" dirty="0" err="1" smtClean="0">
                <a:solidFill>
                  <a:srgbClr val="00B0F0"/>
                </a:solidFill>
              </a:rPr>
              <a:t>immigration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924769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In the </a:t>
            </a:r>
            <a:r>
              <a:rPr lang="en-GB" dirty="0" smtClean="0">
                <a:solidFill>
                  <a:srgbClr val="002060"/>
                </a:solidFill>
              </a:rPr>
              <a:t>migration </a:t>
            </a:r>
            <a:r>
              <a:rPr lang="en-GB" dirty="0">
                <a:solidFill>
                  <a:srgbClr val="002060"/>
                </a:solidFill>
              </a:rPr>
              <a:t>field, </a:t>
            </a:r>
            <a:r>
              <a:rPr lang="en-GB" dirty="0" smtClean="0">
                <a:solidFill>
                  <a:srgbClr val="002060"/>
                </a:solidFill>
              </a:rPr>
              <a:t>religions </a:t>
            </a:r>
            <a:r>
              <a:rPr lang="en-GB" dirty="0">
                <a:solidFill>
                  <a:srgbClr val="002060"/>
                </a:solidFill>
              </a:rPr>
              <a:t>are noticeably recovering an important role that seemed to have disappeared in modern societies 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From outside</a:t>
            </a:r>
            <a:r>
              <a:rPr lang="en-GB" dirty="0">
                <a:solidFill>
                  <a:srgbClr val="002060"/>
                </a:solidFill>
              </a:rPr>
              <a:t>: Minority religions can be seen alternatively as a resource or </a:t>
            </a:r>
            <a:r>
              <a:rPr lang="en-GB" dirty="0" smtClean="0">
                <a:solidFill>
                  <a:srgbClr val="002060"/>
                </a:solidFill>
              </a:rPr>
              <a:t>as a </a:t>
            </a:r>
            <a:r>
              <a:rPr lang="en-GB" dirty="0">
                <a:solidFill>
                  <a:srgbClr val="002060"/>
                </a:solidFill>
              </a:rPr>
              <a:t>threat for social cohesion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From above</a:t>
            </a:r>
            <a:r>
              <a:rPr lang="en-GB" dirty="0" smtClean="0">
                <a:solidFill>
                  <a:srgbClr val="002060"/>
                </a:solidFill>
              </a:rPr>
              <a:t>: mainstream religious institutions are relevant actors in migration policies </a:t>
            </a:r>
          </a:p>
          <a:p>
            <a:r>
              <a:rPr lang="en-GB" b="1" dirty="0">
                <a:solidFill>
                  <a:srgbClr val="002060"/>
                </a:solidFill>
              </a:rPr>
              <a:t>From below</a:t>
            </a:r>
            <a:r>
              <a:rPr lang="en-GB" dirty="0">
                <a:solidFill>
                  <a:srgbClr val="002060"/>
                </a:solidFill>
              </a:rPr>
              <a:t>: immigrants gather around their religious institutions, symbols and </a:t>
            </a:r>
            <a:r>
              <a:rPr lang="en-GB" dirty="0" smtClean="0">
                <a:solidFill>
                  <a:srgbClr val="002060"/>
                </a:solidFill>
              </a:rPr>
              <a:t>belongings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3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From </a:t>
            </a:r>
            <a:r>
              <a:rPr lang="it-IT" dirty="0" err="1" smtClean="0">
                <a:solidFill>
                  <a:srgbClr val="00B0F0"/>
                </a:solidFill>
              </a:rPr>
              <a:t>above</a:t>
            </a:r>
            <a:r>
              <a:rPr lang="it-IT" dirty="0" smtClean="0">
                <a:solidFill>
                  <a:srgbClr val="00B0F0"/>
                </a:solidFill>
              </a:rPr>
              <a:t>: </a:t>
            </a:r>
            <a:r>
              <a:rPr lang="it-IT" dirty="0" err="1" smtClean="0">
                <a:solidFill>
                  <a:srgbClr val="00B0F0"/>
                </a:solidFill>
              </a:rPr>
              <a:t>Who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takes</a:t>
            </a:r>
            <a:r>
              <a:rPr lang="it-IT" dirty="0" smtClean="0">
                <a:solidFill>
                  <a:srgbClr val="00B0F0"/>
                </a:solidFill>
              </a:rPr>
              <a:t> care of </a:t>
            </a:r>
            <a:r>
              <a:rPr lang="it-IT" dirty="0" err="1" smtClean="0">
                <a:solidFill>
                  <a:srgbClr val="00B0F0"/>
                </a:solidFill>
              </a:rPr>
              <a:t>migrants</a:t>
            </a:r>
            <a:r>
              <a:rPr lang="it-IT" dirty="0" smtClean="0">
                <a:solidFill>
                  <a:srgbClr val="00B0F0"/>
                </a:solidFill>
              </a:rPr>
              <a:t> in the </a:t>
            </a:r>
            <a:r>
              <a:rPr lang="it-IT" dirty="0" err="1" smtClean="0">
                <a:solidFill>
                  <a:srgbClr val="00B0F0"/>
                </a:solidFill>
              </a:rPr>
              <a:t>twighlight</a:t>
            </a:r>
            <a:r>
              <a:rPr lang="it-IT" dirty="0" smtClean="0">
                <a:solidFill>
                  <a:srgbClr val="00B0F0"/>
                </a:solidFill>
              </a:rPr>
              <a:t> zone?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665117"/>
          </a:xfrm>
        </p:spPr>
        <p:txBody>
          <a:bodyPr/>
          <a:lstStyle/>
          <a:p>
            <a:pPr algn="just"/>
            <a:r>
              <a:rPr lang="en-GB" sz="2800" dirty="0">
                <a:solidFill>
                  <a:srgbClr val="002060"/>
                </a:solidFill>
              </a:rPr>
              <a:t>Restrictions at the borders are combined with a series of conditions that hinder the access of irregular migrants to labour markets and social services (e.g. healthcare, social housing, education</a:t>
            </a:r>
            <a:r>
              <a:rPr lang="en-GB" sz="2800" dirty="0" smtClean="0">
                <a:solidFill>
                  <a:srgbClr val="002060"/>
                </a:solidFill>
              </a:rPr>
              <a:t>)</a:t>
            </a:r>
            <a:endParaRPr lang="en-GB" sz="2800" dirty="0">
              <a:solidFill>
                <a:srgbClr val="002060"/>
              </a:solidFill>
            </a:endParaRPr>
          </a:p>
          <a:p>
            <a:pPr algn="just"/>
            <a:r>
              <a:rPr lang="en-GB" sz="2800" dirty="0">
                <a:solidFill>
                  <a:srgbClr val="002060"/>
                </a:solidFill>
              </a:rPr>
              <a:t>However, irregular migrants remain in the territory, and they have needs and </a:t>
            </a:r>
            <a:r>
              <a:rPr lang="en-GB" sz="2800" dirty="0" smtClean="0">
                <a:solidFill>
                  <a:srgbClr val="002060"/>
                </a:solidFill>
              </a:rPr>
              <a:t>aspirations</a:t>
            </a:r>
            <a:endParaRPr lang="en-GB" sz="2800" dirty="0">
              <a:solidFill>
                <a:srgbClr val="002060"/>
              </a:solidFill>
            </a:endParaRPr>
          </a:p>
          <a:p>
            <a:pPr algn="just"/>
            <a:r>
              <a:rPr lang="en-GB" sz="2800" dirty="0">
                <a:solidFill>
                  <a:srgbClr val="002060"/>
                </a:solidFill>
              </a:rPr>
              <a:t>The restrictions in the public provision of services create an empty space that is </a:t>
            </a:r>
            <a:r>
              <a:rPr lang="en-GB" sz="2800" dirty="0" smtClean="0">
                <a:solidFill>
                  <a:srgbClr val="002060"/>
                </a:solidFill>
              </a:rPr>
              <a:t>filled </a:t>
            </a:r>
            <a:r>
              <a:rPr lang="en-GB" sz="2800" dirty="0">
                <a:solidFill>
                  <a:srgbClr val="002060"/>
                </a:solidFill>
              </a:rPr>
              <a:t>by </a:t>
            </a:r>
            <a:r>
              <a:rPr lang="en-GB" sz="2800" b="1" dirty="0">
                <a:solidFill>
                  <a:srgbClr val="002060"/>
                </a:solidFill>
              </a:rPr>
              <a:t>alternative providers</a:t>
            </a:r>
            <a:r>
              <a:rPr lang="en-GB" sz="28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GB" sz="2800" b="1" dirty="0" smtClean="0">
                <a:solidFill>
                  <a:srgbClr val="002060"/>
                </a:solidFill>
              </a:rPr>
              <a:t>In Italy Catholic institutions play a crucial role, and also  the Protestant minority is very active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9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Religious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institutions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servicing</a:t>
            </a:r>
            <a:r>
              <a:rPr lang="it-IT" dirty="0" smtClean="0">
                <a:solidFill>
                  <a:srgbClr val="00B0F0"/>
                </a:solidFill>
              </a:rPr>
              <a:t> the </a:t>
            </a:r>
            <a:r>
              <a:rPr lang="it-IT" dirty="0" err="1" smtClean="0">
                <a:solidFill>
                  <a:srgbClr val="00B0F0"/>
                </a:solidFill>
              </a:rPr>
              <a:t>immigrants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Mainstream religious institutions in many countries (Southern Europe, USA) are key actors in the provision of services to immigrants and in the cultural and political defence of their rights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“In </a:t>
            </a:r>
            <a:r>
              <a:rPr lang="en-US" sz="2400" dirty="0">
                <a:solidFill>
                  <a:srgbClr val="002060"/>
                </a:solidFill>
              </a:rPr>
              <a:t>the face of governmental border enforcement and a quasi-criminal underground railroad, they have become guardians of migrant rights and dignity, a role they maintain in part through migration counseling, and are part of the ever-expansive and complex social infrastructure that supports migrants in their travels” </a:t>
            </a:r>
            <a:r>
              <a:rPr lang="en-US" sz="2400" dirty="0" smtClean="0">
                <a:solidFill>
                  <a:srgbClr val="002060"/>
                </a:solidFill>
              </a:rPr>
              <a:t>( Hagan 2008</a:t>
            </a:r>
            <a:r>
              <a:rPr lang="en-US" sz="2400" dirty="0">
                <a:solidFill>
                  <a:srgbClr val="002060"/>
                </a:solidFill>
              </a:rPr>
              <a:t>: 84).</a:t>
            </a:r>
            <a:endParaRPr lang="it-IT" sz="2400" dirty="0">
              <a:solidFill>
                <a:srgbClr val="002060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655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olo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964488" cy="12687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solidFill>
                  <a:srgbClr val="00B0F0"/>
                </a:solidFill>
                <a:ea typeface="ＭＳ Ｐゴシック"/>
                <a:cs typeface="ＭＳ Ｐゴシック"/>
              </a:rPr>
              <a:t>Four main forms of action by civil societies and religious actors</a:t>
            </a:r>
            <a:r>
              <a:rPr lang="en-US" b="1" dirty="0" smtClean="0">
                <a:ea typeface="ＭＳ Ｐゴシック"/>
                <a:cs typeface="ＭＳ Ｐゴシック"/>
              </a:rPr>
              <a:t/>
            </a:r>
            <a:br>
              <a:rPr lang="en-US" b="1" dirty="0" smtClean="0">
                <a:ea typeface="ＭＳ Ｐゴシック"/>
                <a:cs typeface="ＭＳ Ｐゴシック"/>
              </a:rPr>
            </a:br>
            <a:endParaRPr lang="it-IT" dirty="0" smtClean="0">
              <a:ea typeface="ＭＳ Ｐゴシック"/>
              <a:cs typeface="ＭＳ Ｐゴシック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4641379"/>
          </a:xfrm>
        </p:spPr>
        <p:txBody>
          <a:bodyPr/>
          <a:lstStyle/>
          <a:p>
            <a:pPr marL="411163">
              <a:defRPr/>
            </a:pPr>
            <a:r>
              <a:rPr lang="en-US" b="1" dirty="0" smtClean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romoting networks</a:t>
            </a:r>
          </a:p>
          <a:p>
            <a:pPr marL="411163">
              <a:defRPr/>
            </a:pPr>
            <a:r>
              <a:rPr lang="en-US" b="1" dirty="0" smtClean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rotesting and lobbying</a:t>
            </a:r>
          </a:p>
          <a:p>
            <a:pPr marL="411163">
              <a:defRPr/>
            </a:pPr>
            <a:r>
              <a:rPr lang="en-US" b="1" dirty="0" smtClean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roducing </a:t>
            </a:r>
            <a:r>
              <a:rPr lang="en-US" dirty="0" smtClean="0">
                <a:solidFill>
                  <a:srgbClr val="002060"/>
                </a:solidFill>
              </a:rPr>
              <a:t>services and moral support</a:t>
            </a:r>
            <a:endParaRPr lang="en-US" dirty="0" smtClean="0">
              <a:solidFill>
                <a:srgbClr val="002060"/>
              </a:solidFill>
            </a:endParaRPr>
          </a:p>
          <a:p>
            <a:pPr marL="411163">
              <a:defRPr/>
            </a:pPr>
            <a:r>
              <a:rPr lang="en-US" b="1" dirty="0" smtClean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roviding access to rights through legal action (advocacy)</a:t>
            </a:r>
          </a:p>
          <a:p>
            <a:pPr marL="0" indent="0">
              <a:buNone/>
              <a:defRPr/>
            </a:pPr>
            <a:r>
              <a:rPr lang="it-IT" b="1" dirty="0" smtClean="0">
                <a:solidFill>
                  <a:srgbClr val="002060"/>
                </a:solidFill>
              </a:rPr>
              <a:t>A </a:t>
            </a:r>
            <a:r>
              <a:rPr lang="it-IT" b="1" dirty="0" err="1" smtClean="0">
                <a:solidFill>
                  <a:srgbClr val="002060"/>
                </a:solidFill>
              </a:rPr>
              <a:t>question</a:t>
            </a:r>
            <a:r>
              <a:rPr lang="it-IT" b="1" dirty="0" smtClean="0">
                <a:solidFill>
                  <a:srgbClr val="002060"/>
                </a:solidFill>
              </a:rPr>
              <a:t>: non-public </a:t>
            </a:r>
            <a:r>
              <a:rPr lang="it-IT" b="1" dirty="0" err="1" smtClean="0">
                <a:solidFill>
                  <a:srgbClr val="002060"/>
                </a:solidFill>
              </a:rPr>
              <a:t>provision</a:t>
            </a:r>
            <a:r>
              <a:rPr lang="it-IT" b="1" dirty="0" smtClean="0">
                <a:solidFill>
                  <a:srgbClr val="002060"/>
                </a:solidFill>
              </a:rPr>
              <a:t>/ </a:t>
            </a:r>
            <a:r>
              <a:rPr lang="it-IT" b="1" dirty="0" err="1" smtClean="0">
                <a:solidFill>
                  <a:srgbClr val="002060"/>
                </a:solidFill>
              </a:rPr>
              <a:t>defence</a:t>
            </a:r>
            <a:r>
              <a:rPr lang="it-IT" b="1" dirty="0" smtClean="0">
                <a:solidFill>
                  <a:srgbClr val="002060"/>
                </a:solidFill>
              </a:rPr>
              <a:t> of human </a:t>
            </a:r>
            <a:r>
              <a:rPr lang="it-IT" b="1" dirty="0" err="1" smtClean="0">
                <a:solidFill>
                  <a:srgbClr val="002060"/>
                </a:solidFill>
              </a:rPr>
              <a:t>rights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endParaRPr lang="it-IT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99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Religions</a:t>
            </a:r>
            <a:r>
              <a:rPr lang="it-IT" dirty="0" smtClean="0">
                <a:solidFill>
                  <a:srgbClr val="00B0F0"/>
                </a:solidFill>
              </a:rPr>
              <a:t> «from </a:t>
            </a:r>
            <a:r>
              <a:rPr lang="it-IT" dirty="0" err="1" smtClean="0">
                <a:solidFill>
                  <a:srgbClr val="00B0F0"/>
                </a:solidFill>
              </a:rPr>
              <a:t>below</a:t>
            </a:r>
            <a:r>
              <a:rPr lang="it-IT" dirty="0" smtClean="0">
                <a:solidFill>
                  <a:srgbClr val="00B0F0"/>
                </a:solidFill>
              </a:rPr>
              <a:t>»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108520" y="836712"/>
            <a:ext cx="9252520" cy="5289451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Religious institutions and the immigrants:  </a:t>
            </a:r>
            <a:r>
              <a:rPr lang="en-US" dirty="0">
                <a:solidFill>
                  <a:srgbClr val="002060"/>
                </a:solidFill>
              </a:rPr>
              <a:t>a source of </a:t>
            </a:r>
            <a:r>
              <a:rPr lang="en-US" b="1" dirty="0">
                <a:solidFill>
                  <a:srgbClr val="002060"/>
                </a:solidFill>
              </a:rPr>
              <a:t>R</a:t>
            </a:r>
            <a:r>
              <a:rPr lang="en-US" dirty="0">
                <a:solidFill>
                  <a:srgbClr val="002060"/>
                </a:solidFill>
              </a:rPr>
              <a:t>efuge, </a:t>
            </a:r>
            <a:r>
              <a:rPr lang="en-US" b="1" dirty="0">
                <a:solidFill>
                  <a:srgbClr val="002060"/>
                </a:solidFill>
              </a:rPr>
              <a:t>R</a:t>
            </a:r>
            <a:r>
              <a:rPr lang="en-US" dirty="0">
                <a:solidFill>
                  <a:srgbClr val="002060"/>
                </a:solidFill>
              </a:rPr>
              <a:t>espect and </a:t>
            </a:r>
            <a:r>
              <a:rPr lang="en-US" b="1" dirty="0">
                <a:solidFill>
                  <a:srgbClr val="002060"/>
                </a:solidFill>
              </a:rPr>
              <a:t>R</a:t>
            </a:r>
            <a:r>
              <a:rPr lang="en-US" dirty="0">
                <a:solidFill>
                  <a:srgbClr val="002060"/>
                </a:solidFill>
              </a:rPr>
              <a:t>esources </a:t>
            </a:r>
            <a:r>
              <a:rPr lang="en-US" sz="2400" dirty="0">
                <a:solidFill>
                  <a:srgbClr val="002060"/>
                </a:solidFill>
              </a:rPr>
              <a:t>(Hirschman, 2004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Moreover: identity </a:t>
            </a:r>
            <a:r>
              <a:rPr lang="en-US" sz="2400" dirty="0" smtClean="0">
                <a:solidFill>
                  <a:srgbClr val="002060"/>
                </a:solidFill>
              </a:rPr>
              <a:t>(who am I?) </a:t>
            </a:r>
            <a:r>
              <a:rPr lang="en-US" dirty="0" smtClean="0">
                <a:solidFill>
                  <a:srgbClr val="002060"/>
                </a:solidFill>
              </a:rPr>
              <a:t>and socialization </a:t>
            </a:r>
            <a:r>
              <a:rPr lang="en-US" sz="2400" dirty="0" smtClean="0">
                <a:solidFill>
                  <a:srgbClr val="002060"/>
                </a:solidFill>
              </a:rPr>
              <a:t>(where and how I can meet my compatriots, share and display my cultural belonging?)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Adaptation of the religious tradition to the new context: institutional isomorphism, answer to the participants’ needs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Religion is not only religion, but a complex and multifaceted social experience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01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331640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Why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immigrants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like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their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own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religious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institutions</a:t>
            </a:r>
            <a:r>
              <a:rPr lang="it-IT" dirty="0" smtClean="0">
                <a:solidFill>
                  <a:srgbClr val="00B0F0"/>
                </a:solidFill>
              </a:rPr>
              <a:t>?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" y="1353096"/>
            <a:ext cx="9118600" cy="4525963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Places of gathering and socialization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Search for the preservation (or re-invention) of  the cultural identity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Source of help and protection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 safe harbour in an alien society: “ a little piece of Zion in the midst of Babylon” </a:t>
            </a:r>
            <a:r>
              <a:rPr lang="en-GB" sz="2400" dirty="0" smtClean="0">
                <a:solidFill>
                  <a:srgbClr val="002060"/>
                </a:solidFill>
              </a:rPr>
              <a:t>(Warner 2000)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Possibility of leadership roles </a:t>
            </a:r>
          </a:p>
          <a:p>
            <a:r>
              <a:rPr lang="en-GB" dirty="0">
                <a:solidFill>
                  <a:srgbClr val="002060"/>
                </a:solidFill>
              </a:rPr>
              <a:t>Hope to pass their cultural heritage to their children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87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The case of Islam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Many informal halls of prayer (</a:t>
            </a:r>
            <a:r>
              <a:rPr lang="en-GB" dirty="0" smtClean="0">
                <a:solidFill>
                  <a:srgbClr val="002060"/>
                </a:solidFill>
              </a:rPr>
              <a:t>800-900 in Italy)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Many self-made imams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Several networks, deep divisions in the constituency of the Italian Islam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Isomorphism with the Catholic Church (Islamic chaplains in prisons and hospitals)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Slow and difficult process of institutionalization (first framework agreement with the Italian government)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050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The </a:t>
            </a:r>
            <a:r>
              <a:rPr lang="it-IT" dirty="0" err="1" smtClean="0">
                <a:solidFill>
                  <a:srgbClr val="00B0F0"/>
                </a:solidFill>
              </a:rPr>
              <a:t>issue</a:t>
            </a:r>
            <a:r>
              <a:rPr lang="it-IT" dirty="0" smtClean="0">
                <a:solidFill>
                  <a:srgbClr val="00B0F0"/>
                </a:solidFill>
              </a:rPr>
              <a:t> of Christian </a:t>
            </a:r>
            <a:r>
              <a:rPr lang="it-IT" dirty="0" err="1" smtClean="0">
                <a:solidFill>
                  <a:srgbClr val="00B0F0"/>
                </a:solidFill>
              </a:rPr>
              <a:t>immigrants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44" y="1052736"/>
            <a:ext cx="9108256" cy="5001419"/>
          </a:xfrm>
        </p:spPr>
        <p:txBody>
          <a:bodyPr/>
          <a:lstStyle/>
          <a:p>
            <a:r>
              <a:rPr lang="it-IT" dirty="0" err="1" smtClean="0">
                <a:solidFill>
                  <a:srgbClr val="002060"/>
                </a:solidFill>
              </a:rPr>
              <a:t>While</a:t>
            </a:r>
            <a:r>
              <a:rPr lang="it-IT" dirty="0" smtClean="0">
                <a:solidFill>
                  <a:srgbClr val="002060"/>
                </a:solidFill>
              </a:rPr>
              <a:t> the </a:t>
            </a:r>
            <a:r>
              <a:rPr lang="it-IT" dirty="0" err="1" smtClean="0">
                <a:solidFill>
                  <a:srgbClr val="002060"/>
                </a:solidFill>
              </a:rPr>
              <a:t>debate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focuses</a:t>
            </a:r>
            <a:r>
              <a:rPr lang="it-IT" dirty="0" smtClean="0">
                <a:solidFill>
                  <a:srgbClr val="002060"/>
                </a:solidFill>
              </a:rPr>
              <a:t> on Islam, the </a:t>
            </a:r>
            <a:r>
              <a:rPr lang="it-IT" dirty="0" err="1" smtClean="0">
                <a:solidFill>
                  <a:srgbClr val="002060"/>
                </a:solidFill>
              </a:rPr>
              <a:t>majority</a:t>
            </a:r>
            <a:r>
              <a:rPr lang="it-IT" dirty="0" smtClean="0">
                <a:solidFill>
                  <a:srgbClr val="002060"/>
                </a:solidFill>
              </a:rPr>
              <a:t> of </a:t>
            </a:r>
            <a:r>
              <a:rPr lang="it-IT" dirty="0" err="1" smtClean="0">
                <a:solidFill>
                  <a:srgbClr val="002060"/>
                </a:solidFill>
              </a:rPr>
              <a:t>immigrants</a:t>
            </a:r>
            <a:r>
              <a:rPr lang="it-IT" dirty="0" smtClean="0">
                <a:solidFill>
                  <a:srgbClr val="002060"/>
                </a:solidFill>
              </a:rPr>
              <a:t> in </a:t>
            </a:r>
            <a:r>
              <a:rPr lang="it-IT" dirty="0" err="1" smtClean="0">
                <a:solidFill>
                  <a:srgbClr val="002060"/>
                </a:solidFill>
              </a:rPr>
              <a:t>Italy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as</a:t>
            </a:r>
            <a:r>
              <a:rPr lang="it-IT" dirty="0" smtClean="0">
                <a:solidFill>
                  <a:srgbClr val="002060"/>
                </a:solidFill>
              </a:rPr>
              <a:t> in </a:t>
            </a:r>
            <a:r>
              <a:rPr lang="it-IT" dirty="0" err="1" smtClean="0">
                <a:solidFill>
                  <a:srgbClr val="002060"/>
                </a:solidFill>
              </a:rPr>
              <a:t>other</a:t>
            </a:r>
            <a:r>
              <a:rPr lang="it-IT" dirty="0" smtClean="0">
                <a:solidFill>
                  <a:srgbClr val="002060"/>
                </a:solidFill>
              </a:rPr>
              <a:t> EU </a:t>
            </a:r>
            <a:r>
              <a:rPr lang="it-IT" dirty="0" err="1" smtClean="0">
                <a:solidFill>
                  <a:srgbClr val="002060"/>
                </a:solidFill>
              </a:rPr>
              <a:t>countries</a:t>
            </a:r>
            <a:r>
              <a:rPr lang="it-IT" dirty="0" smtClean="0">
                <a:solidFill>
                  <a:srgbClr val="002060"/>
                </a:solidFill>
              </a:rPr>
              <a:t> are </a:t>
            </a:r>
            <a:r>
              <a:rPr lang="it-IT" dirty="0" err="1" smtClean="0">
                <a:solidFill>
                  <a:srgbClr val="002060"/>
                </a:solidFill>
              </a:rPr>
              <a:t>christians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err="1" smtClean="0">
                <a:solidFill>
                  <a:srgbClr val="002060"/>
                </a:solidFill>
              </a:rPr>
              <a:t>But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they</a:t>
            </a:r>
            <a:r>
              <a:rPr lang="it-IT" dirty="0" smtClean="0">
                <a:solidFill>
                  <a:srgbClr val="002060"/>
                </a:solidFill>
              </a:rPr>
              <a:t> do </a:t>
            </a:r>
            <a:r>
              <a:rPr lang="it-IT" dirty="0" err="1" smtClean="0">
                <a:solidFill>
                  <a:srgbClr val="002060"/>
                </a:solidFill>
              </a:rPr>
              <a:t>not</a:t>
            </a:r>
            <a:r>
              <a:rPr lang="it-IT" dirty="0" smtClean="0">
                <a:solidFill>
                  <a:srgbClr val="002060"/>
                </a:solidFill>
              </a:rPr>
              <a:t> join the </a:t>
            </a:r>
            <a:r>
              <a:rPr lang="it-IT" dirty="0" err="1">
                <a:solidFill>
                  <a:srgbClr val="002060"/>
                </a:solidFill>
              </a:rPr>
              <a:t>religious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institutions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locally</a:t>
            </a:r>
            <a:r>
              <a:rPr lang="it-IT" dirty="0" smtClean="0">
                <a:solidFill>
                  <a:srgbClr val="002060"/>
                </a:solidFill>
              </a:rPr>
              <a:t>  </a:t>
            </a:r>
            <a:r>
              <a:rPr lang="it-IT" dirty="0" err="1" smtClean="0">
                <a:solidFill>
                  <a:srgbClr val="002060"/>
                </a:solidFill>
              </a:rPr>
              <a:t>established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dirty="0">
                <a:solidFill>
                  <a:srgbClr val="002060"/>
                </a:solidFill>
              </a:rPr>
              <a:t>Church sharing” and “ethnic </a:t>
            </a:r>
            <a:r>
              <a:rPr lang="en-US" dirty="0" err="1">
                <a:solidFill>
                  <a:srgbClr val="002060"/>
                </a:solidFill>
              </a:rPr>
              <a:t>chaplanies</a:t>
            </a:r>
            <a:r>
              <a:rPr lang="en-US" dirty="0">
                <a:solidFill>
                  <a:srgbClr val="002060"/>
                </a:solidFill>
              </a:rPr>
              <a:t>” in the Catholic church (in Italy as in other countries)</a:t>
            </a:r>
          </a:p>
          <a:p>
            <a:r>
              <a:rPr lang="en-US" dirty="0">
                <a:solidFill>
                  <a:srgbClr val="002060"/>
                </a:solidFill>
              </a:rPr>
              <a:t>Self-organization of religious institutions: the evangelical (new Protestant) African or Latin-American churches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4625712"/>
      </p:ext>
    </p:extLst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PPT.pot</Template>
  <TotalTime>2479</TotalTime>
  <Words>1057</Words>
  <Application>Microsoft Office PowerPoint</Application>
  <PresentationFormat>Presentazione su schermo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Constantia</vt:lpstr>
      <vt:lpstr>Trebuchet MS</vt:lpstr>
      <vt:lpstr>PPT</vt:lpstr>
      <vt:lpstr>3</vt:lpstr>
      <vt:lpstr>Tema di Office</vt:lpstr>
      <vt:lpstr>        Maurizio Ambrosini</vt:lpstr>
      <vt:lpstr>Religions and immigration</vt:lpstr>
      <vt:lpstr>From above: Who takes care of migrants in the twighlight zone?</vt:lpstr>
      <vt:lpstr>Religious institutions servicing the immigrants</vt:lpstr>
      <vt:lpstr>Four main forms of action by civil societies and religious actors </vt:lpstr>
      <vt:lpstr>Religions «from below»</vt:lpstr>
      <vt:lpstr>Why immigrants like their own religious institutions?</vt:lpstr>
      <vt:lpstr>The case of Islam</vt:lpstr>
      <vt:lpstr>The issue of Christian immigrants</vt:lpstr>
      <vt:lpstr>Different levels of action of Italian Catholic church</vt:lpstr>
      <vt:lpstr>Immigrants and the Catholic Church</vt:lpstr>
      <vt:lpstr>The issue of “ecclesiastical citizenship”</vt:lpstr>
      <vt:lpstr>Interactions between the Italian catholic Church and immigrants</vt:lpstr>
      <vt:lpstr>Conclusions</vt:lpstr>
    </vt:vector>
  </TitlesOfParts>
  <Company>unimi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Tagliaferro</dc:creator>
  <cp:lastModifiedBy>Utente Windows</cp:lastModifiedBy>
  <cp:revision>88</cp:revision>
  <dcterms:created xsi:type="dcterms:W3CDTF">2013-01-11T11:10:20Z</dcterms:created>
  <dcterms:modified xsi:type="dcterms:W3CDTF">2020-03-16T09:26:26Z</dcterms:modified>
</cp:coreProperties>
</file>