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75" r:id="rId2"/>
    <p:sldMasterId id="2147483832" r:id="rId3"/>
  </p:sldMasterIdLst>
  <p:notesMasterIdLst>
    <p:notesMasterId r:id="rId65"/>
  </p:notesMasterIdLst>
  <p:sldIdLst>
    <p:sldId id="256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84" r:id="rId12"/>
    <p:sldId id="429" r:id="rId13"/>
    <p:sldId id="430" r:id="rId14"/>
    <p:sldId id="431" r:id="rId15"/>
    <p:sldId id="432" r:id="rId16"/>
    <p:sldId id="434" r:id="rId17"/>
    <p:sldId id="435" r:id="rId18"/>
    <p:sldId id="437" r:id="rId19"/>
    <p:sldId id="438" r:id="rId20"/>
    <p:sldId id="439" r:id="rId21"/>
    <p:sldId id="485" r:id="rId22"/>
    <p:sldId id="440" r:id="rId23"/>
    <p:sldId id="441" r:id="rId24"/>
    <p:sldId id="442" r:id="rId25"/>
    <p:sldId id="443" r:id="rId26"/>
    <p:sldId id="444" r:id="rId27"/>
    <p:sldId id="445" r:id="rId28"/>
    <p:sldId id="446" r:id="rId29"/>
    <p:sldId id="447" r:id="rId30"/>
    <p:sldId id="448" r:id="rId31"/>
    <p:sldId id="449" r:id="rId32"/>
    <p:sldId id="450" r:id="rId33"/>
    <p:sldId id="451" r:id="rId34"/>
    <p:sldId id="453" r:id="rId35"/>
    <p:sldId id="454" r:id="rId36"/>
    <p:sldId id="455" r:id="rId37"/>
    <p:sldId id="456" r:id="rId38"/>
    <p:sldId id="458" r:id="rId39"/>
    <p:sldId id="459" r:id="rId40"/>
    <p:sldId id="460" r:id="rId41"/>
    <p:sldId id="461" r:id="rId42"/>
    <p:sldId id="462" r:id="rId43"/>
    <p:sldId id="463" r:id="rId44"/>
    <p:sldId id="464" r:id="rId45"/>
    <p:sldId id="465" r:id="rId46"/>
    <p:sldId id="466" r:id="rId47"/>
    <p:sldId id="467" r:id="rId48"/>
    <p:sldId id="468" r:id="rId49"/>
    <p:sldId id="469" r:id="rId50"/>
    <p:sldId id="470" r:id="rId51"/>
    <p:sldId id="471" r:id="rId52"/>
    <p:sldId id="472" r:id="rId53"/>
    <p:sldId id="473" r:id="rId54"/>
    <p:sldId id="474" r:id="rId55"/>
    <p:sldId id="475" r:id="rId56"/>
    <p:sldId id="476" r:id="rId57"/>
    <p:sldId id="477" r:id="rId58"/>
    <p:sldId id="478" r:id="rId59"/>
    <p:sldId id="479" r:id="rId60"/>
    <p:sldId id="480" r:id="rId61"/>
    <p:sldId id="481" r:id="rId62"/>
    <p:sldId id="482" r:id="rId63"/>
    <p:sldId id="483" r:id="rId64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346B"/>
    <a:srgbClr val="00B0F0"/>
    <a:srgbClr val="FFFF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2" autoAdjust="0"/>
    <p:restoredTop sz="94660"/>
  </p:normalViewPr>
  <p:slideViewPr>
    <p:cSldViewPr>
      <p:cViewPr varScale="1">
        <p:scale>
          <a:sx n="83" d="100"/>
          <a:sy n="83" d="100"/>
        </p:scale>
        <p:origin x="9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tableStyles" Target="tableStyle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8296EF-B0FA-4822-8BDB-D7F278B83460}" type="doc">
      <dgm:prSet loTypeId="urn:microsoft.com/office/officeart/2005/8/layout/orgChart1" loCatId="hierarchy" qsTypeId="urn:microsoft.com/office/officeart/2005/8/quickstyle/simple1" qsCatId="simple" csTypeId="urn:microsoft.com/office/officeart/2005/8/colors/accent2_3" csCatId="accent2" phldr="1"/>
      <dgm:spPr/>
    </dgm:pt>
    <dgm:pt modelId="{97F35F15-706F-4F4F-93B9-29D6D3AFC094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/>
              <a:effectLst/>
              <a:latin typeface="Tahoma" pitchFamily="34" charset="0"/>
              <a:cs typeface="Arial" charset="0"/>
            </a:rPr>
            <a:t>Ricezione </a:t>
          </a:r>
          <a:r>
            <a:rPr kumimoji="0" lang="it-IT" b="0" i="0" u="none" strike="noStrike" cap="none" normalizeH="0" baseline="0" dirty="0" err="1" smtClean="0">
              <a:ln/>
              <a:effectLst/>
              <a:latin typeface="Tahoma" pitchFamily="34" charset="0"/>
              <a:cs typeface="Arial" charset="0"/>
            </a:rPr>
            <a:t>societale</a:t>
          </a:r>
          <a:r>
            <a:rPr kumimoji="0" lang="it-IT" b="0" i="0" u="none" strike="noStrike" cap="none" normalizeH="0" baseline="0" dirty="0" smtClean="0">
              <a:ln/>
              <a:effectLst/>
              <a:latin typeface="Tahoma" pitchFamily="34" charset="0"/>
              <a:cs typeface="Arial" charset="0"/>
            </a:rPr>
            <a:t> e disposizioni normative</a:t>
          </a:r>
        </a:p>
      </dgm:t>
    </dgm:pt>
    <dgm:pt modelId="{9CA73503-3F12-4262-8B17-E2D48AE7D801}" type="parTrans" cxnId="{5D704381-A164-450D-85F0-2B6A1D2102A1}">
      <dgm:prSet/>
      <dgm:spPr/>
      <dgm:t>
        <a:bodyPr/>
        <a:lstStyle/>
        <a:p>
          <a:endParaRPr lang="it-IT"/>
        </a:p>
      </dgm:t>
    </dgm:pt>
    <dgm:pt modelId="{15C60097-ADCE-41BB-93F8-63BB931911DC}" type="sibTrans" cxnId="{5D704381-A164-450D-85F0-2B6A1D2102A1}">
      <dgm:prSet/>
      <dgm:spPr/>
      <dgm:t>
        <a:bodyPr/>
        <a:lstStyle/>
        <a:p>
          <a:endParaRPr lang="it-IT"/>
        </a:p>
      </dgm:t>
    </dgm:pt>
    <dgm:pt modelId="{E2C4275C-ED7E-47C8-975F-07D8270D403B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smtClean="0">
              <a:ln/>
              <a:effectLst/>
              <a:latin typeface="Tahoma" pitchFamily="34" charset="0"/>
              <a:cs typeface="Arial" charset="0"/>
            </a:rPr>
            <a:t>Domanda di lavoro</a:t>
          </a:r>
          <a:endParaRPr kumimoji="0" lang="it-IT" b="0" i="0" u="none" strike="noStrike" cap="none" normalizeH="0" baseline="0" dirty="0" smtClean="0">
            <a:ln/>
            <a:effectLst/>
            <a:latin typeface="Tahoma" pitchFamily="34" charset="0"/>
            <a:cs typeface="Arial" charset="0"/>
          </a:endParaRPr>
        </a:p>
      </dgm:t>
    </dgm:pt>
    <dgm:pt modelId="{39EEC9F5-A0C1-48A2-BF32-75D9C150EE1A}" type="parTrans" cxnId="{9CA165FC-7051-4905-8ECB-D546C6F26E65}">
      <dgm:prSet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endParaRPr lang="it-IT"/>
        </a:p>
      </dgm:t>
    </dgm:pt>
    <dgm:pt modelId="{E3041580-5F18-4C43-8489-BE291DB979FB}" type="sibTrans" cxnId="{9CA165FC-7051-4905-8ECB-D546C6F26E65}">
      <dgm:prSet/>
      <dgm:spPr/>
      <dgm:t>
        <a:bodyPr/>
        <a:lstStyle/>
        <a:p>
          <a:endParaRPr lang="it-IT"/>
        </a:p>
      </dgm:t>
    </dgm:pt>
    <dgm:pt modelId="{89C6B269-22AF-4810-90BA-ADAF19D4376B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smtClean="0">
              <a:ln/>
              <a:effectLst/>
              <a:latin typeface="Tahoma" pitchFamily="34" charset="0"/>
              <a:cs typeface="Arial" charset="0"/>
            </a:rPr>
            <a:t>Reti sociali autoctone</a:t>
          </a:r>
          <a:endParaRPr kumimoji="0" lang="it-IT" b="0" i="0" u="none" strike="noStrike" cap="none" normalizeH="0" baseline="0" dirty="0" smtClean="0">
            <a:ln/>
            <a:effectLst/>
            <a:latin typeface="Tahoma" pitchFamily="34" charset="0"/>
            <a:cs typeface="Arial" charset="0"/>
          </a:endParaRPr>
        </a:p>
      </dgm:t>
    </dgm:pt>
    <dgm:pt modelId="{FD1DA101-953D-4BBD-8FD6-89ECDAE424D2}" type="parTrans" cxnId="{37B73DED-1526-434C-86F4-0485BBB6D9E1}">
      <dgm:prSet/>
      <dgm:spPr>
        <a:ln>
          <a:solidFill>
            <a:schemeClr val="bg1"/>
          </a:solidFill>
        </a:ln>
      </dgm:spPr>
      <dgm:t>
        <a:bodyPr/>
        <a:lstStyle/>
        <a:p>
          <a:endParaRPr lang="it-IT"/>
        </a:p>
      </dgm:t>
    </dgm:pt>
    <dgm:pt modelId="{F5C59C1D-B9C4-410C-A5CC-0D240DC1EB1A}" type="sibTrans" cxnId="{37B73DED-1526-434C-86F4-0485BBB6D9E1}">
      <dgm:prSet/>
      <dgm:spPr/>
      <dgm:t>
        <a:bodyPr/>
        <a:lstStyle/>
        <a:p>
          <a:endParaRPr lang="it-IT"/>
        </a:p>
      </dgm:t>
    </dgm:pt>
    <dgm:pt modelId="{67EF3072-D327-4A6C-A9F8-E3DF9F2261EF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smtClean="0">
              <a:ln/>
              <a:effectLst/>
              <a:latin typeface="Tahoma" pitchFamily="34" charset="0"/>
              <a:cs typeface="Arial" charset="0"/>
            </a:rPr>
            <a:t>Reti etniche informali	</a:t>
          </a:r>
          <a:endParaRPr kumimoji="0" lang="it-IT" b="0" i="0" u="none" strike="noStrike" cap="none" normalizeH="0" baseline="0" dirty="0" smtClean="0">
            <a:ln/>
            <a:effectLst/>
            <a:latin typeface="Tahoma" pitchFamily="34" charset="0"/>
            <a:cs typeface="Arial" charset="0"/>
          </a:endParaRPr>
        </a:p>
      </dgm:t>
    </dgm:pt>
    <dgm:pt modelId="{5004BFF4-88E7-4858-9553-A30BAD4BEE04}" type="parTrans" cxnId="{19C56102-336A-4EA0-8707-D786F92881B6}">
      <dgm:prSet/>
      <dgm:spPr>
        <a:ln>
          <a:solidFill>
            <a:schemeClr val="bg1"/>
          </a:solidFill>
        </a:ln>
      </dgm:spPr>
      <dgm:t>
        <a:bodyPr/>
        <a:lstStyle/>
        <a:p>
          <a:endParaRPr lang="it-IT"/>
        </a:p>
      </dgm:t>
    </dgm:pt>
    <dgm:pt modelId="{64D3ACA9-A0DD-4EC0-BD8E-8C2FAD1E0603}" type="sibTrans" cxnId="{19C56102-336A-4EA0-8707-D786F92881B6}">
      <dgm:prSet/>
      <dgm:spPr/>
      <dgm:t>
        <a:bodyPr/>
        <a:lstStyle/>
        <a:p>
          <a:endParaRPr lang="it-IT"/>
        </a:p>
      </dgm:t>
    </dgm:pt>
    <dgm:pt modelId="{B7639310-78F8-446F-98B8-B05EF371B00D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/>
              <a:effectLst/>
              <a:latin typeface="Tahoma" pitchFamily="34" charset="0"/>
              <a:cs typeface="Arial" charset="0"/>
            </a:rPr>
            <a:t>Istituzioni solidaristiche/ servizi specializzati</a:t>
          </a:r>
        </a:p>
      </dgm:t>
    </dgm:pt>
    <dgm:pt modelId="{B91E7B32-FC5E-4D7A-B64C-68F9442AFE43}" type="parTrans" cxnId="{FAA9E672-1DDD-4016-A87C-EE4C4B394651}">
      <dgm:prSet/>
      <dgm:spPr>
        <a:ln>
          <a:solidFill>
            <a:schemeClr val="bg1"/>
          </a:solidFill>
        </a:ln>
      </dgm:spPr>
      <dgm:t>
        <a:bodyPr/>
        <a:lstStyle/>
        <a:p>
          <a:endParaRPr lang="it-IT"/>
        </a:p>
      </dgm:t>
    </dgm:pt>
    <dgm:pt modelId="{15E0E749-BDD5-45D1-BCFC-AEEC095212B6}" type="sibTrans" cxnId="{FAA9E672-1DDD-4016-A87C-EE4C4B394651}">
      <dgm:prSet/>
      <dgm:spPr/>
      <dgm:t>
        <a:bodyPr/>
        <a:lstStyle/>
        <a:p>
          <a:endParaRPr lang="it-IT"/>
        </a:p>
      </dgm:t>
    </dgm:pt>
    <dgm:pt modelId="{B6F09E59-7EAF-4B16-A97D-0DB5CDC61339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b="0" i="0" u="none" strike="noStrike" cap="none" normalizeH="0" baseline="0" dirty="0" smtClean="0">
              <a:ln/>
              <a:effectLst/>
              <a:latin typeface="Tahoma" pitchFamily="34" charset="0"/>
              <a:cs typeface="Arial" charset="0"/>
            </a:rPr>
            <a:t>Offerta di lavoro immigrata</a:t>
          </a:r>
        </a:p>
      </dgm:t>
    </dgm:pt>
    <dgm:pt modelId="{8764F033-D893-401E-9674-C76DB25ED3B7}" type="parTrans" cxnId="{1CD43905-7E62-4F23-A230-397E4841C406}">
      <dgm:prSet/>
      <dgm:spPr>
        <a:ln>
          <a:solidFill>
            <a:schemeClr val="bg1"/>
          </a:solidFill>
        </a:ln>
      </dgm:spPr>
      <dgm:t>
        <a:bodyPr/>
        <a:lstStyle/>
        <a:p>
          <a:endParaRPr lang="it-IT"/>
        </a:p>
      </dgm:t>
    </dgm:pt>
    <dgm:pt modelId="{040B0F66-72CC-492E-9CEB-32A286B3D415}" type="sibTrans" cxnId="{1CD43905-7E62-4F23-A230-397E4841C406}">
      <dgm:prSet/>
      <dgm:spPr/>
      <dgm:t>
        <a:bodyPr/>
        <a:lstStyle/>
        <a:p>
          <a:endParaRPr lang="it-IT"/>
        </a:p>
      </dgm:t>
    </dgm:pt>
    <dgm:pt modelId="{142A44FB-1954-4B31-AE12-971A00425CCE}" type="pres">
      <dgm:prSet presAssocID="{FD8296EF-B0FA-4822-8BDB-D7F278B8346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CC90D3A-8404-44B8-9F4B-214C28DBC3F8}" type="pres">
      <dgm:prSet presAssocID="{97F35F15-706F-4F4F-93B9-29D6D3AFC094}" presName="hierRoot1" presStyleCnt="0">
        <dgm:presLayoutVars>
          <dgm:hierBranch/>
        </dgm:presLayoutVars>
      </dgm:prSet>
      <dgm:spPr/>
    </dgm:pt>
    <dgm:pt modelId="{CE13599C-A0FD-40A4-9285-E1C19FC832E4}" type="pres">
      <dgm:prSet presAssocID="{97F35F15-706F-4F4F-93B9-29D6D3AFC094}" presName="rootComposite1" presStyleCnt="0"/>
      <dgm:spPr/>
    </dgm:pt>
    <dgm:pt modelId="{3859CF79-6FCC-4F8E-BB8B-B4DAA02BFB9D}" type="pres">
      <dgm:prSet presAssocID="{97F35F15-706F-4F4F-93B9-29D6D3AFC09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97F6A43-4C8D-4438-9B42-FC6CF1AF775A}" type="pres">
      <dgm:prSet presAssocID="{97F35F15-706F-4F4F-93B9-29D6D3AFC094}" presName="rootConnector1" presStyleLbl="node1" presStyleIdx="0" presStyleCnt="0"/>
      <dgm:spPr/>
      <dgm:t>
        <a:bodyPr/>
        <a:lstStyle/>
        <a:p>
          <a:endParaRPr lang="it-IT"/>
        </a:p>
      </dgm:t>
    </dgm:pt>
    <dgm:pt modelId="{5AA57B81-AE95-4824-A8B1-B45052870844}" type="pres">
      <dgm:prSet presAssocID="{97F35F15-706F-4F4F-93B9-29D6D3AFC094}" presName="hierChild2" presStyleCnt="0"/>
      <dgm:spPr/>
    </dgm:pt>
    <dgm:pt modelId="{49201FAB-50D2-419E-A8A9-9C20F9AD6A16}" type="pres">
      <dgm:prSet presAssocID="{39EEC9F5-A0C1-48A2-BF32-75D9C150EE1A}" presName="Name35" presStyleLbl="parChTrans1D2" presStyleIdx="0" presStyleCnt="3"/>
      <dgm:spPr/>
      <dgm:t>
        <a:bodyPr/>
        <a:lstStyle/>
        <a:p>
          <a:endParaRPr lang="it-IT"/>
        </a:p>
      </dgm:t>
    </dgm:pt>
    <dgm:pt modelId="{7CA2C70E-4AF6-4B98-BA1D-373BD991173E}" type="pres">
      <dgm:prSet presAssocID="{E2C4275C-ED7E-47C8-975F-07D8270D403B}" presName="hierRoot2" presStyleCnt="0">
        <dgm:presLayoutVars>
          <dgm:hierBranch/>
        </dgm:presLayoutVars>
      </dgm:prSet>
      <dgm:spPr/>
    </dgm:pt>
    <dgm:pt modelId="{F882778D-11E4-4679-9CE0-4E1F6B124498}" type="pres">
      <dgm:prSet presAssocID="{E2C4275C-ED7E-47C8-975F-07D8270D403B}" presName="rootComposite" presStyleCnt="0"/>
      <dgm:spPr/>
    </dgm:pt>
    <dgm:pt modelId="{50B69BA9-35E4-41F7-B108-50DB3CCAA0AC}" type="pres">
      <dgm:prSet presAssocID="{E2C4275C-ED7E-47C8-975F-07D8270D403B}" presName="rootText" presStyleLbl="node2" presStyleIdx="0" presStyleCnt="3" custLinFactNeighborX="5883" custLinFactNeighborY="623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1CC9FE2-A196-42B0-997D-2D3C4F99074D}" type="pres">
      <dgm:prSet presAssocID="{E2C4275C-ED7E-47C8-975F-07D8270D403B}" presName="rootConnector" presStyleLbl="node2" presStyleIdx="0" presStyleCnt="3"/>
      <dgm:spPr/>
      <dgm:t>
        <a:bodyPr/>
        <a:lstStyle/>
        <a:p>
          <a:endParaRPr lang="it-IT"/>
        </a:p>
      </dgm:t>
    </dgm:pt>
    <dgm:pt modelId="{5D2CB8CF-22B6-461C-ABFF-19E280110E21}" type="pres">
      <dgm:prSet presAssocID="{E2C4275C-ED7E-47C8-975F-07D8270D403B}" presName="hierChild4" presStyleCnt="0"/>
      <dgm:spPr/>
    </dgm:pt>
    <dgm:pt modelId="{BBE44577-2636-473E-8D40-A12EBC067079}" type="pres">
      <dgm:prSet presAssocID="{FD1DA101-953D-4BBD-8FD6-89ECDAE424D2}" presName="Name35" presStyleLbl="parChTrans1D3" presStyleIdx="0" presStyleCnt="2"/>
      <dgm:spPr/>
      <dgm:t>
        <a:bodyPr/>
        <a:lstStyle/>
        <a:p>
          <a:endParaRPr lang="it-IT"/>
        </a:p>
      </dgm:t>
    </dgm:pt>
    <dgm:pt modelId="{6367B741-E504-45A4-9358-EC77D66873FB}" type="pres">
      <dgm:prSet presAssocID="{89C6B269-22AF-4810-90BA-ADAF19D4376B}" presName="hierRoot2" presStyleCnt="0">
        <dgm:presLayoutVars>
          <dgm:hierBranch val="r"/>
        </dgm:presLayoutVars>
      </dgm:prSet>
      <dgm:spPr/>
    </dgm:pt>
    <dgm:pt modelId="{54157F59-077D-4C89-AD57-3402706DD9FA}" type="pres">
      <dgm:prSet presAssocID="{89C6B269-22AF-4810-90BA-ADAF19D4376B}" presName="rootComposite" presStyleCnt="0"/>
      <dgm:spPr/>
    </dgm:pt>
    <dgm:pt modelId="{9080F41D-C46A-439C-B6D5-2A194F2F527B}" type="pres">
      <dgm:prSet presAssocID="{89C6B269-22AF-4810-90BA-ADAF19D4376B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20E7141-E11F-4C92-AADD-C91F712D3283}" type="pres">
      <dgm:prSet presAssocID="{89C6B269-22AF-4810-90BA-ADAF19D4376B}" presName="rootConnector" presStyleLbl="node3" presStyleIdx="0" presStyleCnt="2"/>
      <dgm:spPr/>
      <dgm:t>
        <a:bodyPr/>
        <a:lstStyle/>
        <a:p>
          <a:endParaRPr lang="it-IT"/>
        </a:p>
      </dgm:t>
    </dgm:pt>
    <dgm:pt modelId="{CD89BCD4-0CAB-4AE4-A01C-7E214D15F63C}" type="pres">
      <dgm:prSet presAssocID="{89C6B269-22AF-4810-90BA-ADAF19D4376B}" presName="hierChild4" presStyleCnt="0"/>
      <dgm:spPr/>
    </dgm:pt>
    <dgm:pt modelId="{6F1B592F-AFF7-4E26-9A96-3CFEBC162E41}" type="pres">
      <dgm:prSet presAssocID="{89C6B269-22AF-4810-90BA-ADAF19D4376B}" presName="hierChild5" presStyleCnt="0"/>
      <dgm:spPr/>
    </dgm:pt>
    <dgm:pt modelId="{4C284065-A7A6-4305-A15A-CBEA336FB83C}" type="pres">
      <dgm:prSet presAssocID="{E2C4275C-ED7E-47C8-975F-07D8270D403B}" presName="hierChild5" presStyleCnt="0"/>
      <dgm:spPr/>
    </dgm:pt>
    <dgm:pt modelId="{AE381D2E-05DB-4394-AC1E-F8BFE0733640}" type="pres">
      <dgm:prSet presAssocID="{5004BFF4-88E7-4858-9553-A30BAD4BEE04}" presName="Name35" presStyleLbl="parChTrans1D2" presStyleIdx="1" presStyleCnt="3"/>
      <dgm:spPr/>
      <dgm:t>
        <a:bodyPr/>
        <a:lstStyle/>
        <a:p>
          <a:endParaRPr lang="it-IT"/>
        </a:p>
      </dgm:t>
    </dgm:pt>
    <dgm:pt modelId="{9C3B5B31-0512-4873-9864-F77BBBA1BDD9}" type="pres">
      <dgm:prSet presAssocID="{67EF3072-D327-4A6C-A9F8-E3DF9F2261EF}" presName="hierRoot2" presStyleCnt="0">
        <dgm:presLayoutVars>
          <dgm:hierBranch/>
        </dgm:presLayoutVars>
      </dgm:prSet>
      <dgm:spPr/>
    </dgm:pt>
    <dgm:pt modelId="{DAF1AEF7-47E4-41AF-BD78-4032601922FB}" type="pres">
      <dgm:prSet presAssocID="{67EF3072-D327-4A6C-A9F8-E3DF9F2261EF}" presName="rootComposite" presStyleCnt="0"/>
      <dgm:spPr/>
    </dgm:pt>
    <dgm:pt modelId="{E048A2A4-9E09-40D2-A1C0-A80551ABEBB9}" type="pres">
      <dgm:prSet presAssocID="{67EF3072-D327-4A6C-A9F8-E3DF9F2261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BC135B3-39C3-407F-BFA8-5F84164DAD9D}" type="pres">
      <dgm:prSet presAssocID="{67EF3072-D327-4A6C-A9F8-E3DF9F2261EF}" presName="rootConnector" presStyleLbl="node2" presStyleIdx="1" presStyleCnt="3"/>
      <dgm:spPr/>
      <dgm:t>
        <a:bodyPr/>
        <a:lstStyle/>
        <a:p>
          <a:endParaRPr lang="it-IT"/>
        </a:p>
      </dgm:t>
    </dgm:pt>
    <dgm:pt modelId="{FDB940BE-A9A8-44B3-A8F6-7755C39C456C}" type="pres">
      <dgm:prSet presAssocID="{67EF3072-D327-4A6C-A9F8-E3DF9F2261EF}" presName="hierChild4" presStyleCnt="0"/>
      <dgm:spPr/>
    </dgm:pt>
    <dgm:pt modelId="{0E092E59-DBAE-44B0-9118-11CDBE1585BC}" type="pres">
      <dgm:prSet presAssocID="{B91E7B32-FC5E-4D7A-B64C-68F9442AFE43}" presName="Name35" presStyleLbl="parChTrans1D3" presStyleIdx="1" presStyleCnt="2"/>
      <dgm:spPr/>
      <dgm:t>
        <a:bodyPr/>
        <a:lstStyle/>
        <a:p>
          <a:endParaRPr lang="it-IT"/>
        </a:p>
      </dgm:t>
    </dgm:pt>
    <dgm:pt modelId="{04BBA173-B836-404D-8C85-E907CE052A97}" type="pres">
      <dgm:prSet presAssocID="{B7639310-78F8-446F-98B8-B05EF371B00D}" presName="hierRoot2" presStyleCnt="0">
        <dgm:presLayoutVars>
          <dgm:hierBranch val="r"/>
        </dgm:presLayoutVars>
      </dgm:prSet>
      <dgm:spPr/>
    </dgm:pt>
    <dgm:pt modelId="{C29C20D0-173E-4323-AA21-2A9E0CCEA617}" type="pres">
      <dgm:prSet presAssocID="{B7639310-78F8-446F-98B8-B05EF371B00D}" presName="rootComposite" presStyleCnt="0"/>
      <dgm:spPr/>
    </dgm:pt>
    <dgm:pt modelId="{B8FFEFFA-33D9-425E-AD5F-B3682FC662CF}" type="pres">
      <dgm:prSet presAssocID="{B7639310-78F8-446F-98B8-B05EF371B00D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BEAA408-E271-46E9-921D-C902A88128D2}" type="pres">
      <dgm:prSet presAssocID="{B7639310-78F8-446F-98B8-B05EF371B00D}" presName="rootConnector" presStyleLbl="node3" presStyleIdx="1" presStyleCnt="2"/>
      <dgm:spPr/>
      <dgm:t>
        <a:bodyPr/>
        <a:lstStyle/>
        <a:p>
          <a:endParaRPr lang="it-IT"/>
        </a:p>
      </dgm:t>
    </dgm:pt>
    <dgm:pt modelId="{8355860C-6EA9-4D41-9255-AA58169F4FF5}" type="pres">
      <dgm:prSet presAssocID="{B7639310-78F8-446F-98B8-B05EF371B00D}" presName="hierChild4" presStyleCnt="0"/>
      <dgm:spPr/>
    </dgm:pt>
    <dgm:pt modelId="{FF8B5E29-69BA-403D-8473-15C8AC272B39}" type="pres">
      <dgm:prSet presAssocID="{B7639310-78F8-446F-98B8-B05EF371B00D}" presName="hierChild5" presStyleCnt="0"/>
      <dgm:spPr/>
    </dgm:pt>
    <dgm:pt modelId="{FED228D6-B836-4DA3-A19D-E3EB9B462B63}" type="pres">
      <dgm:prSet presAssocID="{67EF3072-D327-4A6C-A9F8-E3DF9F2261EF}" presName="hierChild5" presStyleCnt="0"/>
      <dgm:spPr/>
    </dgm:pt>
    <dgm:pt modelId="{F3A21A33-7A48-497B-B1F5-DBA83AC4352B}" type="pres">
      <dgm:prSet presAssocID="{8764F033-D893-401E-9674-C76DB25ED3B7}" presName="Name35" presStyleLbl="parChTrans1D2" presStyleIdx="2" presStyleCnt="3"/>
      <dgm:spPr/>
      <dgm:t>
        <a:bodyPr/>
        <a:lstStyle/>
        <a:p>
          <a:endParaRPr lang="it-IT"/>
        </a:p>
      </dgm:t>
    </dgm:pt>
    <dgm:pt modelId="{AB20C042-ED37-473B-A7C9-AAB93D5F36EE}" type="pres">
      <dgm:prSet presAssocID="{B6F09E59-7EAF-4B16-A97D-0DB5CDC61339}" presName="hierRoot2" presStyleCnt="0">
        <dgm:presLayoutVars>
          <dgm:hierBranch/>
        </dgm:presLayoutVars>
      </dgm:prSet>
      <dgm:spPr/>
    </dgm:pt>
    <dgm:pt modelId="{05D58DD1-FEDA-4904-9600-41A036B4DBAB}" type="pres">
      <dgm:prSet presAssocID="{B6F09E59-7EAF-4B16-A97D-0DB5CDC61339}" presName="rootComposite" presStyleCnt="0"/>
      <dgm:spPr/>
    </dgm:pt>
    <dgm:pt modelId="{A52AB74C-4B5B-4B8B-A545-C26FF11B865B}" type="pres">
      <dgm:prSet presAssocID="{B6F09E59-7EAF-4B16-A97D-0DB5CDC6133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2AF277B-EB00-4EAF-A78F-EE4264181E8E}" type="pres">
      <dgm:prSet presAssocID="{B6F09E59-7EAF-4B16-A97D-0DB5CDC61339}" presName="rootConnector" presStyleLbl="node2" presStyleIdx="2" presStyleCnt="3"/>
      <dgm:spPr/>
      <dgm:t>
        <a:bodyPr/>
        <a:lstStyle/>
        <a:p>
          <a:endParaRPr lang="it-IT"/>
        </a:p>
      </dgm:t>
    </dgm:pt>
    <dgm:pt modelId="{62AB86B8-825D-4674-880D-631874281C58}" type="pres">
      <dgm:prSet presAssocID="{B6F09E59-7EAF-4B16-A97D-0DB5CDC61339}" presName="hierChild4" presStyleCnt="0"/>
      <dgm:spPr/>
    </dgm:pt>
    <dgm:pt modelId="{44AE9F59-06AE-46F5-A07D-E1BEBC40BBCF}" type="pres">
      <dgm:prSet presAssocID="{B6F09E59-7EAF-4B16-A97D-0DB5CDC61339}" presName="hierChild5" presStyleCnt="0"/>
      <dgm:spPr/>
    </dgm:pt>
    <dgm:pt modelId="{1E5CBB23-61E0-4A25-A01E-B317BFF0205B}" type="pres">
      <dgm:prSet presAssocID="{97F35F15-706F-4F4F-93B9-29D6D3AFC094}" presName="hierChild3" presStyleCnt="0"/>
      <dgm:spPr/>
    </dgm:pt>
  </dgm:ptLst>
  <dgm:cxnLst>
    <dgm:cxn modelId="{E108F2F6-5C66-4472-AC2A-4E58CDEC433A}" type="presOf" srcId="{B6F09E59-7EAF-4B16-A97D-0DB5CDC61339}" destId="{A52AB74C-4B5B-4B8B-A545-C26FF11B865B}" srcOrd="0" destOrd="0" presId="urn:microsoft.com/office/officeart/2005/8/layout/orgChart1"/>
    <dgm:cxn modelId="{9920E8F4-FC49-4F93-B7FB-9399C3DF8FF9}" type="presOf" srcId="{89C6B269-22AF-4810-90BA-ADAF19D4376B}" destId="{9080F41D-C46A-439C-B6D5-2A194F2F527B}" srcOrd="0" destOrd="0" presId="urn:microsoft.com/office/officeart/2005/8/layout/orgChart1"/>
    <dgm:cxn modelId="{47C57024-1610-4C25-A194-24333609338E}" type="presOf" srcId="{67EF3072-D327-4A6C-A9F8-E3DF9F2261EF}" destId="{E048A2A4-9E09-40D2-A1C0-A80551ABEBB9}" srcOrd="0" destOrd="0" presId="urn:microsoft.com/office/officeart/2005/8/layout/orgChart1"/>
    <dgm:cxn modelId="{5D704381-A164-450D-85F0-2B6A1D2102A1}" srcId="{FD8296EF-B0FA-4822-8BDB-D7F278B83460}" destId="{97F35F15-706F-4F4F-93B9-29D6D3AFC094}" srcOrd="0" destOrd="0" parTransId="{9CA73503-3F12-4262-8B17-E2D48AE7D801}" sibTransId="{15C60097-ADCE-41BB-93F8-63BB931911DC}"/>
    <dgm:cxn modelId="{B011F6C2-1F39-4403-A463-87F5D5FD8EF1}" type="presOf" srcId="{E2C4275C-ED7E-47C8-975F-07D8270D403B}" destId="{50B69BA9-35E4-41F7-B108-50DB3CCAA0AC}" srcOrd="0" destOrd="0" presId="urn:microsoft.com/office/officeart/2005/8/layout/orgChart1"/>
    <dgm:cxn modelId="{19C56102-336A-4EA0-8707-D786F92881B6}" srcId="{97F35F15-706F-4F4F-93B9-29D6D3AFC094}" destId="{67EF3072-D327-4A6C-A9F8-E3DF9F2261EF}" srcOrd="1" destOrd="0" parTransId="{5004BFF4-88E7-4858-9553-A30BAD4BEE04}" sibTransId="{64D3ACA9-A0DD-4EC0-BD8E-8C2FAD1E0603}"/>
    <dgm:cxn modelId="{37B73DED-1526-434C-86F4-0485BBB6D9E1}" srcId="{E2C4275C-ED7E-47C8-975F-07D8270D403B}" destId="{89C6B269-22AF-4810-90BA-ADAF19D4376B}" srcOrd="0" destOrd="0" parTransId="{FD1DA101-953D-4BBD-8FD6-89ECDAE424D2}" sibTransId="{F5C59C1D-B9C4-410C-A5CC-0D240DC1EB1A}"/>
    <dgm:cxn modelId="{BE666572-A04B-4AC0-A9D7-99076FCDB3CF}" type="presOf" srcId="{FD1DA101-953D-4BBD-8FD6-89ECDAE424D2}" destId="{BBE44577-2636-473E-8D40-A12EBC067079}" srcOrd="0" destOrd="0" presId="urn:microsoft.com/office/officeart/2005/8/layout/orgChart1"/>
    <dgm:cxn modelId="{B6E519A1-559D-4F40-8259-67BB00214813}" type="presOf" srcId="{67EF3072-D327-4A6C-A9F8-E3DF9F2261EF}" destId="{4BC135B3-39C3-407F-BFA8-5F84164DAD9D}" srcOrd="1" destOrd="0" presId="urn:microsoft.com/office/officeart/2005/8/layout/orgChart1"/>
    <dgm:cxn modelId="{A856F019-BB86-4C31-B88A-BF102BE8E746}" type="presOf" srcId="{97F35F15-706F-4F4F-93B9-29D6D3AFC094}" destId="{A97F6A43-4C8D-4438-9B42-FC6CF1AF775A}" srcOrd="1" destOrd="0" presId="urn:microsoft.com/office/officeart/2005/8/layout/orgChart1"/>
    <dgm:cxn modelId="{9E93D5B8-9200-4AC9-A73E-5D63F8F6CD7F}" type="presOf" srcId="{89C6B269-22AF-4810-90BA-ADAF19D4376B}" destId="{B20E7141-E11F-4C92-AADD-C91F712D3283}" srcOrd="1" destOrd="0" presId="urn:microsoft.com/office/officeart/2005/8/layout/orgChart1"/>
    <dgm:cxn modelId="{658BDF21-35BA-49A2-B544-80886CE27117}" type="presOf" srcId="{B7639310-78F8-446F-98B8-B05EF371B00D}" destId="{B8FFEFFA-33D9-425E-AD5F-B3682FC662CF}" srcOrd="0" destOrd="0" presId="urn:microsoft.com/office/officeart/2005/8/layout/orgChart1"/>
    <dgm:cxn modelId="{1903396C-389A-4192-9AA7-060EBE7B862B}" type="presOf" srcId="{5004BFF4-88E7-4858-9553-A30BAD4BEE04}" destId="{AE381D2E-05DB-4394-AC1E-F8BFE0733640}" srcOrd="0" destOrd="0" presId="urn:microsoft.com/office/officeart/2005/8/layout/orgChart1"/>
    <dgm:cxn modelId="{9CA165FC-7051-4905-8ECB-D546C6F26E65}" srcId="{97F35F15-706F-4F4F-93B9-29D6D3AFC094}" destId="{E2C4275C-ED7E-47C8-975F-07D8270D403B}" srcOrd="0" destOrd="0" parTransId="{39EEC9F5-A0C1-48A2-BF32-75D9C150EE1A}" sibTransId="{E3041580-5F18-4C43-8489-BE291DB979FB}"/>
    <dgm:cxn modelId="{1CD43905-7E62-4F23-A230-397E4841C406}" srcId="{97F35F15-706F-4F4F-93B9-29D6D3AFC094}" destId="{B6F09E59-7EAF-4B16-A97D-0DB5CDC61339}" srcOrd="2" destOrd="0" parTransId="{8764F033-D893-401E-9674-C76DB25ED3B7}" sibTransId="{040B0F66-72CC-492E-9CEB-32A286B3D415}"/>
    <dgm:cxn modelId="{3A053832-AC56-4649-B705-866C5C89FD16}" type="presOf" srcId="{B7639310-78F8-446F-98B8-B05EF371B00D}" destId="{5BEAA408-E271-46E9-921D-C902A88128D2}" srcOrd="1" destOrd="0" presId="urn:microsoft.com/office/officeart/2005/8/layout/orgChart1"/>
    <dgm:cxn modelId="{C55B0980-1259-469E-8949-C5227D5E9BBE}" type="presOf" srcId="{B6F09E59-7EAF-4B16-A97D-0DB5CDC61339}" destId="{C2AF277B-EB00-4EAF-A78F-EE4264181E8E}" srcOrd="1" destOrd="0" presId="urn:microsoft.com/office/officeart/2005/8/layout/orgChart1"/>
    <dgm:cxn modelId="{AE711820-D7B4-4CB6-8D8C-908CEBCBB2EE}" type="presOf" srcId="{39EEC9F5-A0C1-48A2-BF32-75D9C150EE1A}" destId="{49201FAB-50D2-419E-A8A9-9C20F9AD6A16}" srcOrd="0" destOrd="0" presId="urn:microsoft.com/office/officeart/2005/8/layout/orgChart1"/>
    <dgm:cxn modelId="{FAA9E672-1DDD-4016-A87C-EE4C4B394651}" srcId="{67EF3072-D327-4A6C-A9F8-E3DF9F2261EF}" destId="{B7639310-78F8-446F-98B8-B05EF371B00D}" srcOrd="0" destOrd="0" parTransId="{B91E7B32-FC5E-4D7A-B64C-68F9442AFE43}" sibTransId="{15E0E749-BDD5-45D1-BCFC-AEEC095212B6}"/>
    <dgm:cxn modelId="{FCF5A822-8FA3-40CE-9A36-A072185BCA0E}" type="presOf" srcId="{FD8296EF-B0FA-4822-8BDB-D7F278B83460}" destId="{142A44FB-1954-4B31-AE12-971A00425CCE}" srcOrd="0" destOrd="0" presId="urn:microsoft.com/office/officeart/2005/8/layout/orgChart1"/>
    <dgm:cxn modelId="{5F61EC38-A921-47C0-A24F-35FD85831835}" type="presOf" srcId="{8764F033-D893-401E-9674-C76DB25ED3B7}" destId="{F3A21A33-7A48-497B-B1F5-DBA83AC4352B}" srcOrd="0" destOrd="0" presId="urn:microsoft.com/office/officeart/2005/8/layout/orgChart1"/>
    <dgm:cxn modelId="{F7D30653-FADC-424C-AE66-C642F017109D}" type="presOf" srcId="{B91E7B32-FC5E-4D7A-B64C-68F9442AFE43}" destId="{0E092E59-DBAE-44B0-9118-11CDBE1585BC}" srcOrd="0" destOrd="0" presId="urn:microsoft.com/office/officeart/2005/8/layout/orgChart1"/>
    <dgm:cxn modelId="{10F79B41-2CDB-404B-87D5-DF5BBB3ADF95}" type="presOf" srcId="{97F35F15-706F-4F4F-93B9-29D6D3AFC094}" destId="{3859CF79-6FCC-4F8E-BB8B-B4DAA02BFB9D}" srcOrd="0" destOrd="0" presId="urn:microsoft.com/office/officeart/2005/8/layout/orgChart1"/>
    <dgm:cxn modelId="{F83F5442-A981-4C56-80C9-6FA2E435CAA4}" type="presOf" srcId="{E2C4275C-ED7E-47C8-975F-07D8270D403B}" destId="{01CC9FE2-A196-42B0-997D-2D3C4F99074D}" srcOrd="1" destOrd="0" presId="urn:microsoft.com/office/officeart/2005/8/layout/orgChart1"/>
    <dgm:cxn modelId="{61353676-AC75-48C4-B5C1-4FE0E55FA9AD}" type="presParOf" srcId="{142A44FB-1954-4B31-AE12-971A00425CCE}" destId="{1CC90D3A-8404-44B8-9F4B-214C28DBC3F8}" srcOrd="0" destOrd="0" presId="urn:microsoft.com/office/officeart/2005/8/layout/orgChart1"/>
    <dgm:cxn modelId="{8DD58E2A-2146-478A-9FB1-DEB39CE4140C}" type="presParOf" srcId="{1CC90D3A-8404-44B8-9F4B-214C28DBC3F8}" destId="{CE13599C-A0FD-40A4-9285-E1C19FC832E4}" srcOrd="0" destOrd="0" presId="urn:microsoft.com/office/officeart/2005/8/layout/orgChart1"/>
    <dgm:cxn modelId="{1B3B5159-4EC4-4811-9D91-A51CD8E25201}" type="presParOf" srcId="{CE13599C-A0FD-40A4-9285-E1C19FC832E4}" destId="{3859CF79-6FCC-4F8E-BB8B-B4DAA02BFB9D}" srcOrd="0" destOrd="0" presId="urn:microsoft.com/office/officeart/2005/8/layout/orgChart1"/>
    <dgm:cxn modelId="{53E8F09F-8529-4B0A-B23F-E5263FE53FC2}" type="presParOf" srcId="{CE13599C-A0FD-40A4-9285-E1C19FC832E4}" destId="{A97F6A43-4C8D-4438-9B42-FC6CF1AF775A}" srcOrd="1" destOrd="0" presId="urn:microsoft.com/office/officeart/2005/8/layout/orgChart1"/>
    <dgm:cxn modelId="{FB207F7D-0B8E-4FF1-9644-AEE9D082A721}" type="presParOf" srcId="{1CC90D3A-8404-44B8-9F4B-214C28DBC3F8}" destId="{5AA57B81-AE95-4824-A8B1-B45052870844}" srcOrd="1" destOrd="0" presId="urn:microsoft.com/office/officeart/2005/8/layout/orgChart1"/>
    <dgm:cxn modelId="{27223F01-7EEE-481D-AF48-0C0B3E341893}" type="presParOf" srcId="{5AA57B81-AE95-4824-A8B1-B45052870844}" destId="{49201FAB-50D2-419E-A8A9-9C20F9AD6A16}" srcOrd="0" destOrd="0" presId="urn:microsoft.com/office/officeart/2005/8/layout/orgChart1"/>
    <dgm:cxn modelId="{8C0DABCC-E65C-4A75-8985-08B5D696D49E}" type="presParOf" srcId="{5AA57B81-AE95-4824-A8B1-B45052870844}" destId="{7CA2C70E-4AF6-4B98-BA1D-373BD991173E}" srcOrd="1" destOrd="0" presId="urn:microsoft.com/office/officeart/2005/8/layout/orgChart1"/>
    <dgm:cxn modelId="{3960196F-F1F7-48F5-B34F-F9F180B8DA65}" type="presParOf" srcId="{7CA2C70E-4AF6-4B98-BA1D-373BD991173E}" destId="{F882778D-11E4-4679-9CE0-4E1F6B124498}" srcOrd="0" destOrd="0" presId="urn:microsoft.com/office/officeart/2005/8/layout/orgChart1"/>
    <dgm:cxn modelId="{62189B07-96A3-45E0-9DED-32291089956D}" type="presParOf" srcId="{F882778D-11E4-4679-9CE0-4E1F6B124498}" destId="{50B69BA9-35E4-41F7-B108-50DB3CCAA0AC}" srcOrd="0" destOrd="0" presId="urn:microsoft.com/office/officeart/2005/8/layout/orgChart1"/>
    <dgm:cxn modelId="{59FA922C-59EE-40AE-BA54-9BD87C448BD7}" type="presParOf" srcId="{F882778D-11E4-4679-9CE0-4E1F6B124498}" destId="{01CC9FE2-A196-42B0-997D-2D3C4F99074D}" srcOrd="1" destOrd="0" presId="urn:microsoft.com/office/officeart/2005/8/layout/orgChart1"/>
    <dgm:cxn modelId="{59A15EEC-06D1-44DD-A6BE-05AC43297167}" type="presParOf" srcId="{7CA2C70E-4AF6-4B98-BA1D-373BD991173E}" destId="{5D2CB8CF-22B6-461C-ABFF-19E280110E21}" srcOrd="1" destOrd="0" presId="urn:microsoft.com/office/officeart/2005/8/layout/orgChart1"/>
    <dgm:cxn modelId="{B18609B2-F9D6-48B5-9A70-E88EE9D6E912}" type="presParOf" srcId="{5D2CB8CF-22B6-461C-ABFF-19E280110E21}" destId="{BBE44577-2636-473E-8D40-A12EBC067079}" srcOrd="0" destOrd="0" presId="urn:microsoft.com/office/officeart/2005/8/layout/orgChart1"/>
    <dgm:cxn modelId="{1412F783-82F3-4264-96D1-67710EABB3FC}" type="presParOf" srcId="{5D2CB8CF-22B6-461C-ABFF-19E280110E21}" destId="{6367B741-E504-45A4-9358-EC77D66873FB}" srcOrd="1" destOrd="0" presId="urn:microsoft.com/office/officeart/2005/8/layout/orgChart1"/>
    <dgm:cxn modelId="{C071FB39-EF39-4DFF-9B9F-B66F2D86B4E9}" type="presParOf" srcId="{6367B741-E504-45A4-9358-EC77D66873FB}" destId="{54157F59-077D-4C89-AD57-3402706DD9FA}" srcOrd="0" destOrd="0" presId="urn:microsoft.com/office/officeart/2005/8/layout/orgChart1"/>
    <dgm:cxn modelId="{1B918496-24A6-413E-85CB-B4907C67F9BF}" type="presParOf" srcId="{54157F59-077D-4C89-AD57-3402706DD9FA}" destId="{9080F41D-C46A-439C-B6D5-2A194F2F527B}" srcOrd="0" destOrd="0" presId="urn:microsoft.com/office/officeart/2005/8/layout/orgChart1"/>
    <dgm:cxn modelId="{D76F4D4F-9BFC-4B96-A97F-1E5F87E0EA30}" type="presParOf" srcId="{54157F59-077D-4C89-AD57-3402706DD9FA}" destId="{B20E7141-E11F-4C92-AADD-C91F712D3283}" srcOrd="1" destOrd="0" presId="urn:microsoft.com/office/officeart/2005/8/layout/orgChart1"/>
    <dgm:cxn modelId="{5BB6F19D-54E0-412D-A581-E8883D7D1109}" type="presParOf" srcId="{6367B741-E504-45A4-9358-EC77D66873FB}" destId="{CD89BCD4-0CAB-4AE4-A01C-7E214D15F63C}" srcOrd="1" destOrd="0" presId="urn:microsoft.com/office/officeart/2005/8/layout/orgChart1"/>
    <dgm:cxn modelId="{D27B707A-9CB7-4281-B936-9E88D3F1600D}" type="presParOf" srcId="{6367B741-E504-45A4-9358-EC77D66873FB}" destId="{6F1B592F-AFF7-4E26-9A96-3CFEBC162E41}" srcOrd="2" destOrd="0" presId="urn:microsoft.com/office/officeart/2005/8/layout/orgChart1"/>
    <dgm:cxn modelId="{62FF16F2-49E5-4202-B6BB-7C3C23890A15}" type="presParOf" srcId="{7CA2C70E-4AF6-4B98-BA1D-373BD991173E}" destId="{4C284065-A7A6-4305-A15A-CBEA336FB83C}" srcOrd="2" destOrd="0" presId="urn:microsoft.com/office/officeart/2005/8/layout/orgChart1"/>
    <dgm:cxn modelId="{0BE2B668-CDB3-4C82-9ACB-943EDDBD3941}" type="presParOf" srcId="{5AA57B81-AE95-4824-A8B1-B45052870844}" destId="{AE381D2E-05DB-4394-AC1E-F8BFE0733640}" srcOrd="2" destOrd="0" presId="urn:microsoft.com/office/officeart/2005/8/layout/orgChart1"/>
    <dgm:cxn modelId="{A5114A97-B59B-48EB-AF31-0F4445BFE5FA}" type="presParOf" srcId="{5AA57B81-AE95-4824-A8B1-B45052870844}" destId="{9C3B5B31-0512-4873-9864-F77BBBA1BDD9}" srcOrd="3" destOrd="0" presId="urn:microsoft.com/office/officeart/2005/8/layout/orgChart1"/>
    <dgm:cxn modelId="{9E42C996-4D03-4C69-8BFE-4786089DCBB2}" type="presParOf" srcId="{9C3B5B31-0512-4873-9864-F77BBBA1BDD9}" destId="{DAF1AEF7-47E4-41AF-BD78-4032601922FB}" srcOrd="0" destOrd="0" presId="urn:microsoft.com/office/officeart/2005/8/layout/orgChart1"/>
    <dgm:cxn modelId="{0EC886FA-100F-46BF-B973-A9846A27608B}" type="presParOf" srcId="{DAF1AEF7-47E4-41AF-BD78-4032601922FB}" destId="{E048A2A4-9E09-40D2-A1C0-A80551ABEBB9}" srcOrd="0" destOrd="0" presId="urn:microsoft.com/office/officeart/2005/8/layout/orgChart1"/>
    <dgm:cxn modelId="{9818CD59-42EA-4C59-A6EF-14E63E35AFE9}" type="presParOf" srcId="{DAF1AEF7-47E4-41AF-BD78-4032601922FB}" destId="{4BC135B3-39C3-407F-BFA8-5F84164DAD9D}" srcOrd="1" destOrd="0" presId="urn:microsoft.com/office/officeart/2005/8/layout/orgChart1"/>
    <dgm:cxn modelId="{B561B026-25C8-4098-A8E4-908FA7A3C2CF}" type="presParOf" srcId="{9C3B5B31-0512-4873-9864-F77BBBA1BDD9}" destId="{FDB940BE-A9A8-44B3-A8F6-7755C39C456C}" srcOrd="1" destOrd="0" presId="urn:microsoft.com/office/officeart/2005/8/layout/orgChart1"/>
    <dgm:cxn modelId="{D2B77F1D-8E75-4682-9B59-0194C147B1F2}" type="presParOf" srcId="{FDB940BE-A9A8-44B3-A8F6-7755C39C456C}" destId="{0E092E59-DBAE-44B0-9118-11CDBE1585BC}" srcOrd="0" destOrd="0" presId="urn:microsoft.com/office/officeart/2005/8/layout/orgChart1"/>
    <dgm:cxn modelId="{A37D35FC-36A5-4643-924D-AC4B1428C5A8}" type="presParOf" srcId="{FDB940BE-A9A8-44B3-A8F6-7755C39C456C}" destId="{04BBA173-B836-404D-8C85-E907CE052A97}" srcOrd="1" destOrd="0" presId="urn:microsoft.com/office/officeart/2005/8/layout/orgChart1"/>
    <dgm:cxn modelId="{4C19929A-12BA-4AEA-9BCC-825CD63B3CE9}" type="presParOf" srcId="{04BBA173-B836-404D-8C85-E907CE052A97}" destId="{C29C20D0-173E-4323-AA21-2A9E0CCEA617}" srcOrd="0" destOrd="0" presId="urn:microsoft.com/office/officeart/2005/8/layout/orgChart1"/>
    <dgm:cxn modelId="{E2F571AC-D210-451E-A4B3-87A482CFC2DE}" type="presParOf" srcId="{C29C20D0-173E-4323-AA21-2A9E0CCEA617}" destId="{B8FFEFFA-33D9-425E-AD5F-B3682FC662CF}" srcOrd="0" destOrd="0" presId="urn:microsoft.com/office/officeart/2005/8/layout/orgChart1"/>
    <dgm:cxn modelId="{0259C45F-CFA8-4232-9559-7CE0543F85BA}" type="presParOf" srcId="{C29C20D0-173E-4323-AA21-2A9E0CCEA617}" destId="{5BEAA408-E271-46E9-921D-C902A88128D2}" srcOrd="1" destOrd="0" presId="urn:microsoft.com/office/officeart/2005/8/layout/orgChart1"/>
    <dgm:cxn modelId="{A3B5191B-07DA-4A9C-95C6-947EE66546D1}" type="presParOf" srcId="{04BBA173-B836-404D-8C85-E907CE052A97}" destId="{8355860C-6EA9-4D41-9255-AA58169F4FF5}" srcOrd="1" destOrd="0" presId="urn:microsoft.com/office/officeart/2005/8/layout/orgChart1"/>
    <dgm:cxn modelId="{6B1077DB-0BB8-4050-9F1A-D681E2A9D12B}" type="presParOf" srcId="{04BBA173-B836-404D-8C85-E907CE052A97}" destId="{FF8B5E29-69BA-403D-8473-15C8AC272B39}" srcOrd="2" destOrd="0" presId="urn:microsoft.com/office/officeart/2005/8/layout/orgChart1"/>
    <dgm:cxn modelId="{D971CF58-A68E-4676-B24A-2F7E9A078038}" type="presParOf" srcId="{9C3B5B31-0512-4873-9864-F77BBBA1BDD9}" destId="{FED228D6-B836-4DA3-A19D-E3EB9B462B63}" srcOrd="2" destOrd="0" presId="urn:microsoft.com/office/officeart/2005/8/layout/orgChart1"/>
    <dgm:cxn modelId="{52D5CC29-563E-44C1-85A8-373710A3D4DA}" type="presParOf" srcId="{5AA57B81-AE95-4824-A8B1-B45052870844}" destId="{F3A21A33-7A48-497B-B1F5-DBA83AC4352B}" srcOrd="4" destOrd="0" presId="urn:microsoft.com/office/officeart/2005/8/layout/orgChart1"/>
    <dgm:cxn modelId="{1002EB90-4AED-4416-BA74-AA7479126DBD}" type="presParOf" srcId="{5AA57B81-AE95-4824-A8B1-B45052870844}" destId="{AB20C042-ED37-473B-A7C9-AAB93D5F36EE}" srcOrd="5" destOrd="0" presId="urn:microsoft.com/office/officeart/2005/8/layout/orgChart1"/>
    <dgm:cxn modelId="{6A099978-6E56-4047-8E2D-06F2CEDE1F15}" type="presParOf" srcId="{AB20C042-ED37-473B-A7C9-AAB93D5F36EE}" destId="{05D58DD1-FEDA-4904-9600-41A036B4DBAB}" srcOrd="0" destOrd="0" presId="urn:microsoft.com/office/officeart/2005/8/layout/orgChart1"/>
    <dgm:cxn modelId="{9AD2C620-E74C-422D-AA52-BF604DC27D45}" type="presParOf" srcId="{05D58DD1-FEDA-4904-9600-41A036B4DBAB}" destId="{A52AB74C-4B5B-4B8B-A545-C26FF11B865B}" srcOrd="0" destOrd="0" presId="urn:microsoft.com/office/officeart/2005/8/layout/orgChart1"/>
    <dgm:cxn modelId="{35BBEBDA-E547-43DE-BE79-89F1ADAAB5EB}" type="presParOf" srcId="{05D58DD1-FEDA-4904-9600-41A036B4DBAB}" destId="{C2AF277B-EB00-4EAF-A78F-EE4264181E8E}" srcOrd="1" destOrd="0" presId="urn:microsoft.com/office/officeart/2005/8/layout/orgChart1"/>
    <dgm:cxn modelId="{0341FFE6-23AC-45E9-A771-5446DD4C8896}" type="presParOf" srcId="{AB20C042-ED37-473B-A7C9-AAB93D5F36EE}" destId="{62AB86B8-825D-4674-880D-631874281C58}" srcOrd="1" destOrd="0" presId="urn:microsoft.com/office/officeart/2005/8/layout/orgChart1"/>
    <dgm:cxn modelId="{8A08AAF0-B56A-4641-8C4B-9248EF2A641F}" type="presParOf" srcId="{AB20C042-ED37-473B-A7C9-AAB93D5F36EE}" destId="{44AE9F59-06AE-46F5-A07D-E1BEBC40BBCF}" srcOrd="2" destOrd="0" presId="urn:microsoft.com/office/officeart/2005/8/layout/orgChart1"/>
    <dgm:cxn modelId="{FFA1A442-1498-4B94-A706-5BCF21785888}" type="presParOf" srcId="{1CC90D3A-8404-44B8-9F4B-214C28DBC3F8}" destId="{1E5CBB23-61E0-4A25-A01E-B317BFF0205B}" srcOrd="2" destOrd="0" presId="urn:microsoft.com/office/officeart/2005/8/layout/orgChart1"/>
  </dgm:cxnLst>
  <dgm:bg>
    <a:solidFill>
      <a:srgbClr val="002060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A21A33-7A48-497B-B1F5-DBA83AC4352B}">
      <dsp:nvSpPr>
        <dsp:cNvPr id="0" name=""/>
        <dsp:cNvSpPr/>
      </dsp:nvSpPr>
      <dsp:spPr>
        <a:xfrm>
          <a:off x="4104481" y="1068862"/>
          <a:ext cx="2585668" cy="448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376"/>
              </a:lnTo>
              <a:lnTo>
                <a:pt x="2585668" y="224376"/>
              </a:lnTo>
              <a:lnTo>
                <a:pt x="2585668" y="448752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092E59-DBAE-44B0-9118-11CDBE1585BC}">
      <dsp:nvSpPr>
        <dsp:cNvPr id="0" name=""/>
        <dsp:cNvSpPr/>
      </dsp:nvSpPr>
      <dsp:spPr>
        <a:xfrm>
          <a:off x="4058761" y="2586072"/>
          <a:ext cx="91440" cy="448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752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81D2E-05DB-4394-AC1E-F8BFE0733640}">
      <dsp:nvSpPr>
        <dsp:cNvPr id="0" name=""/>
        <dsp:cNvSpPr/>
      </dsp:nvSpPr>
      <dsp:spPr>
        <a:xfrm>
          <a:off x="4058761" y="1068862"/>
          <a:ext cx="91440" cy="4487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752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44577-2636-473E-8D40-A12EBC067079}">
      <dsp:nvSpPr>
        <dsp:cNvPr id="0" name=""/>
        <dsp:cNvSpPr/>
      </dsp:nvSpPr>
      <dsp:spPr>
        <a:xfrm>
          <a:off x="1518813" y="2652637"/>
          <a:ext cx="125714" cy="382187"/>
        </a:xfrm>
        <a:custGeom>
          <a:avLst/>
          <a:gdLst/>
          <a:ahLst/>
          <a:cxnLst/>
          <a:rect l="0" t="0" r="0" b="0"/>
          <a:pathLst>
            <a:path>
              <a:moveTo>
                <a:pt x="125714" y="0"/>
              </a:moveTo>
              <a:lnTo>
                <a:pt x="125714" y="157811"/>
              </a:lnTo>
              <a:lnTo>
                <a:pt x="0" y="157811"/>
              </a:lnTo>
              <a:lnTo>
                <a:pt x="0" y="382187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01FAB-50D2-419E-A8A9-9C20F9AD6A16}">
      <dsp:nvSpPr>
        <dsp:cNvPr id="0" name=""/>
        <dsp:cNvSpPr/>
      </dsp:nvSpPr>
      <dsp:spPr>
        <a:xfrm>
          <a:off x="1644528" y="1068862"/>
          <a:ext cx="2459953" cy="515317"/>
        </a:xfrm>
        <a:custGeom>
          <a:avLst/>
          <a:gdLst/>
          <a:ahLst/>
          <a:cxnLst/>
          <a:rect l="0" t="0" r="0" b="0"/>
          <a:pathLst>
            <a:path>
              <a:moveTo>
                <a:pt x="2459953" y="0"/>
              </a:moveTo>
              <a:lnTo>
                <a:pt x="2459953" y="290941"/>
              </a:lnTo>
              <a:lnTo>
                <a:pt x="0" y="290941"/>
              </a:lnTo>
              <a:lnTo>
                <a:pt x="0" y="515317"/>
              </a:lnTo>
            </a:path>
          </a:pathLst>
        </a:custGeom>
        <a:noFill/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59CF79-6FCC-4F8E-BB8B-B4DAA02BFB9D}">
      <dsp:nvSpPr>
        <dsp:cNvPr id="0" name=""/>
        <dsp:cNvSpPr/>
      </dsp:nvSpPr>
      <dsp:spPr>
        <a:xfrm>
          <a:off x="3036023" y="404"/>
          <a:ext cx="2136915" cy="106845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2000" b="0" i="0" u="none" strike="noStrike" kern="1200" cap="none" normalizeH="0" baseline="0" dirty="0" smtClean="0">
              <a:ln/>
              <a:effectLst/>
              <a:latin typeface="Tahoma" pitchFamily="34" charset="0"/>
              <a:cs typeface="Arial" charset="0"/>
            </a:rPr>
            <a:t>Ricezione </a:t>
          </a:r>
          <a:r>
            <a:rPr kumimoji="0" lang="it-IT" sz="2000" b="0" i="0" u="none" strike="noStrike" kern="1200" cap="none" normalizeH="0" baseline="0" dirty="0" err="1" smtClean="0">
              <a:ln/>
              <a:effectLst/>
              <a:latin typeface="Tahoma" pitchFamily="34" charset="0"/>
              <a:cs typeface="Arial" charset="0"/>
            </a:rPr>
            <a:t>societale</a:t>
          </a:r>
          <a:r>
            <a:rPr kumimoji="0" lang="it-IT" sz="2000" b="0" i="0" u="none" strike="noStrike" kern="1200" cap="none" normalizeH="0" baseline="0" dirty="0" smtClean="0">
              <a:ln/>
              <a:effectLst/>
              <a:latin typeface="Tahoma" pitchFamily="34" charset="0"/>
              <a:cs typeface="Arial" charset="0"/>
            </a:rPr>
            <a:t> e disposizioni normative</a:t>
          </a:r>
        </a:p>
      </dsp:txBody>
      <dsp:txXfrm>
        <a:off x="3036023" y="404"/>
        <a:ext cx="2136915" cy="1068457"/>
      </dsp:txXfrm>
    </dsp:sp>
    <dsp:sp modelId="{50B69BA9-35E4-41F7-B108-50DB3CCAA0AC}">
      <dsp:nvSpPr>
        <dsp:cNvPr id="0" name=""/>
        <dsp:cNvSpPr/>
      </dsp:nvSpPr>
      <dsp:spPr>
        <a:xfrm>
          <a:off x="576070" y="1584179"/>
          <a:ext cx="2136915" cy="106845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2000" b="0" i="0" u="none" strike="noStrike" kern="1200" cap="none" normalizeH="0" baseline="0" smtClean="0">
              <a:ln/>
              <a:effectLst/>
              <a:latin typeface="Tahoma" pitchFamily="34" charset="0"/>
              <a:cs typeface="Arial" charset="0"/>
            </a:rPr>
            <a:t>Domanda di lavoro</a:t>
          </a:r>
          <a:endParaRPr kumimoji="0" lang="it-IT" sz="2000" b="0" i="0" u="none" strike="noStrike" kern="1200" cap="none" normalizeH="0" baseline="0" dirty="0" smtClean="0">
            <a:ln/>
            <a:effectLst/>
            <a:latin typeface="Tahoma" pitchFamily="34" charset="0"/>
            <a:cs typeface="Arial" charset="0"/>
          </a:endParaRPr>
        </a:p>
      </dsp:txBody>
      <dsp:txXfrm>
        <a:off x="576070" y="1584179"/>
        <a:ext cx="2136915" cy="1068457"/>
      </dsp:txXfrm>
    </dsp:sp>
    <dsp:sp modelId="{9080F41D-C46A-439C-B6D5-2A194F2F527B}">
      <dsp:nvSpPr>
        <dsp:cNvPr id="0" name=""/>
        <dsp:cNvSpPr/>
      </dsp:nvSpPr>
      <dsp:spPr>
        <a:xfrm>
          <a:off x="450355" y="3034824"/>
          <a:ext cx="2136915" cy="106845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2000" b="0" i="0" u="none" strike="noStrike" kern="1200" cap="none" normalizeH="0" baseline="0" smtClean="0">
              <a:ln/>
              <a:effectLst/>
              <a:latin typeface="Tahoma" pitchFamily="34" charset="0"/>
              <a:cs typeface="Arial" charset="0"/>
            </a:rPr>
            <a:t>Reti sociali autoctone</a:t>
          </a:r>
          <a:endParaRPr kumimoji="0" lang="it-IT" sz="2000" b="0" i="0" u="none" strike="noStrike" kern="1200" cap="none" normalizeH="0" baseline="0" dirty="0" smtClean="0">
            <a:ln/>
            <a:effectLst/>
            <a:latin typeface="Tahoma" pitchFamily="34" charset="0"/>
            <a:cs typeface="Arial" charset="0"/>
          </a:endParaRPr>
        </a:p>
      </dsp:txBody>
      <dsp:txXfrm>
        <a:off x="450355" y="3034824"/>
        <a:ext cx="2136915" cy="1068457"/>
      </dsp:txXfrm>
    </dsp:sp>
    <dsp:sp modelId="{E048A2A4-9E09-40D2-A1C0-A80551ABEBB9}">
      <dsp:nvSpPr>
        <dsp:cNvPr id="0" name=""/>
        <dsp:cNvSpPr/>
      </dsp:nvSpPr>
      <dsp:spPr>
        <a:xfrm>
          <a:off x="3036023" y="1517614"/>
          <a:ext cx="2136915" cy="106845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2000" b="0" i="0" u="none" strike="noStrike" kern="1200" cap="none" normalizeH="0" baseline="0" smtClean="0">
              <a:ln/>
              <a:effectLst/>
              <a:latin typeface="Tahoma" pitchFamily="34" charset="0"/>
              <a:cs typeface="Arial" charset="0"/>
            </a:rPr>
            <a:t>Reti etniche informali	</a:t>
          </a:r>
          <a:endParaRPr kumimoji="0" lang="it-IT" sz="2000" b="0" i="0" u="none" strike="noStrike" kern="1200" cap="none" normalizeH="0" baseline="0" dirty="0" smtClean="0">
            <a:ln/>
            <a:effectLst/>
            <a:latin typeface="Tahoma" pitchFamily="34" charset="0"/>
            <a:cs typeface="Arial" charset="0"/>
          </a:endParaRPr>
        </a:p>
      </dsp:txBody>
      <dsp:txXfrm>
        <a:off x="3036023" y="1517614"/>
        <a:ext cx="2136915" cy="1068457"/>
      </dsp:txXfrm>
    </dsp:sp>
    <dsp:sp modelId="{B8FFEFFA-33D9-425E-AD5F-B3682FC662CF}">
      <dsp:nvSpPr>
        <dsp:cNvPr id="0" name=""/>
        <dsp:cNvSpPr/>
      </dsp:nvSpPr>
      <dsp:spPr>
        <a:xfrm>
          <a:off x="3036023" y="3034824"/>
          <a:ext cx="2136915" cy="106845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2000" b="0" i="0" u="none" strike="noStrike" kern="1200" cap="none" normalizeH="0" baseline="0" dirty="0" smtClean="0">
              <a:ln/>
              <a:effectLst/>
              <a:latin typeface="Tahoma" pitchFamily="34" charset="0"/>
              <a:cs typeface="Arial" charset="0"/>
            </a:rPr>
            <a:t>Istituzioni solidaristiche/ servizi specializzati</a:t>
          </a:r>
        </a:p>
      </dsp:txBody>
      <dsp:txXfrm>
        <a:off x="3036023" y="3034824"/>
        <a:ext cx="2136915" cy="1068457"/>
      </dsp:txXfrm>
    </dsp:sp>
    <dsp:sp modelId="{A52AB74C-4B5B-4B8B-A545-C26FF11B865B}">
      <dsp:nvSpPr>
        <dsp:cNvPr id="0" name=""/>
        <dsp:cNvSpPr/>
      </dsp:nvSpPr>
      <dsp:spPr>
        <a:xfrm>
          <a:off x="5621691" y="1517614"/>
          <a:ext cx="2136915" cy="106845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sz="2000" b="0" i="0" u="none" strike="noStrike" kern="1200" cap="none" normalizeH="0" baseline="0" dirty="0" smtClean="0">
              <a:ln/>
              <a:effectLst/>
              <a:latin typeface="Tahoma" pitchFamily="34" charset="0"/>
              <a:cs typeface="Arial" charset="0"/>
            </a:rPr>
            <a:t>Offerta di lavoro immigrata</a:t>
          </a:r>
        </a:p>
      </dsp:txBody>
      <dsp:txXfrm>
        <a:off x="5621691" y="1517614"/>
        <a:ext cx="2136915" cy="1068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7ED74A-B543-9143-B8E4-8D4CA46F99E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84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PT_ScienzeSocialiPolitiche-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91440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2700" y="3184525"/>
            <a:ext cx="64389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540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96288" y="2336800"/>
            <a:ext cx="1947862" cy="3454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52700" y="2336800"/>
            <a:ext cx="5691188" cy="3454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rebuchet MS"/>
                <a:cs typeface="Trebuchet MS"/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D5F7D-ADF6-4732-8820-DDB6285AA06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05446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99A26-582E-4507-9CD4-D36422EC53F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5380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A19273-66E9-554C-8D7E-9DB2221F69CC}" type="datetime1">
              <a:rPr lang="it-IT"/>
              <a:pPr/>
              <a:t>07/09/2020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CC28B1-6475-7541-9A95-5F977B790F5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341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2336800"/>
            <a:ext cx="7772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30480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2" descr="PPT_ScienzeSocialiPolitiche-02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  <p:sldLayoutId id="2147484174" r:id="rId12"/>
    <p:sldLayoutId id="2147484175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 userDrawn="1"/>
        </p:nvSpPr>
        <p:spPr bwMode="auto">
          <a:xfrm flipV="1">
            <a:off x="0" y="906463"/>
            <a:ext cx="9144000" cy="7937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it-IT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25603" name="Immagine 3" descr="PPT_ScienzeSocialiPolitiche-03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261100"/>
            <a:ext cx="9144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73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897" y="2276872"/>
            <a:ext cx="9007103" cy="1800200"/>
          </a:xfrm>
        </p:spPr>
        <p:txBody>
          <a:bodyPr lIns="0" tIns="0" rIns="0" bIns="0" anchor="t"/>
          <a:lstStyle/>
          <a:p>
            <a:pPr eaLnBrk="1" hangingPunct="1">
              <a:spcAft>
                <a:spcPts val="1200"/>
              </a:spcAft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800" dirty="0" smtClean="0"/>
              <a:t>Maurizio Ambrosini, università di Milano, direttore della rivista “Mondi migranti”</a:t>
            </a:r>
            <a:endParaRPr lang="it-IT" sz="2800" dirty="0"/>
          </a:p>
        </p:txBody>
      </p:sp>
      <p:sp>
        <p:nvSpPr>
          <p:cNvPr id="5" name="Rettangolo 4"/>
          <p:cNvSpPr/>
          <p:nvPr/>
        </p:nvSpPr>
        <p:spPr>
          <a:xfrm>
            <a:off x="0" y="213285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solidFill>
                  <a:srgbClr val="FFFFFF"/>
                </a:solidFill>
                <a:latin typeface="+mj-lt"/>
              </a:rPr>
              <a:t>Corso di processi migratori.</a:t>
            </a:r>
          </a:p>
          <a:p>
            <a:pPr algn="ctr"/>
            <a:r>
              <a:rPr lang="it-IT" sz="4000" dirty="0" smtClean="0">
                <a:solidFill>
                  <a:srgbClr val="FFFFFF"/>
                </a:solidFill>
                <a:latin typeface="+mj-lt"/>
              </a:rPr>
              <a:t>Prima parte</a:t>
            </a:r>
            <a:endParaRPr lang="it-IT" sz="4000" dirty="0">
              <a:solidFill>
                <a:srgbClr val="FFFF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Diversi tipi di migranti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457200" indent="-457200" eaLnBrk="1" hangingPunct="1">
              <a:buAutoNum type="alphaLcParenR"/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gli immigrati per lavoro. </a:t>
            </a:r>
          </a:p>
          <a:p>
            <a:pPr marL="0" indent="0" eaLnBrk="1" hangingPunct="1">
              <a:buNone/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b) gli immigrati stagionali o lavoratori a contratto. </a:t>
            </a:r>
          </a:p>
          <a:p>
            <a:pPr marL="0" indent="0" eaLnBrk="1" hangingPunct="1">
              <a:buNone/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c) gli immigrati qualificati e gli imprenditori (</a:t>
            </a:r>
            <a:r>
              <a:rPr lang="it-IT" sz="2400" dirty="0" err="1" smtClean="0">
                <a:solidFill>
                  <a:srgbClr val="0C346B"/>
                </a:solidFill>
              </a:rPr>
              <a:t>skilled</a:t>
            </a:r>
            <a:r>
              <a:rPr lang="it-IT" sz="2400" dirty="0" smtClean="0">
                <a:solidFill>
                  <a:srgbClr val="0C346B"/>
                </a:solidFill>
              </a:rPr>
              <a:t> </a:t>
            </a:r>
            <a:r>
              <a:rPr lang="it-IT" sz="2400" dirty="0" err="1" smtClean="0">
                <a:solidFill>
                  <a:srgbClr val="0C346B"/>
                </a:solidFill>
              </a:rPr>
              <a:t>migrants</a:t>
            </a:r>
            <a:r>
              <a:rPr lang="it-IT" sz="2400" dirty="0" smtClean="0">
                <a:solidFill>
                  <a:srgbClr val="0C346B"/>
                </a:solidFill>
              </a:rPr>
              <a:t>); gli </a:t>
            </a:r>
            <a:r>
              <a:rPr lang="it-IT" sz="2400" i="1" dirty="0" smtClean="0">
                <a:solidFill>
                  <a:srgbClr val="0C346B"/>
                </a:solidFill>
              </a:rPr>
              <a:t>studenti</a:t>
            </a:r>
            <a:r>
              <a:rPr lang="it-IT" sz="2400" dirty="0" smtClean="0">
                <a:solidFill>
                  <a:srgbClr val="0C346B"/>
                </a:solidFill>
              </a:rPr>
              <a:t> sono prossimi a questo gruppo</a:t>
            </a:r>
          </a:p>
          <a:p>
            <a:pPr marL="0" indent="0" eaLnBrk="1" hangingPunct="1">
              <a:buNone/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d) i familiari al seguito. </a:t>
            </a:r>
          </a:p>
          <a:p>
            <a:pPr marL="0" indent="0" eaLnBrk="1" hangingPunct="1">
              <a:buNone/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e) i rifugiati e richiedenti asilo (più ampiamente: “migrazioni forzate”; casi spuri: rifugiati politico-economici)</a:t>
            </a:r>
          </a:p>
          <a:p>
            <a:pPr marL="0" indent="0" eaLnBrk="1" hangingPunct="1">
              <a:buNone/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f) immigrati irregolari, clandestini, vittime del traffico di esseri umani. </a:t>
            </a:r>
          </a:p>
          <a:p>
            <a:pPr marL="0" indent="0" eaLnBrk="1" hangingPunct="1">
              <a:buNone/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g) migranti di seconda generazione</a:t>
            </a:r>
          </a:p>
          <a:p>
            <a:pPr marL="0" indent="0" eaLnBrk="1" hangingPunct="1">
              <a:buNone/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h) </a:t>
            </a:r>
            <a:r>
              <a:rPr lang="it-IT" sz="2400" dirty="0">
                <a:solidFill>
                  <a:srgbClr val="0C346B"/>
                </a:solidFill>
              </a:rPr>
              <a:t>i pensionati espatriati (</a:t>
            </a:r>
            <a:r>
              <a:rPr lang="it-IT" sz="2400" i="1" dirty="0" err="1">
                <a:solidFill>
                  <a:srgbClr val="0C346B"/>
                </a:solidFill>
              </a:rPr>
              <a:t>sun</a:t>
            </a:r>
            <a:r>
              <a:rPr lang="it-IT" sz="2400" i="1" dirty="0">
                <a:solidFill>
                  <a:srgbClr val="0C346B"/>
                </a:solidFill>
              </a:rPr>
              <a:t> </a:t>
            </a:r>
            <a:r>
              <a:rPr lang="it-IT" sz="2400" i="1" dirty="0" err="1">
                <a:solidFill>
                  <a:srgbClr val="0C346B"/>
                </a:solidFill>
              </a:rPr>
              <a:t>migration</a:t>
            </a:r>
            <a:r>
              <a:rPr lang="it-IT" sz="2400" dirty="0">
                <a:solidFill>
                  <a:srgbClr val="0C346B"/>
                </a:solidFill>
              </a:rPr>
              <a:t>)</a:t>
            </a:r>
          </a:p>
          <a:p>
            <a:pPr marL="0" indent="0" eaLnBrk="1" hangingPunct="1">
              <a:buNone/>
              <a:defRPr/>
            </a:pPr>
            <a:r>
              <a:rPr lang="it-IT" sz="2400" dirty="0">
                <a:solidFill>
                  <a:srgbClr val="0C346B"/>
                </a:solidFill>
              </a:rPr>
              <a:t>i</a:t>
            </a:r>
            <a:r>
              <a:rPr lang="it-IT" sz="2400" dirty="0" smtClean="0">
                <a:solidFill>
                  <a:srgbClr val="0C346B"/>
                </a:solidFill>
              </a:rPr>
              <a:t>) migranti di ritorno </a:t>
            </a:r>
          </a:p>
          <a:p>
            <a:pPr marL="0" indent="0" eaLnBrk="1" hangingPunct="1">
              <a:buNone/>
              <a:defRPr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0972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rgbClr val="00B0F0"/>
                </a:solidFill>
              </a:rPr>
              <a:t>Una suddivisione in periodi</a:t>
            </a:r>
            <a:r>
              <a:rPr lang="it-IT" sz="4000" dirty="0" smtClean="0">
                <a:solidFill>
                  <a:srgbClr val="00B0F0"/>
                </a:solidFill>
              </a:rPr>
              <a:t/>
            </a:r>
            <a:br>
              <a:rPr lang="it-IT" sz="4000" dirty="0" smtClean="0">
                <a:solidFill>
                  <a:srgbClr val="00B0F0"/>
                </a:solidFill>
              </a:rPr>
            </a:br>
            <a:r>
              <a:rPr lang="it-IT" sz="4000" dirty="0" smtClean="0">
                <a:solidFill>
                  <a:srgbClr val="00B0F0"/>
                </a:solidFill>
              </a:rPr>
              <a:t>(storia contemporanea)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il </a:t>
            </a:r>
            <a:r>
              <a:rPr lang="it-IT" sz="2400" i="1" dirty="0" smtClean="0">
                <a:solidFill>
                  <a:srgbClr val="0C346B"/>
                </a:solidFill>
              </a:rPr>
              <a:t>periodo dello sviluppo industriale e della “grande emigrazione”</a:t>
            </a:r>
            <a:r>
              <a:rPr lang="it-IT" sz="2400" dirty="0" smtClean="0">
                <a:solidFill>
                  <a:srgbClr val="0C346B"/>
                </a:solidFill>
              </a:rPr>
              <a:t>, (1830-1914)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il </a:t>
            </a:r>
            <a:r>
              <a:rPr lang="it-IT" sz="2400" i="1" dirty="0" smtClean="0">
                <a:solidFill>
                  <a:srgbClr val="0C346B"/>
                </a:solidFill>
              </a:rPr>
              <a:t>periodo tra le due guerre</a:t>
            </a:r>
            <a:r>
              <a:rPr lang="it-IT" sz="2400" dirty="0" smtClean="0">
                <a:solidFill>
                  <a:srgbClr val="0C346B"/>
                </a:solidFill>
              </a:rPr>
              <a:t> </a:t>
            </a:r>
            <a:endParaRPr lang="it-IT" sz="2400" i="1" dirty="0" smtClean="0">
              <a:solidFill>
                <a:srgbClr val="0C346B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2400" i="1" dirty="0" smtClean="0">
                <a:solidFill>
                  <a:srgbClr val="0C346B"/>
                </a:solidFill>
              </a:rPr>
              <a:t>il periodo della ricostruzione</a:t>
            </a:r>
            <a:r>
              <a:rPr lang="it-IT" sz="2400" dirty="0" smtClean="0">
                <a:solidFill>
                  <a:srgbClr val="0C346B"/>
                </a:solidFill>
              </a:rPr>
              <a:t>, dal 1945 ai primi anni ’50</a:t>
            </a:r>
            <a:endParaRPr lang="it-IT" sz="2400" i="1" dirty="0" smtClean="0">
              <a:solidFill>
                <a:srgbClr val="0C346B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2400" i="1" dirty="0" smtClean="0">
                <a:solidFill>
                  <a:srgbClr val="0C346B"/>
                </a:solidFill>
              </a:rPr>
              <a:t>il periodo del decollo economico</a:t>
            </a:r>
            <a:r>
              <a:rPr lang="it-IT" sz="2400" dirty="0" smtClean="0">
                <a:solidFill>
                  <a:srgbClr val="0C346B"/>
                </a:solidFill>
              </a:rPr>
              <a:t> (dalla metà degli anni ’50 al primo choc petrolifero del ’74) </a:t>
            </a:r>
            <a:endParaRPr lang="it-IT" sz="2400" i="1" dirty="0" smtClean="0">
              <a:solidFill>
                <a:srgbClr val="0C346B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2400" i="1" dirty="0" smtClean="0">
                <a:solidFill>
                  <a:srgbClr val="0C346B"/>
                </a:solidFill>
              </a:rPr>
              <a:t>il periodo del blocco ufficiale delle frontiere verso l’immigrazione per lavoro </a:t>
            </a:r>
            <a:r>
              <a:rPr lang="it-IT" sz="2400" dirty="0" smtClean="0">
                <a:solidFill>
                  <a:srgbClr val="0C346B"/>
                </a:solidFill>
              </a:rPr>
              <a:t>(dal ‘74 in avanti). </a:t>
            </a:r>
            <a:endParaRPr lang="it-IT" sz="2400" i="1" dirty="0" smtClean="0">
              <a:solidFill>
                <a:srgbClr val="0C346B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2400" i="1" dirty="0" smtClean="0">
                <a:solidFill>
                  <a:srgbClr val="0C346B"/>
                </a:solidFill>
              </a:rPr>
              <a:t>Il nuovo scenario (accordi di Schengen, allargamento dell’Unione, nuovi fabbisogni di forza lavoro)</a:t>
            </a:r>
          </a:p>
        </p:txBody>
      </p:sp>
    </p:spTree>
    <p:extLst>
      <p:ext uri="{BB962C8B-B14F-4D97-AF65-F5344CB8AC3E}">
        <p14:creationId xmlns:p14="http://schemas.microsoft.com/office/powerpoint/2010/main" val="41048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655465"/>
          </a:xfrm>
        </p:spPr>
        <p:txBody>
          <a:bodyPr/>
          <a:lstStyle/>
          <a:p>
            <a:pPr eaLnBrk="1" hangingPunct="1">
              <a:defRPr/>
            </a:pPr>
            <a:r>
              <a:rPr lang="it-IT" sz="3200" b="1" dirty="0" smtClean="0">
                <a:solidFill>
                  <a:srgbClr val="00B0F0"/>
                </a:solidFill>
              </a:rPr>
              <a:t>Tendenze generali</a:t>
            </a:r>
            <a:r>
              <a:rPr lang="it-IT" sz="3200" i="1" dirty="0" smtClean="0">
                <a:solidFill>
                  <a:srgbClr val="00B0F0"/>
                </a:solidFill>
              </a:rPr>
              <a:t/>
            </a:r>
            <a:br>
              <a:rPr lang="it-IT" sz="3200" i="1" dirty="0" smtClean="0">
                <a:solidFill>
                  <a:srgbClr val="00B0F0"/>
                </a:solidFill>
              </a:rPr>
            </a:br>
            <a:r>
              <a:rPr lang="it-IT" sz="3200" b="1" dirty="0" smtClean="0">
                <a:solidFill>
                  <a:srgbClr val="00B0F0"/>
                </a:solidFill>
              </a:rPr>
              <a:t>delle migrazioni contemporanee</a:t>
            </a:r>
            <a:r>
              <a:rPr lang="it-IT" sz="3200" i="1" dirty="0" smtClean="0">
                <a:solidFill>
                  <a:srgbClr val="00B0F0"/>
                </a:solidFill>
              </a:rPr>
              <a:t> </a:t>
            </a:r>
            <a:br>
              <a:rPr lang="it-IT" sz="3200" i="1" dirty="0" smtClean="0">
                <a:solidFill>
                  <a:srgbClr val="00B0F0"/>
                </a:solidFill>
              </a:rPr>
            </a:br>
            <a:r>
              <a:rPr lang="it-IT" sz="3200" i="1" dirty="0" smtClean="0">
                <a:solidFill>
                  <a:srgbClr val="00B0F0"/>
                </a:solidFill>
              </a:rPr>
              <a:t>(</a:t>
            </a:r>
            <a:r>
              <a:rPr lang="it-IT" sz="3200" i="1" dirty="0" err="1" smtClean="0">
                <a:solidFill>
                  <a:srgbClr val="00B0F0"/>
                </a:solidFill>
              </a:rPr>
              <a:t>Castles</a:t>
            </a:r>
            <a:r>
              <a:rPr lang="it-IT" sz="3200" i="1" dirty="0" smtClean="0">
                <a:solidFill>
                  <a:srgbClr val="00B0F0"/>
                </a:solidFill>
              </a:rPr>
              <a:t> e Miller)</a:t>
            </a:r>
            <a:br>
              <a:rPr lang="it-IT" sz="3200" i="1" dirty="0" smtClean="0">
                <a:solidFill>
                  <a:srgbClr val="00B0F0"/>
                </a:solidFill>
              </a:rPr>
            </a:br>
            <a:r>
              <a:rPr lang="it-IT" sz="3200" i="1" dirty="0" smtClean="0"/>
              <a:t/>
            </a:r>
            <a:br>
              <a:rPr lang="it-IT" sz="3200" i="1" dirty="0" smtClean="0"/>
            </a:br>
            <a:endParaRPr lang="it-IT" sz="3200" i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29433"/>
            <a:ext cx="9144000" cy="41798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4000" i="1" dirty="0" smtClean="0">
                <a:solidFill>
                  <a:srgbClr val="0C346B"/>
                </a:solidFill>
              </a:rPr>
              <a:t>Globalizzazione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4000" i="1" dirty="0" smtClean="0">
                <a:solidFill>
                  <a:srgbClr val="0C346B"/>
                </a:solidFill>
              </a:rPr>
              <a:t>Inversione dei flussi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4000" i="1" dirty="0">
                <a:solidFill>
                  <a:srgbClr val="0C346B"/>
                </a:solidFill>
              </a:rPr>
              <a:t>Differenziazione </a:t>
            </a:r>
            <a:endParaRPr lang="it-IT" sz="4000" i="1" dirty="0" smtClean="0">
              <a:solidFill>
                <a:srgbClr val="0C346B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4000" i="1" dirty="0" smtClean="0">
                <a:solidFill>
                  <a:srgbClr val="0C346B"/>
                </a:solidFill>
              </a:rPr>
              <a:t>Proliferazione dei contesti di transito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4000" i="1" dirty="0" smtClean="0">
                <a:solidFill>
                  <a:srgbClr val="0C346B"/>
                </a:solidFill>
              </a:rPr>
              <a:t>Femminilizzazione</a:t>
            </a:r>
            <a:r>
              <a:rPr lang="it-IT" sz="4000" dirty="0" smtClean="0">
                <a:solidFill>
                  <a:srgbClr val="0C346B"/>
                </a:solidFill>
              </a:rPr>
              <a:t> </a:t>
            </a:r>
            <a:endParaRPr lang="it-IT" sz="4000" dirty="0">
              <a:solidFill>
                <a:srgbClr val="0C346B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it-IT" sz="4000" i="1" dirty="0" smtClean="0">
                <a:solidFill>
                  <a:srgbClr val="0C346B"/>
                </a:solidFill>
              </a:rPr>
              <a:t>Politicizzazione </a:t>
            </a:r>
          </a:p>
        </p:txBody>
      </p:sp>
    </p:spTree>
    <p:extLst>
      <p:ext uri="{BB962C8B-B14F-4D97-AF65-F5344CB8AC3E}">
        <p14:creationId xmlns:p14="http://schemas.microsoft.com/office/powerpoint/2010/main" val="296529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Fasi delle migrazioni (o stadi) </a:t>
            </a:r>
            <a:r>
              <a:rPr lang="it-IT" sz="2800" dirty="0">
                <a:solidFill>
                  <a:srgbClr val="00B0F0"/>
                </a:solidFill>
              </a:rPr>
              <a:t>(</a:t>
            </a:r>
            <a:r>
              <a:rPr lang="it-IT" sz="2800" dirty="0" err="1" smtClean="0">
                <a:solidFill>
                  <a:srgbClr val="00B0F0"/>
                </a:solidFill>
              </a:rPr>
              <a:t>Bohning</a:t>
            </a:r>
            <a:r>
              <a:rPr lang="it-IT" sz="2800" dirty="0" smtClean="0">
                <a:solidFill>
                  <a:srgbClr val="00B0F0"/>
                </a:solidFill>
              </a:rPr>
              <a:t>)</a:t>
            </a:r>
            <a:endParaRPr lang="it-IT" sz="28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38625"/>
          </a:xfrm>
        </p:spPr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1) arrivano per lavoro maschi, giovani, celibi, relativamente qualificati, orientati al ritorno</a:t>
            </a:r>
          </a:p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2) cresce l’età media, aumentano gli sposati, si allunga il soggiorno</a:t>
            </a:r>
          </a:p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3) aumentano donne e ricongiungimenti, l’immigrazione comincia a stabilizzarsi</a:t>
            </a:r>
          </a:p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4) la permanenza si allunga, le famiglie si insediano, nascono istituzioni “etniche”</a:t>
            </a:r>
            <a:endParaRPr lang="it-IT" sz="2800" dirty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49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rgbClr val="00B0F0"/>
                </a:solidFill>
              </a:rPr>
              <a:t>Ciclo migratorio</a:t>
            </a:r>
            <a:r>
              <a:rPr lang="it-IT" sz="4000" dirty="0" smtClean="0">
                <a:solidFill>
                  <a:srgbClr val="00B0F0"/>
                </a:solidFill>
              </a:rPr>
              <a:t/>
            </a:r>
            <a:br>
              <a:rPr lang="it-IT" sz="4000" dirty="0" smtClean="0">
                <a:solidFill>
                  <a:srgbClr val="00B0F0"/>
                </a:solidFill>
              </a:rPr>
            </a:br>
            <a:r>
              <a:rPr lang="it-IT" sz="2800" dirty="0" smtClean="0">
                <a:solidFill>
                  <a:srgbClr val="00B0F0"/>
                </a:solidFill>
              </a:rPr>
              <a:t>(</a:t>
            </a:r>
            <a:r>
              <a:rPr lang="it-IT" sz="2800" dirty="0" err="1" smtClean="0">
                <a:solidFill>
                  <a:srgbClr val="00B0F0"/>
                </a:solidFill>
              </a:rPr>
              <a:t>Bastenier</a:t>
            </a:r>
            <a:r>
              <a:rPr lang="it-IT" sz="2800" dirty="0" smtClean="0">
                <a:solidFill>
                  <a:srgbClr val="00B0F0"/>
                </a:solidFill>
              </a:rPr>
              <a:t> e </a:t>
            </a:r>
            <a:r>
              <a:rPr lang="it-IT" sz="2800" dirty="0" err="1" smtClean="0">
                <a:solidFill>
                  <a:srgbClr val="00B0F0"/>
                </a:solidFill>
              </a:rPr>
              <a:t>Dassetto</a:t>
            </a:r>
            <a:r>
              <a:rPr lang="it-IT" sz="2800" dirty="0" smtClean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it-IT" sz="2400" i="1" dirty="0" smtClean="0">
                <a:solidFill>
                  <a:srgbClr val="0C346B"/>
                </a:solidFill>
              </a:rPr>
              <a:t>Primo momento</a:t>
            </a:r>
            <a:r>
              <a:rPr lang="it-IT" sz="2400" dirty="0" smtClean="0">
                <a:solidFill>
                  <a:srgbClr val="0C346B"/>
                </a:solidFill>
              </a:rPr>
              <a:t>: “marginalità salariale”:  il termine tipico è quello di “lavoratore straniero” o “lavoratore immigrato”</a:t>
            </a:r>
          </a:p>
          <a:p>
            <a:pPr marL="609600" indent="-609600" eaLnBrk="1" hangingPunct="1">
              <a:defRPr/>
            </a:pPr>
            <a:r>
              <a:rPr lang="it-IT" sz="2400" i="1" dirty="0" smtClean="0">
                <a:solidFill>
                  <a:srgbClr val="0C346B"/>
                </a:solidFill>
              </a:rPr>
              <a:t>Secondo momento</a:t>
            </a:r>
            <a:r>
              <a:rPr lang="it-IT" sz="2400" dirty="0" smtClean="0">
                <a:solidFill>
                  <a:srgbClr val="0C346B"/>
                </a:solidFill>
              </a:rPr>
              <a:t>: nuovi ingressi, per matrimonio e ricongiungimento familiare. Nuovi attori:  le donne e i minori. Si parla ora semplicemente di immigrati. Concentrazione in alcune aree geografiche e in determinati quartieri.</a:t>
            </a:r>
          </a:p>
          <a:p>
            <a:pPr marL="609600" indent="-609600" eaLnBrk="1" hangingPunct="1">
              <a:defRPr/>
            </a:pPr>
            <a:r>
              <a:rPr lang="it-IT" sz="2400" i="1" dirty="0" smtClean="0">
                <a:solidFill>
                  <a:srgbClr val="0C346B"/>
                </a:solidFill>
              </a:rPr>
              <a:t>Terzo momento</a:t>
            </a:r>
            <a:r>
              <a:rPr lang="it-IT" sz="2400" dirty="0" smtClean="0">
                <a:solidFill>
                  <a:srgbClr val="0C346B"/>
                </a:solidFill>
              </a:rPr>
              <a:t>: stabilizzazione. I figli entrano nell’adolescenza, si affermano movimenti che richiedono nuovi rapporti con la società ricevente. I comportamenti degli immigrati si diversificano: lo stesso termine “immigrato”, come categoria globale, non è più adeguato.</a:t>
            </a:r>
          </a:p>
        </p:txBody>
      </p:sp>
    </p:spTree>
    <p:extLst>
      <p:ext uri="{BB962C8B-B14F-4D97-AF65-F5344CB8AC3E}">
        <p14:creationId xmlns:p14="http://schemas.microsoft.com/office/powerpoint/2010/main" val="18320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1301006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Cap. 2. Perché arrivano gli immigrati?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Perché sono in fuga dalla povertà?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O anche perché ne abbiamo bisogno?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Perché sono mossi dalla speranza di un futuro migliore?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Perché sono legati ad altri immigrati prima di loro?</a:t>
            </a:r>
          </a:p>
          <a:p>
            <a:pPr eaLnBrk="1" hangingPunct="1"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5076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Le  cause delle migrazioni</a:t>
            </a:r>
            <a:r>
              <a:rPr lang="it-IT" dirty="0" smtClean="0"/>
              <a:t>	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Spiegazioni macro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Spiegazioni micro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Spiegazioni intermedie</a:t>
            </a:r>
          </a:p>
        </p:txBody>
      </p:sp>
    </p:spTree>
    <p:extLst>
      <p:ext uri="{BB962C8B-B14F-4D97-AF65-F5344CB8AC3E}">
        <p14:creationId xmlns:p14="http://schemas.microsoft.com/office/powerpoint/2010/main" val="22832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Spiegazioni macro	dal versante dei luoghi di origine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Spiegazioni basate sui fattori di spinta (</a:t>
            </a:r>
            <a:r>
              <a:rPr lang="it-IT" dirty="0" err="1" smtClean="0">
                <a:solidFill>
                  <a:srgbClr val="0C346B"/>
                </a:solidFill>
              </a:rPr>
              <a:t>push</a:t>
            </a:r>
            <a:r>
              <a:rPr lang="it-IT" dirty="0" smtClean="0">
                <a:solidFill>
                  <a:srgbClr val="0C346B"/>
                </a:solidFill>
              </a:rPr>
              <a:t> </a:t>
            </a:r>
            <a:r>
              <a:rPr lang="it-IT" dirty="0" err="1" smtClean="0">
                <a:solidFill>
                  <a:srgbClr val="0C346B"/>
                </a:solidFill>
              </a:rPr>
              <a:t>factors</a:t>
            </a:r>
            <a:r>
              <a:rPr lang="it-IT" dirty="0" smtClean="0">
                <a:solidFill>
                  <a:srgbClr val="0C346B"/>
                </a:solidFill>
              </a:rPr>
              <a:t>): il concetto di “pressione migratoria”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Teorie neomarxiste della dipendenza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Teorie della globalizzazione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Teorie sistemiche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dirty="0" smtClean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7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B0F0"/>
                </a:solidFill>
                <a:latin typeface="+mn-lt"/>
              </a:rPr>
              <a:t>Le migrazioni sono una conseguenza della povertà?</a:t>
            </a:r>
            <a:endParaRPr lang="it-IT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4395787"/>
          </a:xfrm>
        </p:spPr>
        <p:txBody>
          <a:bodyPr/>
          <a:lstStyle/>
          <a:p>
            <a:pPr marL="411163">
              <a:buFont typeface="Wingdings" panose="05000000000000000000" pitchFamily="2" charset="2"/>
              <a:buNone/>
              <a:defRPr/>
            </a:pPr>
            <a:r>
              <a:rPr lang="it-IT" sz="2400" dirty="0" smtClean="0"/>
              <a:t>Le disuguaglianze di reddito e di opportunità sono importanti, ma la povertà in assoluto non appare un fattore esplicativo adeguato</a:t>
            </a:r>
          </a:p>
          <a:p>
            <a:pPr marL="411163">
              <a:buFont typeface="Wingdings" panose="05000000000000000000" pitchFamily="2" charset="2"/>
              <a:buChar char=""/>
              <a:defRPr/>
            </a:pPr>
            <a:r>
              <a:rPr lang="it-IT" sz="2400" dirty="0" smtClean="0"/>
              <a:t>Come già visto, i migranti internazionali sono il 3,6 %  della popolazione mondiale: i poveri sono molti di più</a:t>
            </a:r>
          </a:p>
          <a:p>
            <a:pPr marL="411163">
              <a:buFont typeface="Wingdings" panose="05000000000000000000" pitchFamily="2" charset="2"/>
              <a:buChar char=""/>
              <a:defRPr/>
            </a:pPr>
            <a:r>
              <a:rPr lang="it-IT" sz="2400" dirty="0" smtClean="0"/>
              <a:t>I migranti non provengono dai paesi più poveri del pianeta, se non in minima parte</a:t>
            </a:r>
          </a:p>
          <a:p>
            <a:pPr marL="411163">
              <a:buFont typeface="Wingdings" panose="05000000000000000000" pitchFamily="2" charset="2"/>
              <a:buChar char=""/>
              <a:defRPr/>
            </a:pPr>
            <a:r>
              <a:rPr lang="it-IT" sz="2400" dirty="0" smtClean="0"/>
              <a:t>Non sono i più poveri dei loro paesi: per migrare occorre disporre di risorse</a:t>
            </a:r>
          </a:p>
          <a:p>
            <a:pPr marL="411163">
              <a:buFont typeface="Wingdings" panose="05000000000000000000" pitchFamily="2" charset="2"/>
              <a:buChar char=""/>
              <a:defRPr/>
            </a:pPr>
            <a:r>
              <a:rPr lang="it-IT" sz="2400" dirty="0" smtClean="0"/>
              <a:t>Nella maggior parte dei casi, l’emigrazione è una strategia estrema di difesa di uno stile di vita da classe media</a:t>
            </a:r>
          </a:p>
          <a:p>
            <a:pPr marL="411163">
              <a:buFont typeface="Wingdings" panose="05000000000000000000" pitchFamily="2" charset="2"/>
              <a:buChar char=""/>
              <a:defRPr/>
            </a:pPr>
            <a:r>
              <a:rPr lang="it-IT" sz="2400" dirty="0" smtClean="0"/>
              <a:t>Le migrazioni internazionali sono </a:t>
            </a:r>
            <a:r>
              <a:rPr lang="it-IT" sz="2400" i="1" dirty="0" smtClean="0"/>
              <a:t>processi selettivi</a:t>
            </a:r>
          </a:p>
        </p:txBody>
      </p:sp>
    </p:spTree>
    <p:extLst>
      <p:ext uri="{BB962C8B-B14F-4D97-AF65-F5344CB8AC3E}">
        <p14:creationId xmlns:p14="http://schemas.microsoft.com/office/powerpoint/2010/main" val="363550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Regimi di mobilità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108504" cy="4785395"/>
          </a:xfrm>
        </p:spPr>
        <p:txBody>
          <a:bodyPr/>
          <a:lstStyle/>
          <a:p>
            <a:r>
              <a:rPr lang="it-IT" dirty="0" smtClean="0">
                <a:solidFill>
                  <a:srgbClr val="0C346B"/>
                </a:solidFill>
              </a:rPr>
              <a:t>I privilegiati possono attraversare le frontiere agevolmente (e legalmente)</a:t>
            </a:r>
          </a:p>
          <a:p>
            <a:r>
              <a:rPr lang="it-IT" dirty="0" smtClean="0">
                <a:solidFill>
                  <a:srgbClr val="0C346B"/>
                </a:solidFill>
              </a:rPr>
              <a:t>Gli abitanti del Sud del mondo (a parte le élites) trovano barriere più irte</a:t>
            </a:r>
          </a:p>
          <a:p>
            <a:r>
              <a:rPr lang="it-IT" dirty="0" smtClean="0">
                <a:solidFill>
                  <a:srgbClr val="0C346B"/>
                </a:solidFill>
              </a:rPr>
              <a:t>La ricchezza è globale, la miseria è confinata localmente (</a:t>
            </a:r>
            <a:r>
              <a:rPr lang="it-IT" dirty="0" err="1" smtClean="0">
                <a:solidFill>
                  <a:srgbClr val="0C346B"/>
                </a:solidFill>
              </a:rPr>
              <a:t>Bauman</a:t>
            </a:r>
            <a:r>
              <a:rPr lang="it-IT" dirty="0" smtClean="0">
                <a:solidFill>
                  <a:srgbClr val="0C346B"/>
                </a:solidFill>
              </a:rPr>
              <a:t>)</a:t>
            </a:r>
          </a:p>
          <a:p>
            <a:r>
              <a:rPr lang="it-IT" dirty="0" smtClean="0">
                <a:solidFill>
                  <a:srgbClr val="0C346B"/>
                </a:solidFill>
              </a:rPr>
              <a:t>In realtà il panorama è reso più complesso per la formazione di una fascia intermedia: Europa dell’Est, America Latina…</a:t>
            </a:r>
            <a:endParaRPr lang="it-IT" dirty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8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52302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Cap. 1. Chi sono gli immigrati?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9109075" cy="5115272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i="1" dirty="0" smtClean="0">
                <a:solidFill>
                  <a:srgbClr val="002060"/>
                </a:solidFill>
              </a:rPr>
              <a:t>Migrante</a:t>
            </a:r>
            <a:r>
              <a:rPr lang="it-IT" sz="2800" dirty="0" smtClean="0">
                <a:solidFill>
                  <a:srgbClr val="002060"/>
                </a:solidFill>
              </a:rPr>
              <a:t>: </a:t>
            </a:r>
            <a:r>
              <a:rPr lang="it-IT" sz="2800" i="1" dirty="0" smtClean="0">
                <a:solidFill>
                  <a:srgbClr val="002060"/>
                </a:solidFill>
              </a:rPr>
              <a:t>una persona che si è spostata in un paese diverso da quello di residenza abituale e che vive in quel paese da più di un anno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Difficoltà di individuare con precisione </a:t>
            </a:r>
            <a:r>
              <a:rPr lang="it-IT" sz="2800" i="1" dirty="0" smtClean="0">
                <a:solidFill>
                  <a:srgbClr val="002060"/>
                </a:solidFill>
              </a:rPr>
              <a:t>chi siano gli immigrati</a:t>
            </a:r>
            <a:r>
              <a:rPr lang="it-IT" sz="2800" dirty="0" smtClean="0">
                <a:solidFill>
                  <a:srgbClr val="002060"/>
                </a:solidFill>
              </a:rPr>
              <a:t>: caso delle seconde generazioni. Dei discendenti di antichi emigranti</a:t>
            </a:r>
            <a:endParaRPr lang="it-IT" sz="2800" i="1" dirty="0" smtClean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it-IT" sz="2800" i="1" dirty="0" smtClean="0">
                <a:solidFill>
                  <a:srgbClr val="002060"/>
                </a:solidFill>
              </a:rPr>
              <a:t>Stime</a:t>
            </a:r>
            <a:r>
              <a:rPr lang="it-IT" sz="2800" dirty="0" smtClean="0">
                <a:solidFill>
                  <a:srgbClr val="002060"/>
                </a:solidFill>
              </a:rPr>
              <a:t>: circa 272 milioni di migranti internazionali nel mondo (3,6% della popolazione mondiale); quasi 80 milioni sono i rifugiati sotto la protezione dell’ONU, di cui circa 34 milioni hanno cercato asilo oltre confine. </a:t>
            </a:r>
          </a:p>
        </p:txBody>
      </p:sp>
    </p:spTree>
    <p:extLst>
      <p:ext uri="{BB962C8B-B14F-4D97-AF65-F5344CB8AC3E}">
        <p14:creationId xmlns:p14="http://schemas.microsoft.com/office/powerpoint/2010/main" val="37780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84313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Migrazioni forzate per ragioni ambientali? 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28775"/>
            <a:ext cx="9144000" cy="4467225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Molti discorsi, poche evidenze</a:t>
            </a:r>
          </a:p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Le migrazioni non hanno un’unica causa</a:t>
            </a:r>
          </a:p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I più fragili non riescono a spostarsi su lunghe distanze, chi ha più risorse può farlo</a:t>
            </a:r>
          </a:p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C’è più riscontro di migrazioni </a:t>
            </a:r>
            <a:r>
              <a:rPr lang="it-IT" i="1" dirty="0" smtClean="0">
                <a:solidFill>
                  <a:srgbClr val="0C346B"/>
                </a:solidFill>
              </a:rPr>
              <a:t>interne</a:t>
            </a:r>
            <a:r>
              <a:rPr lang="it-IT" dirty="0" smtClean="0">
                <a:solidFill>
                  <a:srgbClr val="0C346B"/>
                </a:solidFill>
              </a:rPr>
              <a:t> legate anche a fattori ambientali</a:t>
            </a:r>
          </a:p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I contadini impoveriti perlopiù si muovono verso le megalopoli del loro paese</a:t>
            </a: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727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Disperati, illusi o coraggiosi?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Non arrivano dai paesi più poveri del mondo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Non sono di solito  i più poveri dei loro paesi 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Hanno spesso titoli di studio e competenze difficilmente riconosciute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Superare il “</a:t>
            </a:r>
            <a:r>
              <a:rPr lang="it-IT" sz="2800" dirty="0" err="1" smtClean="0">
                <a:solidFill>
                  <a:srgbClr val="0C346B"/>
                </a:solidFill>
              </a:rPr>
              <a:t>miserabilismo</a:t>
            </a:r>
            <a:r>
              <a:rPr lang="it-IT" sz="2800" dirty="0" smtClean="0">
                <a:solidFill>
                  <a:srgbClr val="0C346B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85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16633"/>
            <a:ext cx="8229600" cy="1368152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Un’altra spiegazione macro: l’attrazione della domanda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08504" cy="4525963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Enfasi sul versante “pull”: gli immigrati attratti dai fabbisogni delle economie riceventi</a:t>
            </a:r>
          </a:p>
          <a:p>
            <a:pPr eaLnBrk="1" hangingPunct="1"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Spiegazione </a:t>
            </a:r>
            <a:r>
              <a:rPr lang="it-IT" sz="2400" i="1" dirty="0" smtClean="0">
                <a:solidFill>
                  <a:srgbClr val="0C346B"/>
                </a:solidFill>
              </a:rPr>
              <a:t>marxista</a:t>
            </a:r>
            <a:r>
              <a:rPr lang="it-IT" sz="2400" dirty="0" smtClean="0">
                <a:solidFill>
                  <a:srgbClr val="0C346B"/>
                </a:solidFill>
              </a:rPr>
              <a:t>: immigrati come esercito industriale di riserva </a:t>
            </a:r>
          </a:p>
          <a:p>
            <a:pPr eaLnBrk="1" hangingPunct="1"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La </a:t>
            </a:r>
            <a:r>
              <a:rPr lang="it-IT" sz="2400" i="1" dirty="0" smtClean="0">
                <a:solidFill>
                  <a:srgbClr val="0C346B"/>
                </a:solidFill>
              </a:rPr>
              <a:t>teoria dualistica del mercato del lavoro </a:t>
            </a:r>
            <a:r>
              <a:rPr lang="it-IT" sz="2400" dirty="0" smtClean="0">
                <a:solidFill>
                  <a:srgbClr val="0C346B"/>
                </a:solidFill>
              </a:rPr>
              <a:t>(</a:t>
            </a:r>
            <a:r>
              <a:rPr lang="it-IT" sz="2400" dirty="0" err="1" smtClean="0">
                <a:solidFill>
                  <a:srgbClr val="0C346B"/>
                </a:solidFill>
              </a:rPr>
              <a:t>Piore</a:t>
            </a:r>
            <a:r>
              <a:rPr lang="it-IT" sz="2400" dirty="0" smtClean="0">
                <a:solidFill>
                  <a:srgbClr val="0C346B"/>
                </a:solidFill>
              </a:rPr>
              <a:t>): il fabbisogno permanente di lavoro instabile e </a:t>
            </a:r>
            <a:r>
              <a:rPr lang="it-IT" sz="2400" dirty="0" err="1" smtClean="0">
                <a:solidFill>
                  <a:srgbClr val="0C346B"/>
                </a:solidFill>
              </a:rPr>
              <a:t>subtutelato</a:t>
            </a:r>
            <a:r>
              <a:rPr lang="it-IT" sz="2400" dirty="0" smtClean="0">
                <a:solidFill>
                  <a:srgbClr val="0C346B"/>
                </a:solidFill>
              </a:rPr>
              <a:t>;  il migrante come perfetto homo </a:t>
            </a:r>
            <a:r>
              <a:rPr lang="it-IT" sz="2400" dirty="0" err="1" smtClean="0">
                <a:solidFill>
                  <a:srgbClr val="0C346B"/>
                </a:solidFill>
              </a:rPr>
              <a:t>oeconomicus</a:t>
            </a:r>
            <a:r>
              <a:rPr lang="it-IT" sz="2400" dirty="0" smtClean="0">
                <a:solidFill>
                  <a:srgbClr val="0C346B"/>
                </a:solidFill>
              </a:rPr>
              <a:t>, sostenuto dall’idea di provvisorietà del soggiorno</a:t>
            </a:r>
          </a:p>
          <a:p>
            <a:pPr eaLnBrk="1" hangingPunct="1"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Nuove visioni strutturaliste (Harris, </a:t>
            </a:r>
            <a:r>
              <a:rPr lang="it-IT" sz="2400" dirty="0" err="1" smtClean="0">
                <a:solidFill>
                  <a:srgbClr val="0C346B"/>
                </a:solidFill>
              </a:rPr>
              <a:t>Moulier</a:t>
            </a:r>
            <a:r>
              <a:rPr lang="it-IT" sz="2400" dirty="0" smtClean="0">
                <a:solidFill>
                  <a:srgbClr val="0C346B"/>
                </a:solidFill>
              </a:rPr>
              <a:t> </a:t>
            </a:r>
            <a:r>
              <a:rPr lang="it-IT" sz="2400" dirty="0" err="1" smtClean="0">
                <a:solidFill>
                  <a:srgbClr val="0C346B"/>
                </a:solidFill>
              </a:rPr>
              <a:t>Boutang</a:t>
            </a:r>
            <a:r>
              <a:rPr lang="it-IT" sz="2400" dirty="0" smtClean="0">
                <a:solidFill>
                  <a:srgbClr val="0C346B"/>
                </a:solidFill>
              </a:rPr>
              <a:t>, ecc.)</a:t>
            </a:r>
          </a:p>
          <a:p>
            <a:pPr eaLnBrk="1" hangingPunct="1">
              <a:defRPr/>
            </a:pPr>
            <a:r>
              <a:rPr lang="it-IT" sz="2400" dirty="0" smtClean="0">
                <a:solidFill>
                  <a:srgbClr val="0C346B"/>
                </a:solidFill>
              </a:rPr>
              <a:t>La </a:t>
            </a:r>
            <a:r>
              <a:rPr lang="it-IT" sz="2400" i="1" dirty="0" smtClean="0">
                <a:solidFill>
                  <a:srgbClr val="0C346B"/>
                </a:solidFill>
              </a:rPr>
              <a:t>teoria delle città globali </a:t>
            </a:r>
            <a:r>
              <a:rPr lang="it-IT" sz="2400" dirty="0" smtClean="0">
                <a:solidFill>
                  <a:srgbClr val="0C346B"/>
                </a:solidFill>
              </a:rPr>
              <a:t>(</a:t>
            </a:r>
            <a:r>
              <a:rPr lang="it-IT" sz="2400" dirty="0" err="1" smtClean="0">
                <a:solidFill>
                  <a:srgbClr val="0C346B"/>
                </a:solidFill>
              </a:rPr>
              <a:t>S.Sassen</a:t>
            </a:r>
            <a:r>
              <a:rPr lang="it-IT" sz="2400" dirty="0" smtClean="0">
                <a:solidFill>
                  <a:srgbClr val="0C346B"/>
                </a:solidFill>
              </a:rPr>
              <a:t>): polarizzazione delle economie urbane e fabbisogni di lavoro povero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sz="2400" dirty="0" smtClean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4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Critiche alle teorie macro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Migranti come soggetti passivi, mossi da forze strutturali che li dominano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Soggettività e autodeterminazione dei migranti vengono offuscate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I fattori normativi sono trascurati (importanza accresciuta dei regimi di mobilità)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Non spiegano perché, tra quanti sono sottoposti ai medesimi vincoli e pressioni, alcuni partono e altri no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782259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Spiegazioni micro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7675" indent="-447675" eaLnBrk="1" hangingPunct="1">
              <a:defRPr/>
            </a:pPr>
            <a:r>
              <a:rPr lang="it-IT" b="1" dirty="0" smtClean="0">
                <a:solidFill>
                  <a:srgbClr val="0C346B"/>
                </a:solidFill>
              </a:rPr>
              <a:t>Spiegazioni basate sull’economia neoclassica</a:t>
            </a:r>
            <a:r>
              <a:rPr lang="it-IT" dirty="0" smtClean="0">
                <a:solidFill>
                  <a:srgbClr val="0C346B"/>
                </a:solidFill>
              </a:rPr>
              <a:t>: il migrante come individuo razionale e calcolatore, orientato a massimizzare i propri guadagni</a:t>
            </a:r>
          </a:p>
          <a:p>
            <a:pPr marL="447675" indent="-447675" eaLnBrk="1" hangingPunct="1">
              <a:defRPr/>
            </a:pPr>
            <a:r>
              <a:rPr lang="it-IT" b="1" dirty="0" smtClean="0">
                <a:solidFill>
                  <a:srgbClr val="0C346B"/>
                </a:solidFill>
              </a:rPr>
              <a:t>New </a:t>
            </a:r>
            <a:r>
              <a:rPr lang="it-IT" b="1" dirty="0" err="1" smtClean="0">
                <a:solidFill>
                  <a:srgbClr val="0C346B"/>
                </a:solidFill>
              </a:rPr>
              <a:t>economics</a:t>
            </a:r>
            <a:r>
              <a:rPr lang="it-IT" b="1" dirty="0" smtClean="0">
                <a:solidFill>
                  <a:srgbClr val="0C346B"/>
                </a:solidFill>
              </a:rPr>
              <a:t> </a:t>
            </a:r>
            <a:r>
              <a:rPr lang="it-IT" b="1" dirty="0" err="1" smtClean="0">
                <a:solidFill>
                  <a:srgbClr val="0C346B"/>
                </a:solidFill>
              </a:rPr>
              <a:t>of</a:t>
            </a:r>
            <a:r>
              <a:rPr lang="it-IT" b="1" dirty="0" smtClean="0">
                <a:solidFill>
                  <a:srgbClr val="0C346B"/>
                </a:solidFill>
              </a:rPr>
              <a:t> </a:t>
            </a:r>
            <a:r>
              <a:rPr lang="it-IT" b="1" dirty="0" err="1" smtClean="0">
                <a:solidFill>
                  <a:srgbClr val="0C346B"/>
                </a:solidFill>
              </a:rPr>
              <a:t>migrations</a:t>
            </a:r>
            <a:r>
              <a:rPr lang="it-IT" dirty="0" smtClean="0">
                <a:solidFill>
                  <a:srgbClr val="0C346B"/>
                </a:solidFill>
              </a:rPr>
              <a:t>: la famiglia come unità decisionale, che alloca razionalmente le proprie risorse in luoghi diversi</a:t>
            </a:r>
          </a:p>
        </p:txBody>
      </p:sp>
    </p:spTree>
    <p:extLst>
      <p:ext uri="{BB962C8B-B14F-4D97-AF65-F5344CB8AC3E}">
        <p14:creationId xmlns:p14="http://schemas.microsoft.com/office/powerpoint/2010/main" val="5244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Critiche alle teorie micro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595812"/>
          </a:xfrm>
        </p:spPr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Problema di completezza e trasparenza dell’informazione</a:t>
            </a:r>
          </a:p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Aspettative e motivazioni non solo economiche</a:t>
            </a:r>
          </a:p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Insufficiente la disuguaglianza dei redditi a spiegare le migrazioni</a:t>
            </a:r>
          </a:p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Disattenzione verso la regolazione normativa</a:t>
            </a:r>
          </a:p>
          <a:p>
            <a:pPr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Conflitti, tensioni, obiettivi diversi all’interno delle famiglie (caso delle donne)</a:t>
            </a:r>
            <a:endParaRPr lang="it-IT" sz="2800" dirty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571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Spiegazioni intermedie	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Teorie dei </a:t>
            </a:r>
            <a:r>
              <a:rPr lang="it-IT" i="1" dirty="0" err="1" smtClean="0">
                <a:solidFill>
                  <a:srgbClr val="0C346B"/>
                </a:solidFill>
              </a:rPr>
              <a:t>networks</a:t>
            </a:r>
            <a:r>
              <a:rPr lang="it-IT" dirty="0" smtClean="0">
                <a:solidFill>
                  <a:srgbClr val="0C346B"/>
                </a:solidFill>
              </a:rPr>
              <a:t>: importanza dei legami tra migranti e potenziali migranti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Teorie delle </a:t>
            </a:r>
            <a:r>
              <a:rPr lang="it-IT" i="1" dirty="0" smtClean="0">
                <a:solidFill>
                  <a:srgbClr val="0C346B"/>
                </a:solidFill>
              </a:rPr>
              <a:t>istituzioni migratorie</a:t>
            </a:r>
            <a:r>
              <a:rPr lang="it-IT" dirty="0" smtClean="0">
                <a:solidFill>
                  <a:srgbClr val="0C346B"/>
                </a:solidFill>
              </a:rPr>
              <a:t>: oltre ai network, altri attori organizzati sulle due sponde favoriscono le migrazioni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Teorie della </a:t>
            </a:r>
            <a:r>
              <a:rPr lang="it-IT" i="1" dirty="0" smtClean="0">
                <a:solidFill>
                  <a:srgbClr val="0C346B"/>
                </a:solidFill>
              </a:rPr>
              <a:t>regolazione</a:t>
            </a:r>
            <a:r>
              <a:rPr lang="it-IT" dirty="0" smtClean="0">
                <a:solidFill>
                  <a:srgbClr val="0C346B"/>
                </a:solidFill>
              </a:rPr>
              <a:t> (</a:t>
            </a:r>
            <a:r>
              <a:rPr lang="it-IT" dirty="0" err="1" smtClean="0">
                <a:solidFill>
                  <a:srgbClr val="0C346B"/>
                </a:solidFill>
              </a:rPr>
              <a:t>meso-macro</a:t>
            </a:r>
            <a:r>
              <a:rPr lang="it-IT" dirty="0" smtClean="0">
                <a:solidFill>
                  <a:srgbClr val="0C346B"/>
                </a:solidFill>
              </a:rPr>
              <a:t>): leggi e controlli selezionano, ostacolano o incanalano le migrazioni</a:t>
            </a:r>
          </a:p>
        </p:txBody>
      </p:sp>
    </p:spTree>
    <p:extLst>
      <p:ext uri="{BB962C8B-B14F-4D97-AF65-F5344CB8AC3E}">
        <p14:creationId xmlns:p14="http://schemas.microsoft.com/office/powerpoint/2010/main" val="14637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Limiti delle teorie dei network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Spiegano bene la prosecuzione, non l’inizio di un movimento migratorio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Enfatizzano le dimensioni informali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Trascurano anch’esse la regolazione normativa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Inclinano (spesso) verso un funzionalismo implicito</a:t>
            </a:r>
          </a:p>
        </p:txBody>
      </p:sp>
    </p:spTree>
    <p:extLst>
      <p:ext uri="{BB962C8B-B14F-4D97-AF65-F5344CB8AC3E}">
        <p14:creationId xmlns:p14="http://schemas.microsoft.com/office/powerpoint/2010/main" val="15338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Limiti della teoria delle istituzioni migratorie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Assemblano istituzioni sociali molto diverse, formali e informali, legali e illegali</a:t>
            </a:r>
          </a:p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Tendono a descrivere le diverse istituzioni, senza chiarire le connessioni causali</a:t>
            </a:r>
          </a:p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Hanno analizzato soprattutto i paesi di origine, meno i contesti riceventi</a:t>
            </a:r>
            <a:endParaRPr lang="it-IT" dirty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984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114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Spiegazioni basate sulla regolazione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02845"/>
          </a:xfrm>
        </p:spPr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Importanza accresciuta della dimensione politico-normativa nei processi migratori contemporanei</a:t>
            </a:r>
          </a:p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Di conseguenza: incremento delle migrazioni irregolari o dallo status incerto</a:t>
            </a:r>
          </a:p>
          <a:p>
            <a:pPr>
              <a:defRPr/>
            </a:pPr>
            <a:r>
              <a:rPr lang="it-IT" dirty="0" smtClean="0">
                <a:solidFill>
                  <a:srgbClr val="0C346B"/>
                </a:solidFill>
              </a:rPr>
              <a:t>Stratificazione normativa dello status dei migranti: dai neo-comunitari agli irregolari</a:t>
            </a:r>
          </a:p>
          <a:p>
            <a:pPr>
              <a:defRPr/>
            </a:pPr>
            <a:r>
              <a:rPr lang="it-IT" b="1" dirty="0" smtClean="0">
                <a:solidFill>
                  <a:srgbClr val="0C346B"/>
                </a:solidFill>
              </a:rPr>
              <a:t>Critica</a:t>
            </a:r>
            <a:r>
              <a:rPr lang="it-IT" dirty="0" smtClean="0">
                <a:solidFill>
                  <a:srgbClr val="0C346B"/>
                </a:solidFill>
              </a:rPr>
              <a:t>: la regolazione spiega il come, non il perché delle migrazioni</a:t>
            </a:r>
            <a:endParaRPr lang="it-IT" dirty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48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dirty="0" smtClean="0">
                <a:solidFill>
                  <a:srgbClr val="00B0F0"/>
                </a:solidFill>
              </a:rPr>
              <a:t>Riflessione introduttiva: i</a:t>
            </a:r>
            <a:br>
              <a:rPr lang="it-IT" sz="4000" b="1" dirty="0" smtClean="0">
                <a:solidFill>
                  <a:srgbClr val="00B0F0"/>
                </a:solidFill>
              </a:rPr>
            </a:br>
            <a:r>
              <a:rPr lang="it-IT" sz="4000" b="1" dirty="0" smtClean="0">
                <a:solidFill>
                  <a:srgbClr val="00B0F0"/>
                </a:solidFill>
              </a:rPr>
              <a:t> nostri usi linguistici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500"/>
            <a:ext cx="8229600" cy="4929188"/>
          </a:xfrm>
        </p:spPr>
        <p:txBody>
          <a:bodyPr/>
          <a:lstStyle/>
          <a:p>
            <a:pPr eaLnBrk="1" hangingPunct="1"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Noi non chiamiamo “immigrati” gli stranieri residenti che vengono dal Giappone o dalla Corea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Il termine </a:t>
            </a:r>
            <a:r>
              <a:rPr lang="it-IT" sz="2600" i="1" dirty="0" smtClean="0">
                <a:solidFill>
                  <a:srgbClr val="002060"/>
                </a:solidFill>
              </a:rPr>
              <a:t>extracomunitari</a:t>
            </a:r>
            <a:r>
              <a:rPr lang="it-IT" sz="2600" dirty="0" smtClean="0">
                <a:solidFill>
                  <a:srgbClr val="002060"/>
                </a:solidFill>
              </a:rPr>
              <a:t> è peculiare della lingua italiana: anch’esso traccia un confine tra chi viene da paesi poveri e chi da paesi sviluppati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La differenza tra «mobilità» e «immigrazione»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Non chiamiamo immigrati o extracomunitari neppure gli artisti, gli sportivi o gli uomini d’affari che vengono da paesi poveri: </a:t>
            </a:r>
          </a:p>
          <a:p>
            <a:pPr algn="ctr" eaLnBrk="1" hangingPunct="1">
              <a:buFontTx/>
              <a:buNone/>
              <a:defRPr/>
            </a:pPr>
            <a:r>
              <a:rPr lang="it-IT" sz="4000" dirty="0" smtClean="0">
                <a:solidFill>
                  <a:srgbClr val="002060"/>
                </a:solidFill>
              </a:rPr>
              <a:t>la ricchezza sbianca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9198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Alcune implicazioni teoriche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Un classico dilemma sociologico: struttura contro azione (</a:t>
            </a:r>
            <a:r>
              <a:rPr lang="it-IT" i="1" dirty="0" smtClean="0">
                <a:solidFill>
                  <a:srgbClr val="0C346B"/>
                </a:solidFill>
              </a:rPr>
              <a:t>human agency</a:t>
            </a:r>
            <a:r>
              <a:rPr lang="it-IT" dirty="0" smtClean="0">
                <a:solidFill>
                  <a:srgbClr val="0C346B"/>
                </a:solidFill>
              </a:rPr>
              <a:t>)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Movimenti di convergenza verso un livello intermedio: </a:t>
            </a:r>
            <a:r>
              <a:rPr lang="it-IT" i="1" dirty="0" smtClean="0">
                <a:solidFill>
                  <a:srgbClr val="0C346B"/>
                </a:solidFill>
              </a:rPr>
              <a:t>the </a:t>
            </a:r>
            <a:r>
              <a:rPr lang="it-IT" i="1" dirty="0" err="1" smtClean="0">
                <a:solidFill>
                  <a:srgbClr val="0C346B"/>
                </a:solidFill>
              </a:rPr>
              <a:t>crucial</a:t>
            </a:r>
            <a:r>
              <a:rPr lang="it-IT" i="1" dirty="0" smtClean="0">
                <a:solidFill>
                  <a:srgbClr val="0C346B"/>
                </a:solidFill>
              </a:rPr>
              <a:t> </a:t>
            </a:r>
            <a:r>
              <a:rPr lang="it-IT" i="1" dirty="0" err="1" smtClean="0">
                <a:solidFill>
                  <a:srgbClr val="0C346B"/>
                </a:solidFill>
              </a:rPr>
              <a:t>meso-level</a:t>
            </a:r>
            <a:r>
              <a:rPr lang="it-IT" dirty="0" smtClean="0">
                <a:solidFill>
                  <a:srgbClr val="0C346B"/>
                </a:solidFill>
              </a:rPr>
              <a:t> (</a:t>
            </a:r>
            <a:r>
              <a:rPr lang="it-IT" dirty="0" err="1" smtClean="0">
                <a:solidFill>
                  <a:srgbClr val="0C346B"/>
                </a:solidFill>
              </a:rPr>
              <a:t>Faist</a:t>
            </a:r>
            <a:r>
              <a:rPr lang="it-IT" dirty="0" smtClean="0">
                <a:solidFill>
                  <a:srgbClr val="0C346B"/>
                </a:solidFill>
              </a:rPr>
              <a:t>)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Evoluzione verso spiegazioni </a:t>
            </a:r>
            <a:r>
              <a:rPr lang="it-IT" dirty="0" err="1" smtClean="0">
                <a:solidFill>
                  <a:srgbClr val="0C346B"/>
                </a:solidFill>
              </a:rPr>
              <a:t>multicausali</a:t>
            </a:r>
            <a:r>
              <a:rPr lang="it-IT" dirty="0">
                <a:solidFill>
                  <a:srgbClr val="0C346B"/>
                </a:solidFill>
              </a:rPr>
              <a:t>,</a:t>
            </a:r>
            <a:r>
              <a:rPr lang="it-IT" dirty="0" smtClean="0">
                <a:solidFill>
                  <a:srgbClr val="0C346B"/>
                </a:solidFill>
              </a:rPr>
              <a:t> dinamiche, legate ai contesti</a:t>
            </a:r>
          </a:p>
          <a:p>
            <a:pPr eaLnBrk="1" hangingPunct="1">
              <a:defRPr/>
            </a:pPr>
            <a:endParaRPr lang="it-IT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2324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Cap.3. Immigrati e mercato del lavoro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it-IT" dirty="0" smtClean="0">
                <a:solidFill>
                  <a:srgbClr val="0C346B"/>
                </a:solidFill>
              </a:rPr>
              <a:t>Tre </a:t>
            </a:r>
            <a:r>
              <a:rPr lang="it-IT" dirty="0">
                <a:solidFill>
                  <a:srgbClr val="0C346B"/>
                </a:solidFill>
              </a:rPr>
              <a:t>prospettive </a:t>
            </a:r>
            <a:r>
              <a:rPr lang="it-IT" dirty="0" smtClean="0">
                <a:solidFill>
                  <a:srgbClr val="0C346B"/>
                </a:solidFill>
              </a:rPr>
              <a:t>teoriche:</a:t>
            </a:r>
          </a:p>
          <a:p>
            <a:pPr eaLnBrk="1" hangingPunct="1">
              <a:defRPr/>
            </a:pPr>
            <a:endParaRPr lang="it-IT" dirty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La prospettiva liberale o </a:t>
            </a:r>
            <a:r>
              <a:rPr lang="it-IT" dirty="0" err="1" smtClean="0">
                <a:solidFill>
                  <a:srgbClr val="0C346B"/>
                </a:solidFill>
              </a:rPr>
              <a:t>assimilazionistica</a:t>
            </a:r>
            <a:endParaRPr lang="it-IT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La prospettiva strutturalista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La prospettiva della nuova sociologia economica</a:t>
            </a:r>
          </a:p>
        </p:txBody>
      </p:sp>
    </p:spTree>
    <p:extLst>
      <p:ext uri="{BB962C8B-B14F-4D97-AF65-F5344CB8AC3E}">
        <p14:creationId xmlns:p14="http://schemas.microsoft.com/office/powerpoint/2010/main" val="309298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La prospettiva strutturalista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Le visioni di derivazione marxista: gli immigrati come esercito industriale di riserva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La teoria del mercato del lavoro dualistico (</a:t>
            </a:r>
            <a:r>
              <a:rPr lang="it-IT" dirty="0" err="1" smtClean="0">
                <a:solidFill>
                  <a:srgbClr val="0C346B"/>
                </a:solidFill>
              </a:rPr>
              <a:t>Piore</a:t>
            </a:r>
            <a:r>
              <a:rPr lang="it-IT" dirty="0" smtClean="0">
                <a:solidFill>
                  <a:srgbClr val="0C346B"/>
                </a:solidFill>
              </a:rPr>
              <a:t>)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Idea di una discriminazione permanente e insuperabile: pessimismo di fondo</a:t>
            </a:r>
          </a:p>
          <a:p>
            <a:pPr eaLnBrk="1" hangingPunct="1"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1545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La prospettiva della nuova sociologia economica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L’idea di costruzione sociale del mercato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L’interazione tra domanda della società ricevente e offerta immigrata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Autonomia relativa e spazi di iniziativa dell’offerta di lavoro, e quindi degli immigrati nel </a:t>
            </a:r>
            <a:r>
              <a:rPr lang="it-IT" dirty="0" err="1" smtClean="0">
                <a:solidFill>
                  <a:srgbClr val="0C346B"/>
                </a:solidFill>
              </a:rPr>
              <a:t>MDL</a:t>
            </a:r>
            <a:endParaRPr lang="it-IT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Tre concetti: network, </a:t>
            </a:r>
            <a:r>
              <a:rPr lang="it-IT" dirty="0" err="1" smtClean="0">
                <a:solidFill>
                  <a:srgbClr val="0C346B"/>
                </a:solidFill>
              </a:rPr>
              <a:t>embeddedness</a:t>
            </a:r>
            <a:r>
              <a:rPr lang="it-IT" dirty="0" smtClean="0">
                <a:solidFill>
                  <a:srgbClr val="0C346B"/>
                </a:solidFill>
              </a:rPr>
              <a:t>, capitale sociale</a:t>
            </a:r>
          </a:p>
        </p:txBody>
      </p:sp>
    </p:spTree>
    <p:extLst>
      <p:ext uri="{BB962C8B-B14F-4D97-AF65-F5344CB8AC3E}">
        <p14:creationId xmlns:p14="http://schemas.microsoft.com/office/powerpoint/2010/main" val="104396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err="1" smtClean="0">
                <a:solidFill>
                  <a:srgbClr val="00B0F0"/>
                </a:solidFill>
              </a:rPr>
              <a:t>Embeddedness</a:t>
            </a:r>
            <a:endParaRPr lang="it-IT" dirty="0" smtClean="0">
              <a:solidFill>
                <a:srgbClr val="00B0F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Azione socialmente situata, attori non atomizzati (</a:t>
            </a:r>
            <a:r>
              <a:rPr lang="it-IT" dirty="0" err="1" smtClean="0">
                <a:solidFill>
                  <a:srgbClr val="0C346B"/>
                </a:solidFill>
              </a:rPr>
              <a:t>Granovetter</a:t>
            </a:r>
            <a:r>
              <a:rPr lang="it-IT" dirty="0" smtClean="0">
                <a:solidFill>
                  <a:srgbClr val="0C346B"/>
                </a:solidFill>
              </a:rPr>
              <a:t>)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Motivazioni individuali insufficienti come fattori esplicativi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E. relazionale e </a:t>
            </a:r>
            <a:r>
              <a:rPr lang="it-IT" dirty="0" err="1" smtClean="0">
                <a:solidFill>
                  <a:srgbClr val="0C346B"/>
                </a:solidFill>
              </a:rPr>
              <a:t>E</a:t>
            </a:r>
            <a:r>
              <a:rPr lang="it-IT" dirty="0" smtClean="0">
                <a:solidFill>
                  <a:srgbClr val="0C346B"/>
                </a:solidFill>
              </a:rPr>
              <a:t>. strutturale (</a:t>
            </a:r>
            <a:r>
              <a:rPr lang="it-IT" dirty="0" err="1" smtClean="0">
                <a:solidFill>
                  <a:srgbClr val="0C346B"/>
                </a:solidFill>
              </a:rPr>
              <a:t>Portes</a:t>
            </a:r>
            <a:r>
              <a:rPr lang="it-IT" dirty="0" smtClean="0">
                <a:solidFill>
                  <a:srgbClr val="0C346B"/>
                </a:solidFill>
              </a:rPr>
              <a:t>)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E. orizzontale e </a:t>
            </a:r>
            <a:r>
              <a:rPr lang="it-IT" dirty="0" err="1" smtClean="0">
                <a:solidFill>
                  <a:srgbClr val="0C346B"/>
                </a:solidFill>
              </a:rPr>
              <a:t>E.verticale</a:t>
            </a:r>
            <a:r>
              <a:rPr lang="it-IT" dirty="0" smtClean="0">
                <a:solidFill>
                  <a:srgbClr val="0C346B"/>
                </a:solidFill>
              </a:rPr>
              <a:t> (Schweitzer)</a:t>
            </a:r>
          </a:p>
        </p:txBody>
      </p:sp>
    </p:spTree>
    <p:extLst>
      <p:ext uri="{BB962C8B-B14F-4D97-AF65-F5344CB8AC3E}">
        <p14:creationId xmlns:p14="http://schemas.microsoft.com/office/powerpoint/2010/main" val="29360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96925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Capitale sociale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4462463"/>
          </a:xfrm>
        </p:spPr>
        <p:txBody>
          <a:bodyPr/>
          <a:lstStyle/>
          <a:p>
            <a:pPr eaLnBrk="1" hangingPunct="1">
              <a:defRPr/>
            </a:pPr>
            <a:r>
              <a:rPr lang="it-IT" sz="2600" dirty="0" smtClean="0">
                <a:solidFill>
                  <a:srgbClr val="0C346B"/>
                </a:solidFill>
              </a:rPr>
              <a:t>Concetto vago e sfuggente: risorse che fluiscono da appartenenze e legami sociali e si rendono disponibili per gli individui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C346B"/>
                </a:solidFill>
              </a:rPr>
              <a:t>C.S. come aspetto dinamico dell’</a:t>
            </a:r>
            <a:r>
              <a:rPr lang="it-IT" sz="2600" dirty="0" err="1" smtClean="0">
                <a:solidFill>
                  <a:srgbClr val="0C346B"/>
                </a:solidFill>
              </a:rPr>
              <a:t>Embeddedness</a:t>
            </a:r>
            <a:r>
              <a:rPr lang="it-IT" sz="2600" dirty="0" smtClean="0">
                <a:solidFill>
                  <a:srgbClr val="0C346B"/>
                </a:solidFill>
              </a:rPr>
              <a:t> (più statica e strutturale)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C346B"/>
                </a:solidFill>
              </a:rPr>
              <a:t>Possibilità di convertire il capitale sociale in altri tipi di capitale: finanziario o umano</a:t>
            </a:r>
          </a:p>
          <a:p>
            <a:pPr eaLnBrk="1" hangingPunct="1">
              <a:defRPr/>
            </a:pPr>
            <a:r>
              <a:rPr lang="es-ES_tradnl" sz="2600" dirty="0" smtClean="0">
                <a:solidFill>
                  <a:srgbClr val="0C346B"/>
                </a:solidFill>
              </a:rPr>
              <a:t>Capitale sociale etnico: capitale sociale specifico, dipende da una “comunita’ etnica insediata nel paese ricevente </a:t>
            </a:r>
          </a:p>
          <a:p>
            <a:pPr eaLnBrk="1" hangingPunct="1">
              <a:defRPr/>
            </a:pPr>
            <a:r>
              <a:rPr lang="es-ES_tradnl" sz="2600" dirty="0" smtClean="0">
                <a:solidFill>
                  <a:srgbClr val="0C346B"/>
                </a:solidFill>
              </a:rPr>
              <a:t>In astratto, è meno vantaggioso del capitale sociale generico; ma in concreto è più facilmente attivabile</a:t>
            </a:r>
            <a:endParaRPr lang="es-ES" sz="2600" dirty="0" smtClean="0">
              <a:solidFill>
                <a:srgbClr val="0C346B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sz="2600" dirty="0" smtClean="0"/>
          </a:p>
        </p:txBody>
      </p:sp>
    </p:spTree>
    <p:extLst>
      <p:ext uri="{BB962C8B-B14F-4D97-AF65-F5344CB8AC3E}">
        <p14:creationId xmlns:p14="http://schemas.microsoft.com/office/powerpoint/2010/main" val="427817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08504" cy="1373014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Migrazioni ed economia contemporanea</a:t>
            </a:r>
            <a:r>
              <a:rPr lang="it-IT" dirty="0" smtClean="0"/>
              <a:t>	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Carenza di politiche esplicite di reclutamento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Ingresso degli immigrati attraverso canali indiretti e soggiorno agli inizi irregolare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Occupazione nei settori poveri dell’economia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Problematica inclusione nel sistema dei diritti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“Importatori riluttanti”</a:t>
            </a:r>
          </a:p>
        </p:txBody>
      </p:sp>
    </p:spTree>
    <p:extLst>
      <p:ext uri="{BB962C8B-B14F-4D97-AF65-F5344CB8AC3E}">
        <p14:creationId xmlns:p14="http://schemas.microsoft.com/office/powerpoint/2010/main" val="24158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4624"/>
            <a:ext cx="8928992" cy="792088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Migrazioni in Europa: ieri e oggi</a:t>
            </a:r>
          </a:p>
        </p:txBody>
      </p:sp>
      <p:graphicFrame>
        <p:nvGraphicFramePr>
          <p:cNvPr id="35888" name="Group 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457023"/>
              </p:ext>
            </p:extLst>
          </p:nvPr>
        </p:nvGraphicFramePr>
        <p:xfrm>
          <a:off x="35496" y="836712"/>
          <a:ext cx="9108504" cy="5421635"/>
        </p:xfrm>
        <a:graphic>
          <a:graphicData uri="http://schemas.openxmlformats.org/drawingml/2006/table">
            <a:tbl>
              <a:tblPr/>
              <a:tblGrid>
                <a:gridCol w="3036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6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6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6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346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Europa post-bellica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Economia contemporanea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Settori di inserimento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Industrie, miniere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Terziario povero, economia sommersa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5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Politiche di reclutamento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Accordi internazionali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Ingressi irregolari e sanatorie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Orizzonte temporale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Temporaneità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(smentita)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Statuti diversi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(stabilità perseguita)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Genere 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Poche donne, al seguito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Molte donne, spesso occupate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5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Ruolo offerta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Subordinata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Parziale autonomia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07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373014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L’economia, motore dell’integrazione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800"/>
            <a:ext cx="9144000" cy="4497363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Il mercato contro la politica: le imprese chiedono manodopera, i governi resistono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L’economia e i suoi attori hanno, spesso involontariamente, un ruolo di apertura e di innovazione sociale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L’alleanza di fatto con gli attori solidaristici e i sindacati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L’imprenditore come innovatore sociale: il superamento (parziale) dei pregiudizi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Concetto di </a:t>
            </a:r>
            <a:r>
              <a:rPr lang="it-IT" sz="2800" b="1" dirty="0" smtClean="0">
                <a:solidFill>
                  <a:srgbClr val="0C346B"/>
                </a:solidFill>
              </a:rPr>
              <a:t>discriminazione statistica</a:t>
            </a:r>
          </a:p>
        </p:txBody>
      </p:sp>
    </p:spTree>
    <p:extLst>
      <p:ext uri="{BB962C8B-B14F-4D97-AF65-F5344CB8AC3E}">
        <p14:creationId xmlns:p14="http://schemas.microsoft.com/office/powerpoint/2010/main" val="10319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Il caso italiano	nel contesto dell’Europa meridionale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it-IT" dirty="0" smtClean="0">
                <a:solidFill>
                  <a:srgbClr val="0C346B"/>
                </a:solidFill>
              </a:rPr>
              <a:t>Ingresso largamente spontaneo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it-IT" dirty="0" smtClean="0">
                <a:solidFill>
                  <a:srgbClr val="0C346B"/>
                </a:solidFill>
              </a:rPr>
              <a:t>Diffusa irregolarità iniziale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it-IT" dirty="0" smtClean="0">
                <a:solidFill>
                  <a:srgbClr val="0C346B"/>
                </a:solidFill>
              </a:rPr>
              <a:t>Immigrati come problema sociale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it-IT" dirty="0" smtClean="0">
                <a:solidFill>
                  <a:srgbClr val="0C346B"/>
                </a:solidFill>
              </a:rPr>
              <a:t>Ricorso ripetuto alle sanatorie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it-IT" dirty="0" smtClean="0">
                <a:solidFill>
                  <a:srgbClr val="0C346B"/>
                </a:solidFill>
              </a:rPr>
              <a:t>Ampio impiego nei segmenti poveri del mercato del lavoro (famiglie comprese)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it-IT" dirty="0" smtClean="0">
                <a:solidFill>
                  <a:srgbClr val="0C346B"/>
                </a:solidFill>
              </a:rPr>
              <a:t>Debolezza delle misure di accoglienza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it-IT" dirty="0" smtClean="0">
                <a:solidFill>
                  <a:srgbClr val="0C346B"/>
                </a:solidFill>
              </a:rPr>
              <a:t>Volontarismo degli interventi sociali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212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Immigrazione e diversità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38662"/>
          </a:xfrm>
        </p:spPr>
        <p:txBody>
          <a:bodyPr/>
          <a:lstStyle/>
          <a:p>
            <a:pPr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Gli immigrati sono coloro che </a:t>
            </a:r>
            <a:r>
              <a:rPr lang="it-IT" sz="2800" i="1" dirty="0" smtClean="0">
                <a:solidFill>
                  <a:srgbClr val="002060"/>
                </a:solidFill>
              </a:rPr>
              <a:t>stanno sotto una doppia alterità</a:t>
            </a:r>
            <a:r>
              <a:rPr lang="it-IT" sz="2800" dirty="0" smtClean="0">
                <a:solidFill>
                  <a:srgbClr val="002060"/>
                </a:solidFill>
              </a:rPr>
              <a:t>: stranieri e poveri</a:t>
            </a:r>
          </a:p>
          <a:p>
            <a:pPr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In questo senso il termine contiene un implicito significato </a:t>
            </a:r>
            <a:r>
              <a:rPr lang="it-IT" sz="2800" dirty="0" err="1" smtClean="0">
                <a:solidFill>
                  <a:srgbClr val="002060"/>
                </a:solidFill>
              </a:rPr>
              <a:t>svalutativo</a:t>
            </a:r>
            <a:r>
              <a:rPr lang="it-IT" sz="2800" dirty="0" smtClean="0">
                <a:solidFill>
                  <a:srgbClr val="002060"/>
                </a:solidFill>
              </a:rPr>
              <a:t> e minaccioso</a:t>
            </a:r>
          </a:p>
          <a:p>
            <a:pPr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La questione si poneva un tempo in Italia per l’immigrazione interna</a:t>
            </a:r>
          </a:p>
          <a:p>
            <a:pPr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Oggi il senso di minaccia è acuito dalla percezione della “superdiversità” degli attuali immigrati </a:t>
            </a: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6747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I lavori delle cinque P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Precari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Pesanti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Pericolosi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Poco pagati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Penalizzati socialmente</a:t>
            </a:r>
          </a:p>
        </p:txBody>
      </p:sp>
    </p:spTree>
    <p:extLst>
      <p:ext uri="{BB962C8B-B14F-4D97-AF65-F5344CB8AC3E}">
        <p14:creationId xmlns:p14="http://schemas.microsoft.com/office/powerpoint/2010/main" val="4647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L’integrazione subalterna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Gli immigrati sono accettati (relativamente) come lavoratori disposti ad accollarsi i lavori più gravosi e sgraditi, purché non avanzino pretese e accettino di fatto che i lavori migliori siano appannaggio dei nazionali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b="1" dirty="0" smtClean="0">
                <a:solidFill>
                  <a:srgbClr val="0C346B"/>
                </a:solidFill>
              </a:rPr>
              <a:t>Conseguenza</a:t>
            </a:r>
            <a:r>
              <a:rPr lang="it-IT" dirty="0" smtClean="0">
                <a:solidFill>
                  <a:srgbClr val="0C346B"/>
                </a:solidFill>
              </a:rPr>
              <a:t>: le stesse motivazioni che supportano l’accettazione degli immigrati ne frenano la promozione</a:t>
            </a:r>
          </a:p>
        </p:txBody>
      </p:sp>
    </p:spTree>
    <p:extLst>
      <p:ext uri="{BB962C8B-B14F-4D97-AF65-F5344CB8AC3E}">
        <p14:creationId xmlns:p14="http://schemas.microsoft.com/office/powerpoint/2010/main" val="6655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Attitudini o stereotipi?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Specializzazioni etniche: oltre la “cultura”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Processi di categorizzazione: la provenienza come fattore esplicativo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Gli individui oltre le collettività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Stereotipi e pregiudizi: </a:t>
            </a:r>
            <a:r>
              <a:rPr lang="it-IT" i="1" dirty="0" smtClean="0">
                <a:solidFill>
                  <a:srgbClr val="0C346B"/>
                </a:solidFill>
              </a:rPr>
              <a:t>un’economia della mente che diventa un’avarizia del cuore</a:t>
            </a:r>
          </a:p>
        </p:txBody>
      </p:sp>
    </p:spTree>
    <p:extLst>
      <p:ext uri="{BB962C8B-B14F-4D97-AF65-F5344CB8AC3E}">
        <p14:creationId xmlns:p14="http://schemas.microsoft.com/office/powerpoint/2010/main" val="20547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9073008" cy="1373014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Modelli territoriali di impiego in Italia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600200"/>
            <a:ext cx="9073008" cy="4525963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Sistemi produttivi diffusi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Economie metropolitane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Aree di impiego temporaneo (Sud)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Aree di impiego temporaneo (Centro –Nord)</a:t>
            </a:r>
          </a:p>
          <a:p>
            <a:pPr eaLnBrk="1" hangingPunct="1">
              <a:defRPr/>
            </a:pPr>
            <a:endParaRPr lang="it-IT" dirty="0" smtClean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I quattro modelli territoriali</a:t>
            </a:r>
          </a:p>
        </p:txBody>
      </p:sp>
      <p:graphicFrame>
        <p:nvGraphicFramePr>
          <p:cNvPr id="59447" name="Group 5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145633"/>
              </p:ext>
            </p:extLst>
          </p:nvPr>
        </p:nvGraphicFramePr>
        <p:xfrm>
          <a:off x="-4" y="1052736"/>
          <a:ext cx="9144003" cy="5082167"/>
        </p:xfrm>
        <a:graphic>
          <a:graphicData uri="http://schemas.openxmlformats.org/drawingml/2006/table">
            <a:tbl>
              <a:tblPr/>
              <a:tblGrid>
                <a:gridCol w="1829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0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9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t-IT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C346B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Sist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. </a:t>
                      </a: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Prod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. diffusi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Econ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. </a:t>
                      </a: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Metropol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Tempor.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(Sud)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Tempor.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(Centro-Nord)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Aree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Lombardia,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Terza Italia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Grandi città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Aree agricole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(e turistiche)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Aree turistiche e agricole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Datori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PMI industriali e terziarie, famiglie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Basso terziario, famiglie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Imprese agricole, alberghi e ristoranti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Alberghi ristoranti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Imprese agricole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Immigrati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Preval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. M.,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Ora anche 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Misti, molte F. nelle </a:t>
                      </a: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fam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Preval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. M, spesso assunti irregolarmente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Prev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. </a:t>
                      </a: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regol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.,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stagionali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Lavori svolti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Operai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Servizi, assist.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Manodop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. stagionale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Manodop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C346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cs typeface="Arial" charset="0"/>
                        </a:rPr>
                        <a:t>. Stagionale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3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Immigrati ed economia sommersa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it-IT" sz="18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600" i="1" dirty="0" smtClean="0"/>
              <a:t>Lavoro irregolare e dipendente</a:t>
            </a:r>
            <a:endParaRPr lang="it-IT" sz="26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it-IT" sz="1800" dirty="0" smtClean="0"/>
              <a:t>lavoro occasionale e stagionale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it-IT" sz="1800" dirty="0" smtClean="0"/>
              <a:t>lavoro </a:t>
            </a:r>
            <a:r>
              <a:rPr lang="it-IT" sz="1800" dirty="0" err="1" smtClean="0"/>
              <a:t>semicontinuativo</a:t>
            </a:r>
            <a:endParaRPr lang="it-IT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it-IT" sz="1800" dirty="0" smtClean="0"/>
              <a:t>lavoro stabile e continuativo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it-IT" sz="18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600" i="1" dirty="0" smtClean="0"/>
              <a:t>Lavoro irregolare indipendente</a:t>
            </a:r>
            <a:endParaRPr lang="it-IT" sz="26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it-IT" sz="1800" dirty="0" smtClean="0"/>
              <a:t>autoimpiego di rifugio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it-IT" sz="1800" dirty="0" smtClean="0"/>
              <a:t>inserimento promozionale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it-IT" sz="1800" i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600" i="1" dirty="0" smtClean="0"/>
              <a:t>Lavoro coatto</a:t>
            </a:r>
            <a:endParaRPr lang="it-IT" sz="26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it-IT" sz="1800" dirty="0" smtClean="0"/>
              <a:t>lavoro coatto in azienda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it-IT" sz="1800" dirty="0" smtClean="0"/>
              <a:t>lavoro coatto nella prostituzione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it-IT" sz="1800" dirty="0" smtClean="0"/>
              <a:t/>
            </a:r>
            <a:br>
              <a:rPr lang="it-IT" sz="1800" dirty="0" smtClean="0"/>
            </a:b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13197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Tipi di lavoro irregolare</a:t>
            </a:r>
            <a:endParaRPr lang="it-IT" dirty="0">
              <a:solidFill>
                <a:srgbClr val="00B0F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926396"/>
              </p:ext>
            </p:extLst>
          </p:nvPr>
        </p:nvGraphicFramePr>
        <p:xfrm>
          <a:off x="457200" y="1981200"/>
          <a:ext cx="82296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Regolarità</a:t>
                      </a:r>
                      <a:r>
                        <a:rPr lang="it-IT" baseline="0" dirty="0" smtClean="0"/>
                        <a:t> del soggiorno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Regolarità del lavoro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A) 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Immigrati privi di permesso di soggiorno e inseriti nell’economia sommersa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B) Immigrati autorizzati  ma coinvolti nel lavoro nero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Sì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Immigrati che, privi di documenti idonei, riescono a inserirsi in occupazioni formali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D) 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Immigrati regolarmente inseriti nel mercato del lavoro</a:t>
                      </a:r>
                      <a:endParaRPr lang="it-IT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7637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4"/>
            <a:ext cx="9144000" cy="1373014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Perché il fenomeno si forma e persiste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L’economia sommersa esiste prima dell’arrivo degli immigrati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L’arrivo degli immigrati rivitalizza l’economia sommersa, fornendo manodopera abbondante e disponibile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Domanda e offerta sono compartecipi della costruzione sociale di questo mercato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Concorre anche la bassa efficacia dei controlli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L’economia sommersa risponde a vari interessi dei sistemi economici e sociali in cui si colloca</a:t>
            </a:r>
          </a:p>
        </p:txBody>
      </p:sp>
    </p:spTree>
    <p:extLst>
      <p:ext uri="{BB962C8B-B14F-4D97-AF65-F5344CB8AC3E}">
        <p14:creationId xmlns:p14="http://schemas.microsoft.com/office/powerpoint/2010/main" val="202089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Gli aspetti problematici del lavoro degli immigrati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Rilevanza di posizioni instabili e precarie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Concentrazione ai bassi livelli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Rischio infortunistico più elevato che per gli italiani (incide la distribuzione occupazionale)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Segregazione delle donne nel settore domestico-assistenziale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dirty="0" smtClean="0">
                <a:solidFill>
                  <a:srgbClr val="0C346B"/>
                </a:solidFill>
              </a:rPr>
              <a:t>Fenomeni di spreco di capitale umano (</a:t>
            </a:r>
            <a:r>
              <a:rPr lang="it-IT" dirty="0" err="1" smtClean="0">
                <a:solidFill>
                  <a:srgbClr val="0C346B"/>
                </a:solidFill>
              </a:rPr>
              <a:t>brain</a:t>
            </a:r>
            <a:r>
              <a:rPr lang="it-IT" dirty="0" smtClean="0">
                <a:solidFill>
                  <a:srgbClr val="0C346B"/>
                </a:solidFill>
              </a:rPr>
              <a:t> </a:t>
            </a:r>
            <a:r>
              <a:rPr lang="it-IT" dirty="0" err="1" smtClean="0">
                <a:solidFill>
                  <a:srgbClr val="0C346B"/>
                </a:solidFill>
              </a:rPr>
              <a:t>waste</a:t>
            </a:r>
            <a:r>
              <a:rPr lang="it-IT" dirty="0" smtClean="0">
                <a:solidFill>
                  <a:srgbClr val="0C346B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dirty="0" smtClean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Il mercato del lavoro immigrato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3897823478"/>
              </p:ext>
            </p:extLst>
          </p:nvPr>
        </p:nvGraphicFramePr>
        <p:xfrm>
          <a:off x="539552" y="1844824"/>
          <a:ext cx="8208963" cy="4103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86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I numeri e oltre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7313"/>
            <a:ext cx="9144000" cy="4667250"/>
          </a:xfrm>
        </p:spPr>
        <p:txBody>
          <a:bodyPr/>
          <a:lstStyle/>
          <a:p>
            <a:pPr eaLnBrk="1" hangingPunct="1"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Le definizioni dell’immigrazione influenzano le statistiche: seconde generazioni, migranti di ritorno …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Le nazioni come “comunità immaginate”, basate su un’unità di sangue, di terra, di lingua ( e di religione)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“naturalizzazione” dell’appartenenza nazionale. Il caso degli eventi di cronaca internazionale in televisione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L’immigrazione sfida la coincidenza tra popolazione, territorio, appartenenza</a:t>
            </a:r>
          </a:p>
          <a:p>
            <a:pPr eaLnBrk="1" hangingPunct="1"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D’altronde, nessuno Stato democratico moderno ha mai rinunciato al controllo dei confini, a procedure selettive di ingresso, a misure di espulsione degli stranieri indesiderati</a:t>
            </a:r>
          </a:p>
        </p:txBody>
      </p:sp>
    </p:spTree>
    <p:extLst>
      <p:ext uri="{BB962C8B-B14F-4D97-AF65-F5344CB8AC3E}">
        <p14:creationId xmlns:p14="http://schemas.microsoft.com/office/powerpoint/2010/main" val="20717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dirty="0" smtClean="0">
                <a:solidFill>
                  <a:srgbClr val="00B0F0"/>
                </a:solidFill>
              </a:rPr>
              <a:t>Cap. 4. Le reti migratorie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b="1" dirty="0" smtClean="0"/>
          </a:p>
          <a:p>
            <a:pPr eaLnBrk="1" hangingPunct="1">
              <a:defRPr/>
            </a:pPr>
            <a:r>
              <a:rPr lang="it-IT" b="1" dirty="0" err="1" smtClean="0">
                <a:solidFill>
                  <a:srgbClr val="0C346B"/>
                </a:solidFill>
              </a:rPr>
              <a:t>Definizione</a:t>
            </a:r>
            <a:r>
              <a:rPr lang="it-IT" dirty="0" err="1" smtClean="0">
                <a:solidFill>
                  <a:srgbClr val="0C346B"/>
                </a:solidFill>
              </a:rPr>
              <a:t>:complessi</a:t>
            </a:r>
            <a:r>
              <a:rPr lang="it-IT" dirty="0" smtClean="0">
                <a:solidFill>
                  <a:srgbClr val="0C346B"/>
                </a:solidFill>
              </a:rPr>
              <a:t> di legami interpersonali che collegano migranti, migranti precedenti e non migranti nelle aree di origine e di destinazione, attraverso i vincoli di parentela, amicizia e comunanza di origine (</a:t>
            </a:r>
            <a:r>
              <a:rPr lang="it-IT" dirty="0" err="1" smtClean="0">
                <a:solidFill>
                  <a:srgbClr val="0C346B"/>
                </a:solidFill>
              </a:rPr>
              <a:t>Massey</a:t>
            </a:r>
            <a:r>
              <a:rPr lang="it-IT" dirty="0" smtClean="0">
                <a:solidFill>
                  <a:srgbClr val="0C346B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53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solidFill>
                  <a:srgbClr val="00B0F0"/>
                </a:solidFill>
              </a:rPr>
              <a:t>Perchè è </a:t>
            </a:r>
            <a:r>
              <a:rPr lang="es-ES_tradnl" dirty="0" smtClean="0">
                <a:solidFill>
                  <a:srgbClr val="00B0F0"/>
                </a:solidFill>
              </a:rPr>
              <a:t>un tema importante</a:t>
            </a:r>
            <a:endParaRPr lang="es-ES" dirty="0" smtClean="0">
              <a:solidFill>
                <a:srgbClr val="00B0F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sz="2800" dirty="0" smtClean="0">
                <a:solidFill>
                  <a:srgbClr val="0C346B"/>
                </a:solidFill>
              </a:rPr>
              <a:t>Reti come “the crucial meso-level” tra spiegazioni macro e spiegazioni micro delle migrazioni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dirty="0" smtClean="0">
                <a:solidFill>
                  <a:srgbClr val="0C346B"/>
                </a:solidFill>
              </a:rPr>
              <a:t>Convergenza teorica dall’alto e dal basso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dirty="0" smtClean="0">
                <a:solidFill>
                  <a:srgbClr val="0C346B"/>
                </a:solidFill>
              </a:rPr>
              <a:t> Per alcuni autori (Massey) le reti favoriscono l’autoalimentazione delle migrazioni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dirty="0" smtClean="0">
                <a:solidFill>
                  <a:srgbClr val="0C346B"/>
                </a:solidFill>
              </a:rPr>
              <a:t>Trasmettono effetti di retroazione nelle aree di origine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s-ES_tradnl" sz="2800" dirty="0" smtClean="0">
                <a:solidFill>
                  <a:srgbClr val="0C346B"/>
                </a:solidFill>
              </a:rPr>
              <a:t>Ampliano il vecchio concetto di “catene migratorie”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17278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Reti migratorie  e mercato del lavoro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>
                <a:solidFill>
                  <a:srgbClr val="0C346B"/>
                </a:solidFill>
              </a:rPr>
              <a:t>S</a:t>
            </a:r>
            <a:r>
              <a:rPr lang="it-IT" dirty="0" smtClean="0">
                <a:solidFill>
                  <a:srgbClr val="0C346B"/>
                </a:solidFill>
              </a:rPr>
              <a:t>pecializzazioni etniche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regolazione particolaristica del mercato del lavoro</a:t>
            </a:r>
          </a:p>
          <a:p>
            <a:pPr eaLnBrk="1" hangingPunct="1">
              <a:defRPr/>
            </a:pPr>
            <a:r>
              <a:rPr lang="it-IT" dirty="0">
                <a:solidFill>
                  <a:srgbClr val="0C346B"/>
                </a:solidFill>
              </a:rPr>
              <a:t>I</a:t>
            </a:r>
            <a:r>
              <a:rPr lang="it-IT" dirty="0" smtClean="0">
                <a:solidFill>
                  <a:srgbClr val="0C346B"/>
                </a:solidFill>
              </a:rPr>
              <a:t>nfluenza delle reti nella storia delle migrazioni: una curva ad U ?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informalità e frammentazione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dirty="0" smtClean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8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Elementi distintivi delle reti migratorie </a:t>
            </a:r>
            <a:r>
              <a:rPr lang="it-IT" sz="3200" dirty="0" smtClean="0">
                <a:solidFill>
                  <a:srgbClr val="00B0F0"/>
                </a:solidFill>
              </a:rPr>
              <a:t>(rispetto a quelle autoctone)</a:t>
            </a:r>
            <a:r>
              <a:rPr lang="it-IT" sz="4000" dirty="0" smtClean="0">
                <a:solidFill>
                  <a:srgbClr val="00B0F0"/>
                </a:solidFill>
              </a:rPr>
              <a:t/>
            </a:r>
            <a:br>
              <a:rPr lang="it-IT" sz="4000" dirty="0" smtClean="0">
                <a:solidFill>
                  <a:srgbClr val="00B0F0"/>
                </a:solidFill>
              </a:rPr>
            </a:br>
            <a:endParaRPr lang="it-IT" sz="4000" dirty="0" smtClean="0">
              <a:solidFill>
                <a:srgbClr val="00B0F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reti più concentrate ed esclusive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primato dei legami forti e del capitale sociale di solidarietà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interazione con le rappresentazioni collettivizzate (“gli albanesi”, “i marocchini”, ecc.) e gli stereotipi etnici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solidarietà vincolata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combinazione di fragilità e di forza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37185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3600" dirty="0" smtClean="0">
                <a:solidFill>
                  <a:srgbClr val="00B0F0"/>
                </a:solidFill>
              </a:rPr>
              <a:t>Le declinazioni del sostegno reciproco (che ruolo svolgono in concreto le reti)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7638"/>
            <a:ext cx="9144000" cy="4708525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l’ambito dell’accoglienza e della sistemazione logistica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l’area della ricerca del lavoro: sponsorizzazione e specializzazioni etniche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 l’area della promozione professionale:  soprattutto, sostegno al passaggio al lavoro indipendente. 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l’approvvigionamento di informazioni 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in termini generali:  supporto sociale (in caso di sfratto, malattia, ecc.)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C346B"/>
                </a:solidFill>
              </a:rPr>
              <a:t>sostegno  emotivo e psicologico: sono il luogo del supporto amicale e della socializzazione. 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128449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Dimensioni della solidarietà etnica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numerosità 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concentrazione 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composizione socio-professionale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 coesione interna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 capacità di controllo sociale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8576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Fattori influenti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Distanza geografica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Fattore tempo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Ricezione </a:t>
            </a:r>
            <a:r>
              <a:rPr lang="it-IT" dirty="0" err="1" smtClean="0">
                <a:solidFill>
                  <a:srgbClr val="0C346B"/>
                </a:solidFill>
              </a:rPr>
              <a:t>societale</a:t>
            </a:r>
            <a:endParaRPr lang="it-IT" dirty="0" smtClean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Tre ipotesi sulle reti migratorie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it-IT" dirty="0" smtClean="0"/>
              <a:t>1</a:t>
            </a:r>
            <a:r>
              <a:rPr lang="it-IT" dirty="0" smtClean="0">
                <a:solidFill>
                  <a:srgbClr val="0C346B"/>
                </a:solidFill>
              </a:rPr>
              <a:t>) le reti migratorie sono tanto più influenti quanto meno funziona la regolazione pubblica</a:t>
            </a:r>
          </a:p>
          <a:p>
            <a:pPr marL="0" indent="0" eaLnBrk="1" hangingPunct="1">
              <a:buNone/>
              <a:defRPr/>
            </a:pPr>
            <a:r>
              <a:rPr lang="it-IT" dirty="0" smtClean="0">
                <a:solidFill>
                  <a:srgbClr val="0C346B"/>
                </a:solidFill>
              </a:rPr>
              <a:t>2) l’importanza delle reti migratorie sembra aver conosciuto storicamente una curva ad U</a:t>
            </a:r>
          </a:p>
          <a:p>
            <a:pPr marL="0" indent="0" eaLnBrk="1" hangingPunct="1">
              <a:buNone/>
              <a:defRPr/>
            </a:pPr>
            <a:r>
              <a:rPr lang="it-IT" dirty="0" smtClean="0">
                <a:solidFill>
                  <a:srgbClr val="0C346B"/>
                </a:solidFill>
              </a:rPr>
              <a:t>3) un’inclusione affidata alle forze del mercato e delle reti rischia di produrre processi di ghettizzazione</a:t>
            </a:r>
          </a:p>
        </p:txBody>
      </p:sp>
    </p:spTree>
    <p:extLst>
      <p:ext uri="{BB962C8B-B14F-4D97-AF65-F5344CB8AC3E}">
        <p14:creationId xmlns:p14="http://schemas.microsoft.com/office/powerpoint/2010/main" val="173862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I network: distinzioni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solidFill>
                  <a:srgbClr val="0C346B"/>
                </a:solidFill>
              </a:rPr>
              <a:t>Reti a struttura orizzontale e reti a carattere verticale</a:t>
            </a:r>
          </a:p>
          <a:p>
            <a:pPr eaLnBrk="1" hangingPunct="1">
              <a:defRPr/>
            </a:pPr>
            <a:r>
              <a:rPr lang="es-ES_tradnl" dirty="0" smtClean="0">
                <a:solidFill>
                  <a:srgbClr val="0C346B"/>
                </a:solidFill>
              </a:rPr>
              <a:t>Reti informali e reti che evolvono verso forme istituzionali formalizzate</a:t>
            </a:r>
            <a:r>
              <a:rPr lang="it-IT" dirty="0" smtClean="0">
                <a:solidFill>
                  <a:srgbClr val="0C346B"/>
                </a:solidFill>
              </a:rPr>
              <a:t> 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Questione del “genere” delle reti</a:t>
            </a:r>
          </a:p>
        </p:txBody>
      </p:sp>
    </p:spTree>
    <p:extLst>
      <p:ext uri="{BB962C8B-B14F-4D97-AF65-F5344CB8AC3E}">
        <p14:creationId xmlns:p14="http://schemas.microsoft.com/office/powerpoint/2010/main" val="33476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>
                <a:solidFill>
                  <a:srgbClr val="00B0F0"/>
                </a:solidFill>
              </a:rPr>
              <a:t>Tre tipi di reti </a:t>
            </a:r>
            <a:r>
              <a:rPr lang="it-IT" sz="2800" dirty="0" smtClean="0">
                <a:solidFill>
                  <a:srgbClr val="00B0F0"/>
                </a:solidFill>
              </a:rPr>
              <a:t>(</a:t>
            </a:r>
            <a:r>
              <a:rPr lang="it-IT" sz="2800" dirty="0" err="1" smtClean="0">
                <a:solidFill>
                  <a:srgbClr val="00B0F0"/>
                </a:solidFill>
              </a:rPr>
              <a:t>Engbersen</a:t>
            </a:r>
            <a:r>
              <a:rPr lang="it-IT" sz="2800" dirty="0" smtClean="0">
                <a:solidFill>
                  <a:srgbClr val="00B0F0"/>
                </a:solidFill>
              </a:rPr>
              <a:t> e Al.)</a:t>
            </a:r>
            <a:endParaRPr lang="it-IT" sz="2800" dirty="0">
              <a:solidFill>
                <a:srgbClr val="00B0F0"/>
              </a:solidFill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579707"/>
              </p:ext>
            </p:extLst>
          </p:nvPr>
        </p:nvGraphicFramePr>
        <p:xfrm>
          <a:off x="457200" y="1981200"/>
          <a:ext cx="8229600" cy="3844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317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688" marB="45688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Modello comunitario</a:t>
                      </a:r>
                      <a:endParaRPr lang="it-IT" sz="1800" dirty="0"/>
                    </a:p>
                  </a:txBody>
                  <a:tcPr marT="45688" marB="45688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Modello della solidarietà vincolata</a:t>
                      </a:r>
                      <a:endParaRPr lang="it-IT" sz="1800" dirty="0"/>
                    </a:p>
                  </a:txBody>
                  <a:tcPr marT="45688" marB="45688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/>
                        <a:t>Modello del mercato</a:t>
                      </a:r>
                      <a:endParaRPr lang="it-IT" sz="1800" dirty="0"/>
                    </a:p>
                  </a:txBody>
                  <a:tcPr marT="45688" marB="45688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04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Base</a:t>
                      </a:r>
                      <a:r>
                        <a:rPr lang="it-IT" sz="1800" baseline="0" dirty="0" smtClean="0">
                          <a:solidFill>
                            <a:srgbClr val="0C346B"/>
                          </a:solidFill>
                        </a:rPr>
                        <a:t> del </a:t>
                      </a:r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sostegno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Legami comunitari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Solidarietà vincolata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Razionalità</a:t>
                      </a:r>
                      <a:r>
                        <a:rPr lang="it-IT" sz="1800" baseline="0" dirty="0" smtClean="0">
                          <a:solidFill>
                            <a:srgbClr val="0C346B"/>
                          </a:solidFill>
                        </a:rPr>
                        <a:t> economica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04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Beneficiari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Parenti 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Compatrioti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Immigrati irregolari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04"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Modello migratorio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Organizzato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Non organizzato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Non organizzato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04">
                <a:tc>
                  <a:txBody>
                    <a:bodyPr/>
                    <a:lstStyle/>
                    <a:p>
                      <a:r>
                        <a:rPr lang="it-IT" sz="1800" smtClean="0">
                          <a:solidFill>
                            <a:srgbClr val="0C346B"/>
                          </a:solidFill>
                        </a:rPr>
                        <a:t>Relazioni 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Dipendenza a lungo termine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Favori incidentali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 smtClean="0">
                          <a:solidFill>
                            <a:srgbClr val="0C346B"/>
                          </a:solidFill>
                        </a:rPr>
                        <a:t>Rapporto contrattuale</a:t>
                      </a:r>
                      <a:endParaRPr lang="it-IT" sz="1800" dirty="0">
                        <a:solidFill>
                          <a:srgbClr val="0C346B"/>
                        </a:solidFill>
                      </a:endParaRPr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594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T="45688" marB="45688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26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pPr>
              <a:defRPr/>
            </a:pPr>
            <a:r>
              <a:rPr lang="it-IT" dirty="0">
                <a:solidFill>
                  <a:srgbClr val="00B0F0"/>
                </a:solidFill>
              </a:rPr>
              <a:t>Rappresentazioni e realtà dell’immigrazione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12875"/>
            <a:ext cx="4038600" cy="525621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it-IT" dirty="0" smtClean="0">
                <a:solidFill>
                  <a:srgbClr val="FF3399"/>
                </a:solidFill>
              </a:rPr>
              <a:t>Rappresentazione</a:t>
            </a:r>
            <a:r>
              <a:rPr lang="it-IT" dirty="0" smtClean="0"/>
              <a:t>:</a:t>
            </a:r>
          </a:p>
          <a:p>
            <a:pPr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Immigrazione in aumento drammatico</a:t>
            </a:r>
          </a:p>
          <a:p>
            <a:pPr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Asilo come ragione prevalente</a:t>
            </a:r>
          </a:p>
          <a:p>
            <a:pPr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Proveniente da Africa e Medio Oriente</a:t>
            </a:r>
          </a:p>
          <a:p>
            <a:pPr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Largamente maschile</a:t>
            </a:r>
          </a:p>
          <a:p>
            <a:pPr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Di religione mussulmana</a:t>
            </a:r>
          </a:p>
          <a:p>
            <a:pPr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Costosa per lo Stato	</a:t>
            </a:r>
          </a:p>
          <a:p>
            <a:pPr>
              <a:defRPr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2150" y="1412875"/>
            <a:ext cx="4641850" cy="54451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it-IT" dirty="0" smtClean="0">
                <a:solidFill>
                  <a:srgbClr val="FF3399"/>
                </a:solidFill>
              </a:rPr>
              <a:t>Evidenza statistica</a:t>
            </a:r>
            <a:r>
              <a:rPr lang="it-IT" dirty="0" smtClean="0"/>
              <a:t>:</a:t>
            </a:r>
          </a:p>
          <a:p>
            <a:pPr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Immigrazione stazionaria </a:t>
            </a:r>
            <a:r>
              <a:rPr lang="it-IT" sz="2600" dirty="0">
                <a:solidFill>
                  <a:srgbClr val="002060"/>
                </a:solidFill>
              </a:rPr>
              <a:t>(</a:t>
            </a:r>
            <a:r>
              <a:rPr lang="it-IT" sz="2600" dirty="0" err="1">
                <a:solidFill>
                  <a:srgbClr val="002060"/>
                </a:solidFill>
              </a:rPr>
              <a:t>ca</a:t>
            </a:r>
            <a:r>
              <a:rPr lang="it-IT" sz="2600" dirty="0">
                <a:solidFill>
                  <a:srgbClr val="002060"/>
                </a:solidFill>
              </a:rPr>
              <a:t> 5,5 </a:t>
            </a:r>
            <a:r>
              <a:rPr lang="it-IT" sz="2600" dirty="0" smtClean="0">
                <a:solidFill>
                  <a:srgbClr val="002060"/>
                </a:solidFill>
              </a:rPr>
              <a:t>MLN)+ 0,6 irregolari</a:t>
            </a:r>
          </a:p>
          <a:p>
            <a:pPr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Lavoro e famiglia prevalenti, asilo marginale (circa </a:t>
            </a:r>
            <a:r>
              <a:rPr lang="it-IT" sz="2600" dirty="0" smtClean="0">
                <a:solidFill>
                  <a:srgbClr val="002060"/>
                </a:solidFill>
              </a:rPr>
              <a:t>300.000 mila</a:t>
            </a:r>
            <a:r>
              <a:rPr lang="it-IT" sz="2600" dirty="0" smtClean="0">
                <a:solidFill>
                  <a:srgbClr val="002060"/>
                </a:solidFill>
              </a:rPr>
              <a:t>)</a:t>
            </a:r>
          </a:p>
          <a:p>
            <a:pPr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Per metà </a:t>
            </a:r>
            <a:r>
              <a:rPr lang="it-IT" sz="2600" dirty="0" smtClean="0">
                <a:solidFill>
                  <a:srgbClr val="002060"/>
                </a:solidFill>
              </a:rPr>
              <a:t> europea</a:t>
            </a:r>
          </a:p>
          <a:p>
            <a:pPr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In maggioranza,</a:t>
            </a:r>
            <a:r>
              <a:rPr lang="it-IT" sz="2600" dirty="0" smtClean="0">
                <a:solidFill>
                  <a:srgbClr val="002060"/>
                </a:solidFill>
              </a:rPr>
              <a:t> femminile e </a:t>
            </a:r>
            <a:r>
              <a:rPr lang="it-IT" sz="2600" dirty="0" smtClean="0">
                <a:solidFill>
                  <a:srgbClr val="002060"/>
                </a:solidFill>
              </a:rPr>
              <a:t>cristiana</a:t>
            </a:r>
          </a:p>
          <a:p>
            <a:pPr>
              <a:defRPr/>
            </a:pPr>
            <a:r>
              <a:rPr lang="it-IT" sz="2600" dirty="0" smtClean="0">
                <a:solidFill>
                  <a:srgbClr val="002060"/>
                </a:solidFill>
              </a:rPr>
              <a:t>Vantaggiosa per lo Stato (2,5 mln occupati)</a:t>
            </a:r>
            <a:endParaRPr lang="it-IT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274638"/>
            <a:ext cx="9108504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Ruoli sociali all’interno delle reti migratorie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Lo scout (o pioniere)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Il broker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Il leader comunitario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Il provider di servizi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Il </a:t>
            </a:r>
            <a:r>
              <a:rPr lang="it-IT" dirty="0" err="1" smtClean="0">
                <a:solidFill>
                  <a:srgbClr val="0C346B"/>
                </a:solidFill>
              </a:rPr>
              <a:t>viajero</a:t>
            </a:r>
            <a:endParaRPr lang="it-IT" dirty="0" smtClean="0">
              <a:solidFill>
                <a:srgbClr val="0C34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5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Aspetti negativi </a:t>
            </a:r>
            <a:br>
              <a:rPr lang="it-IT" sz="4000" dirty="0" smtClean="0">
                <a:solidFill>
                  <a:srgbClr val="00B0F0"/>
                </a:solidFill>
              </a:rPr>
            </a:br>
            <a:r>
              <a:rPr lang="it-IT" sz="4000" dirty="0" smtClean="0">
                <a:solidFill>
                  <a:srgbClr val="00B0F0"/>
                </a:solidFill>
              </a:rPr>
              <a:t>dell’azione delle reti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Segregazione occupazionale o “</a:t>
            </a:r>
            <a:r>
              <a:rPr lang="it-IT" dirty="0" err="1" smtClean="0">
                <a:solidFill>
                  <a:srgbClr val="0C346B"/>
                </a:solidFill>
              </a:rPr>
              <a:t>etnicizzazione</a:t>
            </a:r>
            <a:r>
              <a:rPr lang="it-IT" dirty="0" smtClean="0">
                <a:solidFill>
                  <a:srgbClr val="0C346B"/>
                </a:solidFill>
              </a:rPr>
              <a:t>” del </a:t>
            </a:r>
            <a:r>
              <a:rPr lang="it-IT" dirty="0" err="1" smtClean="0">
                <a:solidFill>
                  <a:srgbClr val="0C346B"/>
                </a:solidFill>
              </a:rPr>
              <a:t>MDL</a:t>
            </a:r>
            <a:endParaRPr lang="it-IT" dirty="0" smtClean="0">
              <a:solidFill>
                <a:srgbClr val="0C346B"/>
              </a:solidFill>
            </a:endParaRP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Aiuti non sempre disinteressati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Sfruttamento vero e proprio dei connazionali</a:t>
            </a:r>
          </a:p>
          <a:p>
            <a:pPr eaLnBrk="1" hangingPunct="1">
              <a:defRPr/>
            </a:pPr>
            <a:r>
              <a:rPr lang="it-IT" dirty="0" smtClean="0">
                <a:solidFill>
                  <a:srgbClr val="0C346B"/>
                </a:solidFill>
              </a:rPr>
              <a:t>Ambivalenza del controllo sociale: limitazione della libertà individuale </a:t>
            </a:r>
          </a:p>
        </p:txBody>
      </p:sp>
    </p:spTree>
    <p:extLst>
      <p:ext uri="{BB962C8B-B14F-4D97-AF65-F5344CB8AC3E}">
        <p14:creationId xmlns:p14="http://schemas.microsoft.com/office/powerpoint/2010/main" val="28602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4000" dirty="0" smtClean="0">
                <a:solidFill>
                  <a:srgbClr val="00B0F0"/>
                </a:solidFill>
              </a:rPr>
              <a:t>Le migrazioni: alcune specificazioni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sz="2800" i="1" dirty="0" smtClean="0">
                <a:solidFill>
                  <a:srgbClr val="002060"/>
                </a:solidFill>
              </a:rPr>
              <a:t>E</a:t>
            </a:r>
            <a:r>
              <a:rPr lang="it-IT" sz="2800" dirty="0" smtClean="0">
                <a:solidFill>
                  <a:srgbClr val="002060"/>
                </a:solidFill>
              </a:rPr>
              <a:t>-migrazione e </a:t>
            </a:r>
            <a:r>
              <a:rPr lang="it-IT" sz="2800" i="1" dirty="0" smtClean="0">
                <a:solidFill>
                  <a:srgbClr val="002060"/>
                </a:solidFill>
              </a:rPr>
              <a:t>Im</a:t>
            </a:r>
            <a:r>
              <a:rPr lang="it-IT" sz="2800" dirty="0" smtClean="0">
                <a:solidFill>
                  <a:srgbClr val="002060"/>
                </a:solidFill>
              </a:rPr>
              <a:t>-migrazione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Migrazioni </a:t>
            </a:r>
            <a:r>
              <a:rPr lang="it-IT" sz="2800" i="1" dirty="0" smtClean="0">
                <a:solidFill>
                  <a:srgbClr val="002060"/>
                </a:solidFill>
              </a:rPr>
              <a:t>interne </a:t>
            </a:r>
            <a:r>
              <a:rPr lang="it-IT" sz="2800" dirty="0" smtClean="0">
                <a:solidFill>
                  <a:srgbClr val="002060"/>
                </a:solidFill>
              </a:rPr>
              <a:t>e migrazioni </a:t>
            </a:r>
            <a:r>
              <a:rPr lang="it-IT" sz="2800" i="1" dirty="0" smtClean="0">
                <a:solidFill>
                  <a:srgbClr val="002060"/>
                </a:solidFill>
              </a:rPr>
              <a:t>internazionali</a:t>
            </a:r>
            <a:endParaRPr lang="it-IT" sz="2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Migrazioni come </a:t>
            </a:r>
            <a:r>
              <a:rPr lang="it-IT" sz="2800" i="1" dirty="0" smtClean="0">
                <a:solidFill>
                  <a:srgbClr val="002060"/>
                </a:solidFill>
              </a:rPr>
              <a:t>processi </a:t>
            </a:r>
            <a:r>
              <a:rPr lang="it-IT" sz="2800" dirty="0" smtClean="0">
                <a:solidFill>
                  <a:srgbClr val="002060"/>
                </a:solidFill>
              </a:rPr>
              <a:t>e come </a:t>
            </a:r>
            <a:r>
              <a:rPr lang="it-IT" sz="2800" i="1" dirty="0" smtClean="0">
                <a:solidFill>
                  <a:srgbClr val="002060"/>
                </a:solidFill>
              </a:rPr>
              <a:t>sistemi di relazioni</a:t>
            </a:r>
            <a:endParaRPr lang="it-IT" sz="2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Migrazioni come </a:t>
            </a:r>
            <a:r>
              <a:rPr lang="it-IT" sz="2800" i="1" dirty="0" smtClean="0">
                <a:solidFill>
                  <a:srgbClr val="002060"/>
                </a:solidFill>
              </a:rPr>
              <a:t>costruzioni sociali complesse</a:t>
            </a:r>
            <a:r>
              <a:rPr lang="it-IT" sz="2800" dirty="0" smtClean="0">
                <a:solidFill>
                  <a:srgbClr val="002060"/>
                </a:solidFill>
              </a:rPr>
              <a:t>. Tre principali attori: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le società di provenienza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i migranti attuali e potenziali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le società riceventi</a:t>
            </a:r>
          </a:p>
        </p:txBody>
      </p:sp>
    </p:spTree>
    <p:extLst>
      <p:ext uri="{BB962C8B-B14F-4D97-AF65-F5344CB8AC3E}">
        <p14:creationId xmlns:p14="http://schemas.microsoft.com/office/powerpoint/2010/main" val="428174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</a:rPr>
              <a:t>Le minoranze etniche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>
                <a:solidFill>
                  <a:srgbClr val="002060"/>
                </a:solidFill>
              </a:rPr>
              <a:t>S</a:t>
            </a:r>
            <a:r>
              <a:rPr lang="it-IT" sz="2800" dirty="0" smtClean="0">
                <a:solidFill>
                  <a:srgbClr val="002060"/>
                </a:solidFill>
              </a:rPr>
              <a:t>ono gruppi subordinati all’interno di società complesse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presentano aspetti fisici o culturali soggetti a valutazione negativa da parte  dei gruppi dominanti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acquistano un’autocoscienza di gruppo, essendo legati da una medesima lingua, cultura e appartenenza a una storia, tradizione e destino condivisi, e nello stesso tempo da una comune posizione sociale (svantaggiata) </a:t>
            </a:r>
          </a:p>
          <a:p>
            <a:pPr eaLnBrk="1" hangingPunct="1">
              <a:defRPr/>
            </a:pPr>
            <a:r>
              <a:rPr lang="it-IT" sz="2800" dirty="0" smtClean="0">
                <a:solidFill>
                  <a:srgbClr val="002060"/>
                </a:solidFill>
              </a:rPr>
              <a:t>possono in qualche misura trasmettere alle generazioni successive l’identità minoritaria</a:t>
            </a:r>
          </a:p>
        </p:txBody>
      </p:sp>
    </p:spTree>
    <p:extLst>
      <p:ext uri="{BB962C8B-B14F-4D97-AF65-F5344CB8AC3E}">
        <p14:creationId xmlns:p14="http://schemas.microsoft.com/office/powerpoint/2010/main" val="38552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Le diaspore </a:t>
            </a:r>
            <a:r>
              <a:rPr lang="it-IT" dirty="0">
                <a:solidFill>
                  <a:srgbClr val="002060"/>
                </a:solidFill>
              </a:rPr>
              <a:t> </a:t>
            </a:r>
            <a:r>
              <a:rPr lang="it-IT" sz="2800" dirty="0">
                <a:solidFill>
                  <a:srgbClr val="00B0F0"/>
                </a:solidFill>
              </a:rPr>
              <a:t>(Cohen 2008)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8760"/>
            <a:ext cx="9108504" cy="4857403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 smtClean="0">
                <a:solidFill>
                  <a:srgbClr val="002060"/>
                </a:solidFill>
              </a:rPr>
              <a:t>1)Dispersione</a:t>
            </a:r>
            <a:r>
              <a:rPr lang="it-IT" sz="2800" dirty="0">
                <a:solidFill>
                  <a:srgbClr val="002060"/>
                </a:solidFill>
              </a:rPr>
              <a:t>, spesso traumatica, da una </a:t>
            </a:r>
            <a:r>
              <a:rPr lang="it-IT" sz="2800" dirty="0" smtClean="0">
                <a:solidFill>
                  <a:srgbClr val="002060"/>
                </a:solidFill>
              </a:rPr>
              <a:t>patria originaria </a:t>
            </a:r>
            <a:r>
              <a:rPr lang="it-IT" sz="2800" dirty="0">
                <a:solidFill>
                  <a:srgbClr val="002060"/>
                </a:solidFill>
              </a:rPr>
              <a:t>2) in alternativa, l’espansione dalla patria </a:t>
            </a:r>
            <a:r>
              <a:rPr lang="it-IT" sz="2800" dirty="0" smtClean="0">
                <a:solidFill>
                  <a:srgbClr val="002060"/>
                </a:solidFill>
              </a:rPr>
              <a:t>per lavoro</a:t>
            </a:r>
            <a:r>
              <a:rPr lang="it-IT" sz="2800" dirty="0">
                <a:solidFill>
                  <a:srgbClr val="002060"/>
                </a:solidFill>
              </a:rPr>
              <a:t>, </a:t>
            </a:r>
            <a:r>
              <a:rPr lang="it-IT" sz="2800" dirty="0" smtClean="0">
                <a:solidFill>
                  <a:srgbClr val="002060"/>
                </a:solidFill>
              </a:rPr>
              <a:t> commercio</a:t>
            </a:r>
            <a:r>
              <a:rPr lang="it-IT" sz="2800" dirty="0">
                <a:solidFill>
                  <a:srgbClr val="002060"/>
                </a:solidFill>
              </a:rPr>
              <a:t>,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>
                <a:solidFill>
                  <a:srgbClr val="002060"/>
                </a:solidFill>
              </a:rPr>
              <a:t>ambizioni </a:t>
            </a:r>
            <a:r>
              <a:rPr lang="it-IT" sz="2800" dirty="0" smtClean="0">
                <a:solidFill>
                  <a:srgbClr val="002060"/>
                </a:solidFill>
              </a:rPr>
              <a:t>coloniali </a:t>
            </a:r>
            <a:r>
              <a:rPr lang="it-IT" sz="2800" dirty="0">
                <a:solidFill>
                  <a:srgbClr val="002060"/>
                </a:solidFill>
              </a:rPr>
              <a:t>3) una memoria collettiva e un mito intorno alla </a:t>
            </a:r>
            <a:r>
              <a:rPr lang="it-IT" sz="2800" dirty="0" smtClean="0">
                <a:solidFill>
                  <a:srgbClr val="002060"/>
                </a:solidFill>
              </a:rPr>
              <a:t>madrepatria </a:t>
            </a:r>
            <a:r>
              <a:rPr lang="it-IT" sz="2800" dirty="0">
                <a:solidFill>
                  <a:srgbClr val="002060"/>
                </a:solidFill>
              </a:rPr>
              <a:t>4) un’idealizzazione della </a:t>
            </a:r>
            <a:r>
              <a:rPr lang="it-IT" sz="2800" dirty="0" smtClean="0">
                <a:solidFill>
                  <a:srgbClr val="002060"/>
                </a:solidFill>
              </a:rPr>
              <a:t> </a:t>
            </a:r>
            <a:r>
              <a:rPr lang="it-IT" sz="2800" dirty="0">
                <a:solidFill>
                  <a:srgbClr val="002060"/>
                </a:solidFill>
              </a:rPr>
              <a:t>patria </a:t>
            </a:r>
            <a:r>
              <a:rPr lang="it-IT" sz="2800" dirty="0" smtClean="0">
                <a:solidFill>
                  <a:srgbClr val="002060"/>
                </a:solidFill>
              </a:rPr>
              <a:t>ancestrale </a:t>
            </a:r>
            <a:r>
              <a:rPr lang="it-IT" sz="2800" dirty="0">
                <a:solidFill>
                  <a:srgbClr val="002060"/>
                </a:solidFill>
              </a:rPr>
              <a:t>5) un movimento di ritorno </a:t>
            </a:r>
            <a:r>
              <a:rPr lang="it-IT" sz="2800" dirty="0" smtClean="0">
                <a:solidFill>
                  <a:srgbClr val="002060"/>
                </a:solidFill>
              </a:rPr>
              <a:t>6</a:t>
            </a:r>
            <a:r>
              <a:rPr lang="it-IT" sz="2800" dirty="0">
                <a:solidFill>
                  <a:srgbClr val="002060"/>
                </a:solidFill>
              </a:rPr>
              <a:t>) una spiccata coscienza </a:t>
            </a:r>
            <a:r>
              <a:rPr lang="it-IT" sz="2800" dirty="0" smtClean="0">
                <a:solidFill>
                  <a:srgbClr val="002060"/>
                </a:solidFill>
              </a:rPr>
              <a:t>culturale 7</a:t>
            </a:r>
            <a:r>
              <a:rPr lang="it-IT" sz="2800" dirty="0">
                <a:solidFill>
                  <a:srgbClr val="002060"/>
                </a:solidFill>
              </a:rPr>
              <a:t>) una relazione tormentata con le società </a:t>
            </a:r>
            <a:r>
              <a:rPr lang="it-IT" sz="2800" dirty="0" smtClean="0">
                <a:solidFill>
                  <a:srgbClr val="002060"/>
                </a:solidFill>
              </a:rPr>
              <a:t>ospitanti </a:t>
            </a:r>
            <a:r>
              <a:rPr lang="it-IT" sz="2800" dirty="0">
                <a:solidFill>
                  <a:srgbClr val="002060"/>
                </a:solidFill>
              </a:rPr>
              <a:t>8) un senso di solidarietà con i membri </a:t>
            </a:r>
            <a:r>
              <a:rPr lang="it-IT" sz="2800" dirty="0" err="1" smtClean="0">
                <a:solidFill>
                  <a:srgbClr val="002060"/>
                </a:solidFill>
              </a:rPr>
              <a:t>coetnici</a:t>
            </a:r>
            <a:r>
              <a:rPr lang="it-IT" sz="2800" dirty="0" smtClean="0">
                <a:solidFill>
                  <a:srgbClr val="002060"/>
                </a:solidFill>
              </a:rPr>
              <a:t> 9</a:t>
            </a:r>
            <a:r>
              <a:rPr lang="it-IT" sz="2800" dirty="0">
                <a:solidFill>
                  <a:srgbClr val="002060"/>
                </a:solidFill>
              </a:rPr>
              <a:t>) la possibilità di una vita peculiare, creativa, arricchente in società ospitanti tolleranti </a:t>
            </a:r>
            <a:endParaRPr lang="it-IT" sz="2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394136"/>
      </p:ext>
    </p:extLst>
  </p:cSld>
  <p:clrMapOvr>
    <a:masterClrMapping/>
  </p:clrMapOvr>
</p:sld>
</file>

<file path=ppt/theme/theme1.xml><?xml version="1.0" encoding="utf-8"?>
<a:theme xmlns:a="http://schemas.openxmlformats.org/drawingml/2006/main" name="PPT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PPT.pot</Template>
  <TotalTime>24815</TotalTime>
  <Words>3200</Words>
  <Application>Microsoft Office PowerPoint</Application>
  <PresentationFormat>Presentazione su schermo (4:3)</PresentationFormat>
  <Paragraphs>409</Paragraphs>
  <Slides>61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61</vt:i4>
      </vt:variant>
    </vt:vector>
  </HeadingPairs>
  <TitlesOfParts>
    <vt:vector size="71" baseType="lpstr">
      <vt:lpstr>ＭＳ Ｐゴシック</vt:lpstr>
      <vt:lpstr>Arial</vt:lpstr>
      <vt:lpstr>Calibri</vt:lpstr>
      <vt:lpstr>Constantia</vt:lpstr>
      <vt:lpstr>Tahoma</vt:lpstr>
      <vt:lpstr>Trebuchet MS</vt:lpstr>
      <vt:lpstr>Wingdings</vt:lpstr>
      <vt:lpstr>PPT</vt:lpstr>
      <vt:lpstr>3</vt:lpstr>
      <vt:lpstr>Tema di Office</vt:lpstr>
      <vt:lpstr>     Maurizio Ambrosini, università di Milano, direttore della rivista “Mondi migranti”</vt:lpstr>
      <vt:lpstr>Cap. 1. Chi sono gli immigrati?</vt:lpstr>
      <vt:lpstr>Riflessione introduttiva: i  nostri usi linguistici</vt:lpstr>
      <vt:lpstr>Immigrazione e diversità</vt:lpstr>
      <vt:lpstr>I numeri e oltre</vt:lpstr>
      <vt:lpstr>Rappresentazioni e realtà dell’immigrazione</vt:lpstr>
      <vt:lpstr>Le migrazioni: alcune specificazioni</vt:lpstr>
      <vt:lpstr>Le minoranze etniche</vt:lpstr>
      <vt:lpstr>Le diaspore  (Cohen 2008)</vt:lpstr>
      <vt:lpstr>Diversi tipi di migranti</vt:lpstr>
      <vt:lpstr>Una suddivisione in periodi (storia contemporanea)</vt:lpstr>
      <vt:lpstr>Tendenze generali delle migrazioni contemporanee  (Castles e Miller)  </vt:lpstr>
      <vt:lpstr>Fasi delle migrazioni (o stadi) (Bohning)</vt:lpstr>
      <vt:lpstr>Ciclo migratorio (Bastenier e Dassetto)</vt:lpstr>
      <vt:lpstr>Cap. 2. Perché arrivano gli immigrati?</vt:lpstr>
      <vt:lpstr>Le  cause delle migrazioni </vt:lpstr>
      <vt:lpstr>Spiegazioni macro dal versante dei luoghi di origine </vt:lpstr>
      <vt:lpstr>Le migrazioni sono una conseguenza della povertà?</vt:lpstr>
      <vt:lpstr>Regimi di mobilità</vt:lpstr>
      <vt:lpstr>Migrazioni forzate per ragioni ambientali? </vt:lpstr>
      <vt:lpstr>Disperati, illusi o coraggiosi?</vt:lpstr>
      <vt:lpstr>Un’altra spiegazione macro: l’attrazione della domanda</vt:lpstr>
      <vt:lpstr>Critiche alle teorie macro</vt:lpstr>
      <vt:lpstr>Spiegazioni micro </vt:lpstr>
      <vt:lpstr>Critiche alle teorie micro</vt:lpstr>
      <vt:lpstr>Spiegazioni intermedie  </vt:lpstr>
      <vt:lpstr>Limiti delle teorie dei network</vt:lpstr>
      <vt:lpstr>Limiti della teoria delle istituzioni migratorie</vt:lpstr>
      <vt:lpstr>Spiegazioni basate sulla regolazione</vt:lpstr>
      <vt:lpstr>Alcune implicazioni teoriche</vt:lpstr>
      <vt:lpstr>Cap.3. Immigrati e mercato del lavoro</vt:lpstr>
      <vt:lpstr>La prospettiva strutturalista</vt:lpstr>
      <vt:lpstr>La prospettiva della nuova sociologia economica</vt:lpstr>
      <vt:lpstr>Embeddedness</vt:lpstr>
      <vt:lpstr>Capitale sociale</vt:lpstr>
      <vt:lpstr>Migrazioni ed economia contemporanea </vt:lpstr>
      <vt:lpstr>Migrazioni in Europa: ieri e oggi</vt:lpstr>
      <vt:lpstr>L’economia, motore dell’integrazione</vt:lpstr>
      <vt:lpstr>Il caso italiano nel contesto dell’Europa meridionale</vt:lpstr>
      <vt:lpstr>I lavori delle cinque P</vt:lpstr>
      <vt:lpstr>L’integrazione subalterna</vt:lpstr>
      <vt:lpstr>Attitudini o stereotipi?</vt:lpstr>
      <vt:lpstr>Modelli territoriali di impiego in Italia</vt:lpstr>
      <vt:lpstr>I quattro modelli territoriali</vt:lpstr>
      <vt:lpstr>Immigrati ed economia sommersa</vt:lpstr>
      <vt:lpstr>Tipi di lavoro irregolare</vt:lpstr>
      <vt:lpstr>Perché il fenomeno si forma e persiste</vt:lpstr>
      <vt:lpstr>Gli aspetti problematici del lavoro degli immigrati</vt:lpstr>
      <vt:lpstr>Il mercato del lavoro immigrato</vt:lpstr>
      <vt:lpstr>Cap. 4. Le reti migratorie</vt:lpstr>
      <vt:lpstr>Perchè è un tema importante</vt:lpstr>
      <vt:lpstr>Reti migratorie  e mercato del lavoro</vt:lpstr>
      <vt:lpstr>Elementi distintivi delle reti migratorie (rispetto a quelle autoctone) </vt:lpstr>
      <vt:lpstr>Le declinazioni del sostegno reciproco (che ruolo svolgono in concreto le reti)</vt:lpstr>
      <vt:lpstr>Dimensioni della solidarietà etnica</vt:lpstr>
      <vt:lpstr>Fattori influenti</vt:lpstr>
      <vt:lpstr>Tre ipotesi sulle reti migratorie</vt:lpstr>
      <vt:lpstr>I network: distinzioni</vt:lpstr>
      <vt:lpstr>Tre tipi di reti (Engbersen e Al.)</vt:lpstr>
      <vt:lpstr>Ruoli sociali all’interno delle reti migratorie</vt:lpstr>
      <vt:lpstr>Aspetti negativi  dell’azione delle reti</vt:lpstr>
    </vt:vector>
  </TitlesOfParts>
  <Company>unimi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Daniela Tagliaferro</dc:creator>
  <cp:lastModifiedBy>didattica</cp:lastModifiedBy>
  <cp:revision>173</cp:revision>
  <dcterms:created xsi:type="dcterms:W3CDTF">2013-01-11T11:10:20Z</dcterms:created>
  <dcterms:modified xsi:type="dcterms:W3CDTF">2020-09-07T12:46:48Z</dcterms:modified>
</cp:coreProperties>
</file>