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45"/>
  </p:notesMasterIdLst>
  <p:sldIdLst>
    <p:sldId id="25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24" r:id="rId42"/>
    <p:sldId id="527" r:id="rId43"/>
    <p:sldId id="526" r:id="rId4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C346B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83" d="100"/>
          <a:sy n="83" d="100"/>
        </p:scale>
        <p:origin x="9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81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5F7D-ADF6-4732-8820-DDB6285AA0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0544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07/09/2020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74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1800200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università di Milano, direttore della rivista “Mondi migranti”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Corso di processi migratori.</a:t>
            </a:r>
          </a:p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Seconda</a:t>
            </a:r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parte</a:t>
            </a:r>
            <a:endParaRPr lang="it-IT" sz="4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Seconda tipologia: i gradi di strutturazione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it-IT" dirty="0" smtClean="0">
                <a:solidFill>
                  <a:srgbClr val="0C346B"/>
                </a:solidFill>
              </a:rPr>
              <a:t>operatori informali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>
                <a:solidFill>
                  <a:srgbClr val="0C346B"/>
                </a:solidFill>
              </a:rPr>
              <a:t>nuovi entranti nelle attività indipendenti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>
                <a:solidFill>
                  <a:srgbClr val="0C346B"/>
                </a:solidFill>
              </a:rPr>
              <a:t>operatori indipendenti, a capo di piccolissime imprese, 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>
                <a:solidFill>
                  <a:srgbClr val="0C346B"/>
                </a:solidFill>
              </a:rPr>
              <a:t>imprenditori relativamente autonomi, 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>
                <a:solidFill>
                  <a:srgbClr val="0C346B"/>
                </a:solidFill>
              </a:rPr>
              <a:t>leader economici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5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Terza tipologia: attività transnazionali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it-IT" dirty="0" err="1" smtClean="0">
                <a:solidFill>
                  <a:srgbClr val="0C346B"/>
                </a:solidFill>
              </a:rPr>
              <a:t>Transnazionalismo</a:t>
            </a:r>
            <a:r>
              <a:rPr lang="it-IT" dirty="0" smtClean="0">
                <a:solidFill>
                  <a:srgbClr val="0C346B"/>
                </a:solidFill>
              </a:rPr>
              <a:t> circolatorio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err="1" smtClean="0">
                <a:solidFill>
                  <a:srgbClr val="0C346B"/>
                </a:solidFill>
              </a:rPr>
              <a:t>Transnazionalismo</a:t>
            </a:r>
            <a:r>
              <a:rPr lang="it-IT" dirty="0" smtClean="0">
                <a:solidFill>
                  <a:srgbClr val="0C346B"/>
                </a:solidFill>
              </a:rPr>
              <a:t> connettivo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err="1" smtClean="0">
                <a:solidFill>
                  <a:srgbClr val="0C346B"/>
                </a:solidFill>
              </a:rPr>
              <a:t>Transnazionalismo</a:t>
            </a:r>
            <a:r>
              <a:rPr lang="it-IT" dirty="0" smtClean="0">
                <a:solidFill>
                  <a:srgbClr val="0C346B"/>
                </a:solidFill>
              </a:rPr>
              <a:t> mercantile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err="1" smtClean="0">
                <a:solidFill>
                  <a:srgbClr val="0C346B"/>
                </a:solidFill>
              </a:rPr>
              <a:t>Transnazionalismo</a:t>
            </a:r>
            <a:r>
              <a:rPr lang="it-IT" dirty="0" smtClean="0">
                <a:solidFill>
                  <a:srgbClr val="0C346B"/>
                </a:solidFill>
              </a:rPr>
              <a:t> simbolico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2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Le risorse per intraprendere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Una buona dotazione di capitale umano: istruzione, anzianità migratoria, provenienza sociale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L’apporto del “capitale sociale” fornito dalle reti etniche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Differenti tassi di imprenditorialità (e specializzazioni settoriali) a seconda delle nazionalità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137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Concludendo: spunti di riflessione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Gli immigrati come attori capaci di iniziativa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All’interno delle trasformazioni delle economie metropolitane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Nell’orizzonte del transnazionalismo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In prospettiva: gli effetti dell’intraprendenza sull’immagine sociale degli immigrati e sui rapporti con la popolazione locale</a:t>
            </a:r>
          </a:p>
        </p:txBody>
      </p:sp>
    </p:spTree>
    <p:extLst>
      <p:ext uri="{BB962C8B-B14F-4D97-AF65-F5344CB8AC3E}">
        <p14:creationId xmlns:p14="http://schemas.microsoft.com/office/powerpoint/2010/main" val="14554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Cap.6. Nuovi protagonisti: le donne migranti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Un aspetto storicamente importante ma a lungo  trascurato: donne migranti viste come al seguito degli uomini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Sempre più numerose le donne che emigrano da sole o hanno un ruolo di </a:t>
            </a:r>
            <a:r>
              <a:rPr lang="it-IT" sz="2800" b="1" dirty="0" err="1" smtClean="0">
                <a:solidFill>
                  <a:srgbClr val="0C346B"/>
                </a:solidFill>
              </a:rPr>
              <a:t>breadwinner</a:t>
            </a:r>
            <a:r>
              <a:rPr lang="it-IT" sz="2800" dirty="0" smtClean="0">
                <a:solidFill>
                  <a:srgbClr val="0C346B"/>
                </a:solidFill>
              </a:rPr>
              <a:t> (quasi la metà dei migranti nel mondo sono donne)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Doppia (o tripla) discriminazione: razza, genere, classe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Ricongiungimenti familiari rovesciati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Famiglie transnazionali</a:t>
            </a:r>
          </a:p>
        </p:txBody>
      </p:sp>
    </p:spTree>
    <p:extLst>
      <p:ext uri="{BB962C8B-B14F-4D97-AF65-F5344CB8AC3E}">
        <p14:creationId xmlns:p14="http://schemas.microsoft.com/office/powerpoint/2010/main" val="38744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Due prospettive interpretative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La prospettiva strutturalista</a:t>
            </a:r>
            <a:r>
              <a:rPr lang="it-IT" dirty="0" smtClean="0">
                <a:solidFill>
                  <a:srgbClr val="0C346B"/>
                </a:solidFill>
              </a:rPr>
              <a:t>: le donne come soggetti permanentemente discriminati</a:t>
            </a: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La prospettiva dell’agency</a:t>
            </a:r>
            <a:r>
              <a:rPr lang="it-IT" dirty="0" smtClean="0">
                <a:solidFill>
                  <a:srgbClr val="0C346B"/>
                </a:solidFill>
              </a:rPr>
              <a:t>: le donne protagoniste di percorsi di emancipazione e ricostruzione di legami sociali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Contaminazioni e ibridazioni interpretative</a:t>
            </a:r>
          </a:p>
        </p:txBody>
      </p:sp>
    </p:spTree>
    <p:extLst>
      <p:ext uri="{BB962C8B-B14F-4D97-AF65-F5344CB8AC3E}">
        <p14:creationId xmlns:p14="http://schemas.microsoft.com/office/powerpoint/2010/main" val="30740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Una domanda di accudimento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solidFill>
                  <a:srgbClr val="0C346B"/>
                </a:solidFill>
              </a:rPr>
              <a:t>U</a:t>
            </a:r>
            <a:r>
              <a:rPr lang="it-IT" sz="2400" dirty="0" smtClean="0">
                <a:solidFill>
                  <a:srgbClr val="0C346B"/>
                </a:solidFill>
              </a:rPr>
              <a:t>na </a:t>
            </a:r>
            <a:r>
              <a:rPr lang="it-IT" sz="2400" dirty="0" smtClean="0">
                <a:solidFill>
                  <a:srgbClr val="0C346B"/>
                </a:solidFill>
              </a:rPr>
              <a:t>tendenza “all’importazione di accudimento e amore dai paesi poveri verso quelli ricchi” (</a:t>
            </a:r>
            <a:r>
              <a:rPr lang="it-IT" sz="2400" dirty="0" err="1" smtClean="0">
                <a:solidFill>
                  <a:srgbClr val="0C346B"/>
                </a:solidFill>
              </a:rPr>
              <a:t>Hochshild</a:t>
            </a:r>
            <a:r>
              <a:rPr lang="it-IT" sz="2400" dirty="0" smtClean="0">
                <a:solidFill>
                  <a:srgbClr val="0C346B"/>
                </a:solidFill>
              </a:rPr>
              <a:t>, 2004: 22). La tradizionale divisione di ruoli tra uomini e donne tende a trasferirsi su scala globale: i paesi ricchi del Primo Mondo assumono la posizione di privilegio che spettava un tempo agli uomini, accuditi e serviti dalle donne nella sfera domestica, essendo impegnati nel lavoro nel mercato esterno; gli immigrati dai paesi poveri assumono invece le funzioni femminili, sostituendo le donne nel prodigare servizi domestici, accudimento e cure  pazienti alle persone (</a:t>
            </a:r>
            <a:r>
              <a:rPr lang="it-IT" sz="2400" dirty="0" err="1" smtClean="0">
                <a:solidFill>
                  <a:srgbClr val="0C346B"/>
                </a:solidFill>
              </a:rPr>
              <a:t>Ehrenreich</a:t>
            </a:r>
            <a:r>
              <a:rPr lang="it-IT" sz="2400" dirty="0" smtClean="0">
                <a:solidFill>
                  <a:srgbClr val="0C346B"/>
                </a:solidFill>
              </a:rPr>
              <a:t> e </a:t>
            </a:r>
            <a:r>
              <a:rPr lang="it-IT" sz="2400" dirty="0" err="1" smtClean="0">
                <a:solidFill>
                  <a:srgbClr val="0C346B"/>
                </a:solidFill>
              </a:rPr>
              <a:t>Hochshild</a:t>
            </a:r>
            <a:r>
              <a:rPr lang="it-IT" sz="2400" dirty="0" smtClean="0">
                <a:solidFill>
                  <a:srgbClr val="0C346B"/>
                </a:solidFill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26194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Stratificazione internazionale dell’accudimento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Le famiglie (relativamente) benestanti dei paesi ricchi fronteggiano le diverse esigenze che gravano su di loro importando risorse femminili da paesi più poveri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le famiglie meno abbienti se la devono cavare con le loro forze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Le famiglie dei paesi fornitori di manodopera femminile devono riorganizzarsi,  per far fronte al perno della vita familiare</a:t>
            </a:r>
          </a:p>
        </p:txBody>
      </p:sp>
    </p:spTree>
    <p:extLst>
      <p:ext uri="{BB962C8B-B14F-4D97-AF65-F5344CB8AC3E}">
        <p14:creationId xmlns:p14="http://schemas.microsoft.com/office/powerpoint/2010/main" val="1473759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Le determinanti del fenomeno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Aumento dei grandi anziani, crescente partecipazione al lavoro femminile, crisi del “welfare </a:t>
            </a:r>
            <a:r>
              <a:rPr lang="it-IT" dirty="0" smtClean="0">
                <a:solidFill>
                  <a:srgbClr val="0C346B"/>
                </a:solidFill>
              </a:rPr>
              <a:t>invisibile”: il </a:t>
            </a:r>
            <a:r>
              <a:rPr lang="it-IT" i="1" dirty="0" smtClean="0">
                <a:solidFill>
                  <a:srgbClr val="0C346B"/>
                </a:solidFill>
              </a:rPr>
              <a:t>care </a:t>
            </a:r>
            <a:r>
              <a:rPr lang="it-IT" i="1" dirty="0" err="1" smtClean="0">
                <a:solidFill>
                  <a:srgbClr val="0C346B"/>
                </a:solidFill>
              </a:rPr>
              <a:t>shortage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Trasferimento di “risorse di accudimento” ed energie emotive da paesi meno sviluppati verso il mondo </a:t>
            </a:r>
            <a:r>
              <a:rPr lang="it-IT" dirty="0" smtClean="0">
                <a:solidFill>
                  <a:srgbClr val="0C346B"/>
                </a:solidFill>
              </a:rPr>
              <a:t>occidentale: il </a:t>
            </a:r>
            <a:r>
              <a:rPr lang="it-IT" i="1" dirty="0" smtClean="0">
                <a:solidFill>
                  <a:srgbClr val="0C346B"/>
                </a:solidFill>
              </a:rPr>
              <a:t>care </a:t>
            </a:r>
            <a:r>
              <a:rPr lang="it-IT" i="1" dirty="0" err="1" smtClean="0">
                <a:solidFill>
                  <a:srgbClr val="0C346B"/>
                </a:solidFill>
              </a:rPr>
              <a:t>drain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Risparmio economico e resistenza culturale all’istituzionalizzazione degli anziani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195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Il lavoro domestico-assistenziale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Tre figure professionali</a:t>
            </a:r>
            <a:r>
              <a:rPr lang="it-IT" dirty="0" smtClean="0">
                <a:solidFill>
                  <a:srgbClr val="0C346B"/>
                </a:solidFill>
              </a:rPr>
              <a:t>: assistente familiare (detta “badante”); colf fissa; colf a </a:t>
            </a:r>
            <a:r>
              <a:rPr lang="it-IT" dirty="0" smtClean="0">
                <a:solidFill>
                  <a:srgbClr val="0C346B"/>
                </a:solidFill>
              </a:rPr>
              <a:t>ore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Differente distribuzione delle tre C: </a:t>
            </a:r>
            <a:r>
              <a:rPr lang="it-IT" i="1" dirty="0" err="1" smtClean="0">
                <a:solidFill>
                  <a:srgbClr val="0C346B"/>
                </a:solidFill>
              </a:rPr>
              <a:t>cooking</a:t>
            </a:r>
            <a:r>
              <a:rPr lang="it-IT" i="1" dirty="0" smtClean="0">
                <a:solidFill>
                  <a:srgbClr val="0C346B"/>
                </a:solidFill>
              </a:rPr>
              <a:t>, </a:t>
            </a:r>
            <a:r>
              <a:rPr lang="it-IT" i="1" dirty="0" err="1" smtClean="0">
                <a:solidFill>
                  <a:srgbClr val="0C346B"/>
                </a:solidFill>
              </a:rPr>
              <a:t>clenaning</a:t>
            </a:r>
            <a:r>
              <a:rPr lang="it-IT" i="1" dirty="0" smtClean="0">
                <a:solidFill>
                  <a:srgbClr val="0C346B"/>
                </a:solidFill>
              </a:rPr>
              <a:t>, </a:t>
            </a:r>
            <a:r>
              <a:rPr lang="it-IT" i="1" dirty="0" err="1" smtClean="0">
                <a:solidFill>
                  <a:srgbClr val="0C346B"/>
                </a:solidFill>
              </a:rPr>
              <a:t>caring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Nei rapporti più vincolanti: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dirty="0" smtClean="0">
                <a:solidFill>
                  <a:srgbClr val="0C346B"/>
                </a:solidFill>
              </a:rPr>
              <a:t>-  Coinvolgimento olistico</a:t>
            </a:r>
          </a:p>
          <a:p>
            <a:pPr eaLnBrk="1" hangingPunct="1">
              <a:buFontTx/>
              <a:buChar char="-"/>
              <a:defRPr/>
            </a:pPr>
            <a:r>
              <a:rPr lang="it-IT" dirty="0" smtClean="0">
                <a:solidFill>
                  <a:srgbClr val="0C346B"/>
                </a:solidFill>
              </a:rPr>
              <a:t>Familiarizzazione</a:t>
            </a:r>
          </a:p>
          <a:p>
            <a:pPr eaLnBrk="1" hangingPunct="1">
              <a:buFontTx/>
              <a:buChar char="-"/>
              <a:defRPr/>
            </a:pPr>
            <a:r>
              <a:rPr lang="it-IT" dirty="0" smtClean="0">
                <a:solidFill>
                  <a:srgbClr val="0C346B"/>
                </a:solidFill>
              </a:rPr>
              <a:t>Rapporto con il </a:t>
            </a:r>
            <a:r>
              <a:rPr lang="it-IT" dirty="0" smtClean="0">
                <a:solidFill>
                  <a:srgbClr val="0C346B"/>
                </a:solidFill>
              </a:rPr>
              <a:t>care-manager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it-IT" dirty="0" smtClean="0">
                <a:solidFill>
                  <a:srgbClr val="0C346B"/>
                </a:solidFill>
              </a:rPr>
              <a:t>Patronage e obblighi non scritti</a:t>
            </a:r>
          </a:p>
          <a:p>
            <a:pPr eaLnBrk="1" hangingPunct="1">
              <a:buFontTx/>
              <a:buChar char="-"/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61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892480" cy="864096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Cap. 5. </a:t>
            </a:r>
            <a:r>
              <a:rPr lang="it-IT" sz="4000" dirty="0" smtClean="0">
                <a:solidFill>
                  <a:srgbClr val="00B0F0"/>
                </a:solidFill>
              </a:rPr>
              <a:t>Imprenditoria degli immigrati</a:t>
            </a:r>
            <a:r>
              <a:rPr lang="it-IT" sz="4000" dirty="0" smtClean="0"/>
              <a:t>. 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692696"/>
            <a:ext cx="8651875" cy="6120854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>
                <a:solidFill>
                  <a:srgbClr val="0C346B"/>
                </a:solidFill>
              </a:rPr>
              <a:t>Spiegazioni dal versante </a:t>
            </a:r>
            <a:r>
              <a:rPr lang="it-IT" b="1" dirty="0" smtClean="0">
                <a:solidFill>
                  <a:srgbClr val="0C346B"/>
                </a:solidFill>
              </a:rPr>
              <a:t>dell’offerta</a:t>
            </a:r>
            <a:r>
              <a:rPr lang="it-IT" dirty="0" smtClean="0">
                <a:solidFill>
                  <a:srgbClr val="0C346B"/>
                </a:solidFill>
              </a:rPr>
              <a:t>:</a:t>
            </a: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Spiegazioni </a:t>
            </a:r>
            <a:r>
              <a:rPr lang="it-IT" i="1" dirty="0" smtClean="0">
                <a:solidFill>
                  <a:srgbClr val="0C346B"/>
                </a:solidFill>
              </a:rPr>
              <a:t>culturali</a:t>
            </a:r>
            <a:r>
              <a:rPr lang="it-IT" dirty="0" smtClean="0">
                <a:solidFill>
                  <a:srgbClr val="0C346B"/>
                </a:solidFill>
              </a:rPr>
              <a:t>: migranti hanno predisposizioni culturali a intraprendere</a:t>
            </a: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Teorie dello svantaggio</a:t>
            </a:r>
            <a:r>
              <a:rPr lang="it-IT" dirty="0" smtClean="0">
                <a:solidFill>
                  <a:srgbClr val="0C346B"/>
                </a:solidFill>
              </a:rPr>
              <a:t>: i migranti avviano attività autonome perché non trovano altro</a:t>
            </a: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Teoria della mobilità bloccata</a:t>
            </a:r>
            <a:r>
              <a:rPr lang="it-IT" dirty="0" smtClean="0">
                <a:solidFill>
                  <a:srgbClr val="0C346B"/>
                </a:solidFill>
              </a:rPr>
              <a:t>: </a:t>
            </a:r>
            <a:r>
              <a:rPr lang="it-IT" dirty="0" smtClean="0">
                <a:solidFill>
                  <a:srgbClr val="0C346B"/>
                </a:solidFill>
              </a:rPr>
              <a:t>intraprendono </a:t>
            </a:r>
            <a:r>
              <a:rPr lang="it-IT" dirty="0" smtClean="0">
                <a:solidFill>
                  <a:srgbClr val="0C346B"/>
                </a:solidFill>
              </a:rPr>
              <a:t>perché non riescono a fare </a:t>
            </a:r>
            <a:r>
              <a:rPr lang="it-IT" dirty="0" smtClean="0">
                <a:solidFill>
                  <a:srgbClr val="0C346B"/>
                </a:solidFill>
              </a:rPr>
              <a:t>carriera</a:t>
            </a: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 mercato sui generis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Una riorganizzazione dal basso del sistema di assistenza, all’insegna del “fai da te” e </a:t>
            </a:r>
            <a:r>
              <a:rPr lang="it-IT" dirty="0" smtClean="0">
                <a:solidFill>
                  <a:srgbClr val="0C346B"/>
                </a:solidFill>
              </a:rPr>
              <a:t>dell’informalità: il welfare «familistico», «invisibile», «informale»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 tipico lavoro di primo ingresso 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 ventre molle delle politiche di </a:t>
            </a:r>
            <a:r>
              <a:rPr lang="it-IT" dirty="0" smtClean="0">
                <a:solidFill>
                  <a:srgbClr val="0C346B"/>
                </a:solidFill>
              </a:rPr>
              <a:t>regolazione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figura della «mater </a:t>
            </a:r>
            <a:r>
              <a:rPr lang="it-IT" dirty="0" err="1" smtClean="0">
                <a:solidFill>
                  <a:srgbClr val="0C346B"/>
                </a:solidFill>
              </a:rPr>
              <a:t>oeconomica</a:t>
            </a:r>
            <a:r>
              <a:rPr lang="it-IT" dirty="0" smtClean="0">
                <a:solidFill>
                  <a:srgbClr val="0C346B"/>
                </a:solidFill>
              </a:rPr>
              <a:t>»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Convenienze reciproche del lavoro nero e “abusivismo di necessità”</a:t>
            </a:r>
          </a:p>
        </p:txBody>
      </p:sp>
    </p:spTree>
    <p:extLst>
      <p:ext uri="{BB962C8B-B14F-4D97-AF65-F5344CB8AC3E}">
        <p14:creationId xmlns:p14="http://schemas.microsoft.com/office/powerpoint/2010/main" val="21860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Caratteristiche del lavoro di cura in coabitazione</a:t>
            </a:r>
            <a:endParaRPr lang="it-IT" sz="4000" dirty="0" smtClean="0">
              <a:solidFill>
                <a:srgbClr val="00B0F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Un lavoro senza confini: compiti espliciti e attese implicite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Vuoti da colmare: la tendenza alla familiarizzazione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Da fornitore di cure a gestore di relazioni: il ruolo </a:t>
            </a:r>
            <a:r>
              <a:rPr lang="it-IT" sz="2400" dirty="0" smtClean="0">
                <a:solidFill>
                  <a:srgbClr val="0C346B"/>
                </a:solidFill>
              </a:rPr>
              <a:t>del/ della care-manager</a:t>
            </a:r>
            <a:endParaRPr lang="it-IT" sz="2400" dirty="0" smtClean="0">
              <a:solidFill>
                <a:srgbClr val="0C346B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Quanto resta alle spalle: famiglie transnazionali e catene dell’accudimento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Gli atteggiamenti: tra accettazione adattiva e speranze di emancipazione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L’evoluzione: la “promozione orizzontale”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I rischi: </a:t>
            </a:r>
            <a:r>
              <a:rPr lang="it-IT" sz="2400" dirty="0" err="1" smtClean="0">
                <a:solidFill>
                  <a:srgbClr val="0C346B"/>
                </a:solidFill>
              </a:rPr>
              <a:t>burn</a:t>
            </a:r>
            <a:r>
              <a:rPr lang="it-IT" sz="2400" dirty="0" smtClean="0">
                <a:solidFill>
                  <a:srgbClr val="0C346B"/>
                </a:solidFill>
              </a:rPr>
              <a:t>-out e caduta dei livelli di prestazione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Intermediari della fiducia: il ruolo dei servizi di incontro domanda-offerta</a:t>
            </a:r>
          </a:p>
        </p:txBody>
      </p:sp>
    </p:spTree>
    <p:extLst>
      <p:ext uri="{BB962C8B-B14F-4D97-AF65-F5344CB8AC3E}">
        <p14:creationId xmlns:p14="http://schemas.microsoft.com/office/powerpoint/2010/main" val="20661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Quattro profili </a:t>
            </a:r>
            <a:r>
              <a:rPr lang="it-IT" dirty="0" err="1" smtClean="0">
                <a:solidFill>
                  <a:srgbClr val="00B0F0"/>
                </a:solidFill>
              </a:rPr>
              <a:t>idealtipici</a:t>
            </a:r>
            <a:r>
              <a:rPr lang="it-IT" dirty="0" smtClean="0">
                <a:solidFill>
                  <a:srgbClr val="00B0F0"/>
                </a:solidFill>
              </a:rPr>
              <a:t> delle assistenti familiari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4000" dirty="0" smtClean="0">
                <a:solidFill>
                  <a:srgbClr val="0C346B"/>
                </a:solidFill>
              </a:rPr>
              <a:t>Esplorativo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4000" dirty="0" smtClean="0">
                <a:solidFill>
                  <a:srgbClr val="0C346B"/>
                </a:solidFill>
              </a:rPr>
              <a:t>Utilitarista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4000" dirty="0" smtClean="0">
                <a:solidFill>
                  <a:srgbClr val="0C346B"/>
                </a:solidFill>
              </a:rPr>
              <a:t>Familista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4000" dirty="0" smtClean="0">
                <a:solidFill>
                  <a:srgbClr val="0C346B"/>
                </a:solidFill>
              </a:rPr>
              <a:t>Promozionale</a:t>
            </a:r>
          </a:p>
        </p:txBody>
      </p:sp>
    </p:spTree>
    <p:extLst>
      <p:ext uri="{BB962C8B-B14F-4D97-AF65-F5344CB8AC3E}">
        <p14:creationId xmlns:p14="http://schemas.microsoft.com/office/powerpoint/2010/main" val="4894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Famiglie in emigrazione</a:t>
            </a:r>
            <a:r>
              <a:rPr lang="it-IT" dirty="0" smtClean="0"/>
              <a:t>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Visioni convenzionali: fra disorganizzazione e tradizioni idealizzate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Interazione dinamica fra diverse pratiche e stili di vita (non sempre “tradizionali”)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Donne non sempre sacrificate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Famiglie non sempre coese (già </a:t>
            </a:r>
            <a:r>
              <a:rPr lang="it-IT" sz="2800" dirty="0" smtClean="0">
                <a:solidFill>
                  <a:srgbClr val="0C346B"/>
                </a:solidFill>
              </a:rPr>
              <a:t>all’origine)</a:t>
            </a:r>
            <a:endParaRPr lang="it-IT" sz="28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Tre casi: a) ricongiungimenti; b) migrazioni per matrimonio; c) migrazioni di intere </a:t>
            </a:r>
            <a:r>
              <a:rPr lang="it-IT" sz="2800" dirty="0" smtClean="0">
                <a:solidFill>
                  <a:srgbClr val="0C346B"/>
                </a:solidFill>
              </a:rPr>
              <a:t>famiglie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Tendenze endogamiche, anche nelle nuove generazioni, e misure restrittive</a:t>
            </a:r>
            <a:endParaRPr lang="it-IT" sz="28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2746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Le tre famiglie dei migranti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545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Prima dell’emigrazione: </a:t>
            </a:r>
            <a:r>
              <a:rPr lang="it-IT" i="1" dirty="0" smtClean="0">
                <a:solidFill>
                  <a:srgbClr val="0C346B"/>
                </a:solidFill>
              </a:rPr>
              <a:t>la famiglia convenzionale</a:t>
            </a:r>
            <a:r>
              <a:rPr lang="it-IT" dirty="0" smtClean="0">
                <a:solidFill>
                  <a:srgbClr val="0C346B"/>
                </a:solidFill>
              </a:rPr>
              <a:t> (ma non sempre: molte madri sole)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Emigrazione di un componente adulto e </a:t>
            </a:r>
            <a:r>
              <a:rPr lang="it-IT" i="1" dirty="0" smtClean="0">
                <a:solidFill>
                  <a:srgbClr val="0C346B"/>
                </a:solidFill>
              </a:rPr>
              <a:t>separazione</a:t>
            </a:r>
            <a:r>
              <a:rPr lang="it-IT" dirty="0" smtClean="0">
                <a:solidFill>
                  <a:srgbClr val="0C346B"/>
                </a:solidFill>
              </a:rPr>
              <a:t>: la famiglia vive nel ricordo, nella nostalgia, nei contatti a distanza</a:t>
            </a:r>
          </a:p>
          <a:p>
            <a:pPr>
              <a:defRPr/>
            </a:pPr>
            <a:r>
              <a:rPr lang="it-IT" i="1" dirty="0" smtClean="0">
                <a:solidFill>
                  <a:srgbClr val="0C346B"/>
                </a:solidFill>
              </a:rPr>
              <a:t>Ricongiungimento</a:t>
            </a:r>
            <a:r>
              <a:rPr lang="it-IT" dirty="0" smtClean="0">
                <a:solidFill>
                  <a:srgbClr val="0C346B"/>
                </a:solidFill>
              </a:rPr>
              <a:t>: la famiglia si ritrova, ma non è un ritorno alle origini. Tutti sono cambiati. Non è un lieto fine, ma un nuovo inizio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01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Famiglie transnazionali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Cure familiari a distanza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Significato simbolico dei doni materiali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Dalle «catene dell’accudimento» alla «circolazione delle cure»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Precarietà </a:t>
            </a:r>
            <a:r>
              <a:rPr lang="it-IT" dirty="0" smtClean="0">
                <a:solidFill>
                  <a:srgbClr val="0C346B"/>
                </a:solidFill>
              </a:rPr>
              <a:t>educativa: gli «orfani sociali»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Rielaborazione dei codici familiari: </a:t>
            </a:r>
            <a:r>
              <a:rPr lang="it-IT" i="1" dirty="0" err="1" smtClean="0">
                <a:solidFill>
                  <a:srgbClr val="0C346B"/>
                </a:solidFill>
              </a:rPr>
              <a:t>frontiering</a:t>
            </a:r>
            <a:r>
              <a:rPr lang="it-IT" dirty="0" smtClean="0">
                <a:solidFill>
                  <a:srgbClr val="0C346B"/>
                </a:solidFill>
              </a:rPr>
              <a:t> e </a:t>
            </a:r>
            <a:r>
              <a:rPr lang="it-IT" i="1" dirty="0" err="1" smtClean="0">
                <a:solidFill>
                  <a:srgbClr val="0C346B"/>
                </a:solidFill>
              </a:rPr>
              <a:t>relativising</a:t>
            </a:r>
            <a:r>
              <a:rPr lang="it-IT" i="1" dirty="0" smtClean="0">
                <a:solidFill>
                  <a:srgbClr val="0C346B"/>
                </a:solidFill>
              </a:rPr>
              <a:t> 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Ma per le madri resta centrale il </a:t>
            </a:r>
            <a:r>
              <a:rPr lang="it-IT" i="1" dirty="0" err="1" smtClean="0">
                <a:solidFill>
                  <a:srgbClr val="0C346B"/>
                </a:solidFill>
              </a:rPr>
              <a:t>caring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726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Tre tipi di famiglie transnazionali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Famiglie circolanti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Famiglie intergenerazionali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Famiglie puerocentriche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578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Ricongiungimenti familiari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a) </a:t>
            </a:r>
            <a:r>
              <a:rPr lang="it-IT" dirty="0" smtClean="0">
                <a:solidFill>
                  <a:srgbClr val="0C346B"/>
                </a:solidFill>
              </a:rPr>
              <a:t>al maschile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b) al femminile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c) </a:t>
            </a:r>
            <a:r>
              <a:rPr lang="it-IT" dirty="0" err="1" smtClean="0">
                <a:solidFill>
                  <a:srgbClr val="0C346B"/>
                </a:solidFill>
              </a:rPr>
              <a:t>neocostitutivo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d) simultaneo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e) monoparentale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f) di famiglia mista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- inoltre: caso delle nuove unioni</a:t>
            </a:r>
          </a:p>
        </p:txBody>
      </p:sp>
    </p:spTree>
    <p:extLst>
      <p:ext uri="{BB962C8B-B14F-4D97-AF65-F5344CB8AC3E}">
        <p14:creationId xmlns:p14="http://schemas.microsoft.com/office/powerpoint/2010/main" val="37108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Una ricerca sui ricongiungimenti familiari (</a:t>
            </a:r>
            <a:r>
              <a:rPr lang="it-IT" sz="4000" dirty="0" err="1" smtClean="0">
                <a:solidFill>
                  <a:srgbClr val="00B0F0"/>
                </a:solidFill>
              </a:rPr>
              <a:t>Ismu-Caritas</a:t>
            </a:r>
            <a:r>
              <a:rPr lang="it-IT" sz="4000" dirty="0" smtClean="0">
                <a:solidFill>
                  <a:srgbClr val="00B0F0"/>
                </a:solidFill>
              </a:rPr>
              <a:t>, 2008- 2009)</a:t>
            </a:r>
            <a:endParaRPr lang="it-IT" sz="40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Differenza tra ricongiungimenti “tradizionali” e a guida femminile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Tra i secondi, molte donne sole che ricongiungono figli ormai cresciuti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Molti anche i ricongiungimenti di fatto: mariti che soggiornano irregolarmente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Stratificazione dello status giuridico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 processi di ricongiungimento: lunghezza, reversibilità, precarietà (economica e giuridica)</a:t>
            </a:r>
            <a:endParaRPr lang="it-IT" sz="2800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26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Matrimoni e coppie miste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9036496" cy="478539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Simbolo della fusione tra vecchi e nuovi residenti?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Variazioni del concetto di </a:t>
            </a:r>
            <a:r>
              <a:rPr lang="it-IT" sz="2800" dirty="0" err="1" smtClean="0">
                <a:solidFill>
                  <a:srgbClr val="0C346B"/>
                </a:solidFill>
              </a:rPr>
              <a:t>mixité</a:t>
            </a:r>
            <a:endParaRPr lang="it-IT" sz="28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Fenomeno dell’acquisto di mogli </a:t>
            </a:r>
            <a:r>
              <a:rPr lang="it-IT" sz="2800" dirty="0" smtClean="0">
                <a:solidFill>
                  <a:srgbClr val="0C346B"/>
                </a:solidFill>
              </a:rPr>
              <a:t>all’estero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 larga prevalenza (oltre 3/4): uomini italiani, più anziani, che sposano donne straniere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Tendenze politiche restrittive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Prospettiva dello scambio razionale: facilitazione dell’integrazione e reingresso nel mercato matrimoniale</a:t>
            </a:r>
            <a:endParaRPr lang="it-IT" sz="28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Difficoltà delle unioni mist</a:t>
            </a:r>
            <a:r>
              <a:rPr lang="it-IT" dirty="0" smtClean="0">
                <a:solidFill>
                  <a:srgbClr val="0C346B"/>
                </a:solidFill>
              </a:rPr>
              <a:t>e</a:t>
            </a:r>
          </a:p>
          <a:p>
            <a:pPr marL="0" indent="0" eaLnBrk="1" hangingPunct="1"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6022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Spiegazioni dal versante dell’offerta (</a:t>
            </a:r>
            <a:r>
              <a:rPr lang="it-IT" dirty="0" err="1" smtClean="0">
                <a:solidFill>
                  <a:srgbClr val="00B0F0"/>
                </a:solidFill>
              </a:rPr>
              <a:t>cont</a:t>
            </a:r>
            <a:r>
              <a:rPr lang="it-IT" dirty="0" smtClean="0">
                <a:solidFill>
                  <a:srgbClr val="00B0F0"/>
                </a:solidFill>
              </a:rPr>
              <a:t>.)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i="1" dirty="0">
                <a:solidFill>
                  <a:srgbClr val="0C346B"/>
                </a:solidFill>
              </a:rPr>
              <a:t>Teoria delle minoranze intermediarie</a:t>
            </a:r>
            <a:r>
              <a:rPr lang="it-IT" dirty="0">
                <a:solidFill>
                  <a:srgbClr val="0C346B"/>
                </a:solidFill>
              </a:rPr>
              <a:t>: le minoranze etniche svolgono attività necessarie ma culturalmente </a:t>
            </a:r>
            <a:r>
              <a:rPr lang="it-IT" dirty="0" smtClean="0">
                <a:solidFill>
                  <a:srgbClr val="0C346B"/>
                </a:solidFill>
              </a:rPr>
              <a:t>stigmatizzate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Teoria </a:t>
            </a:r>
            <a:r>
              <a:rPr lang="it-IT" i="1" dirty="0">
                <a:solidFill>
                  <a:srgbClr val="0C346B"/>
                </a:solidFill>
              </a:rPr>
              <a:t>delle risorse etniche/ di classe</a:t>
            </a:r>
            <a:r>
              <a:rPr lang="it-IT" dirty="0">
                <a:solidFill>
                  <a:srgbClr val="0C346B"/>
                </a:solidFill>
              </a:rPr>
              <a:t>: i migranti si avvantaggiano delle risorse fornite dalle reti etniche</a:t>
            </a:r>
          </a:p>
          <a:p>
            <a:pPr eaLnBrk="1" hangingPunct="1">
              <a:defRPr/>
            </a:pPr>
            <a:r>
              <a:rPr lang="it-IT" i="1" dirty="0">
                <a:solidFill>
                  <a:srgbClr val="0C346B"/>
                </a:solidFill>
              </a:rPr>
              <a:t>Teoria delle </a:t>
            </a:r>
            <a:r>
              <a:rPr lang="it-IT" i="1" dirty="0" err="1">
                <a:solidFill>
                  <a:srgbClr val="0C346B"/>
                </a:solidFill>
              </a:rPr>
              <a:t>enclaves</a:t>
            </a:r>
            <a:r>
              <a:rPr lang="it-IT" dirty="0">
                <a:solidFill>
                  <a:srgbClr val="0C346B"/>
                </a:solidFill>
              </a:rPr>
              <a:t>: i migranti creano delle isole pressoché autosufficienti </a:t>
            </a:r>
          </a:p>
          <a:p>
            <a:pPr>
              <a:defRPr/>
            </a:pP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9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Cap.7. </a:t>
            </a:r>
            <a:r>
              <a:rPr lang="it-IT" sz="4000" dirty="0" smtClean="0">
                <a:solidFill>
                  <a:srgbClr val="00B0F0"/>
                </a:solidFill>
              </a:rPr>
              <a:t>Seconde </a:t>
            </a:r>
            <a:r>
              <a:rPr lang="it-IT" sz="4000" dirty="0" smtClean="0">
                <a:solidFill>
                  <a:srgbClr val="00B0F0"/>
                </a:solidFill>
              </a:rPr>
              <a:t>generazioni</a:t>
            </a:r>
            <a:endParaRPr lang="it-IT" sz="4000" dirty="0" smtClean="0">
              <a:solidFill>
                <a:srgbClr val="00B0F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Un’etichetta non accettata da tutti: enfasi sul luogo di provenienza dei genitori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 confini delle “seconde generazioni” e le varie figure che comprendono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E’ meglio parlare di “minori immigrati”?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Oppure “giovani di origine immigrata”?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concezione “decimale” di </a:t>
            </a:r>
            <a:r>
              <a:rPr lang="it-IT" dirty="0" err="1" smtClean="0">
                <a:solidFill>
                  <a:srgbClr val="0C346B"/>
                </a:solidFill>
              </a:rPr>
              <a:t>Rumbaut</a:t>
            </a:r>
            <a:r>
              <a:rPr lang="it-IT" dirty="0" smtClean="0">
                <a:solidFill>
                  <a:srgbClr val="0C346B"/>
                </a:solidFill>
              </a:rPr>
              <a:t>: generazione 1.0; 2.0; 1.5; 1.25; 1.75</a:t>
            </a:r>
          </a:p>
        </p:txBody>
      </p:sp>
    </p:spTree>
    <p:extLst>
      <p:ext uri="{BB962C8B-B14F-4D97-AF65-F5344CB8AC3E}">
        <p14:creationId xmlns:p14="http://schemas.microsoft.com/office/powerpoint/2010/main" val="27705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Una questione  dibattuta</a:t>
            </a:r>
            <a:r>
              <a:rPr lang="it-IT" dirty="0" smtClean="0"/>
              <a:t>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Una bomba sociale a orologeria?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O una conseguenza dell’”ansietà di assimilazione” delle società riceventi?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 effetto della discriminazione: l’impatto delle 3 A: accento, apparenza, ascendenza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nascita di nuove identità composite, fluide, reattive</a:t>
            </a:r>
          </a:p>
        </p:txBody>
      </p:sp>
    </p:spTree>
    <p:extLst>
      <p:ext uri="{BB962C8B-B14F-4D97-AF65-F5344CB8AC3E}">
        <p14:creationId xmlns:p14="http://schemas.microsoft.com/office/powerpoint/2010/main" val="344265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Le prospettive teoriche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1) prospettiva strutturalista: la discriminazione insuperabile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2) prospettiva </a:t>
            </a:r>
            <a:r>
              <a:rPr lang="it-IT" dirty="0" err="1" smtClean="0">
                <a:solidFill>
                  <a:srgbClr val="0C346B"/>
                </a:solidFill>
              </a:rPr>
              <a:t>neoassimilazionista</a:t>
            </a:r>
            <a:r>
              <a:rPr lang="it-IT" dirty="0" smtClean="0">
                <a:solidFill>
                  <a:srgbClr val="0C346B"/>
                </a:solidFill>
              </a:rPr>
              <a:t>: l’assimilazione inevitabile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3) prospettive intermedie: assimilazione segmentata (e altre)</a:t>
            </a:r>
          </a:p>
        </p:txBody>
      </p:sp>
    </p:spTree>
    <p:extLst>
      <p:ext uri="{BB962C8B-B14F-4D97-AF65-F5344CB8AC3E}">
        <p14:creationId xmlns:p14="http://schemas.microsoft.com/office/powerpoint/2010/main" val="9769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La prospettiva dell’assimilazione segmentata</a:t>
            </a:r>
            <a:r>
              <a:rPr lang="it-IT" sz="4000" dirty="0" smtClean="0"/>
              <a:t>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 Europa, enfasi sulla discriminazione e sull’insuccesso dei figli dell’immigrazione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 America il discorso è articolato: prospettiva dell’assimilazione segmentata</a:t>
            </a:r>
          </a:p>
          <a:p>
            <a:pPr eaLnBrk="1" hangingPunct="1">
              <a:defRPr/>
            </a:pPr>
            <a:r>
              <a:rPr lang="it-IT" sz="2800" dirty="0" err="1" smtClean="0">
                <a:solidFill>
                  <a:srgbClr val="0C346B"/>
                </a:solidFill>
              </a:rPr>
              <a:t>Downward</a:t>
            </a:r>
            <a:r>
              <a:rPr lang="it-IT" sz="2800" dirty="0" smtClean="0">
                <a:solidFill>
                  <a:srgbClr val="0C346B"/>
                </a:solidFill>
              </a:rPr>
              <a:t> </a:t>
            </a:r>
            <a:r>
              <a:rPr lang="it-IT" sz="2800" dirty="0" err="1" smtClean="0">
                <a:solidFill>
                  <a:srgbClr val="0C346B"/>
                </a:solidFill>
              </a:rPr>
              <a:t>assimilation</a:t>
            </a:r>
            <a:r>
              <a:rPr lang="it-IT" sz="2800" dirty="0" smtClean="0">
                <a:solidFill>
                  <a:srgbClr val="0C346B"/>
                </a:solidFill>
              </a:rPr>
              <a:t> (caso messicano)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Minoranze </a:t>
            </a:r>
            <a:r>
              <a:rPr lang="it-IT" sz="2800" dirty="0" smtClean="0">
                <a:solidFill>
                  <a:srgbClr val="0C346B"/>
                </a:solidFill>
              </a:rPr>
              <a:t>di successo (minoranze asiatiche)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Tra le variabili: livello di istruzione dei genitori; momento dell’arrivo; coesione comunitaria</a:t>
            </a:r>
          </a:p>
          <a:p>
            <a:pPr eaLnBrk="1" hangingPunct="1">
              <a:defRPr/>
            </a:pPr>
            <a:endParaRPr lang="it-IT" sz="2800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Famiglie e seconde generazioni: i rapporti tra genitori e figli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La diversa velocità di acculturazione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Il rovesciamento dei ruoli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La perdita di status conseguente al ricongiungimento (questione dei consumi)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Il problema della mancanza di una rete familiare allargata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Educazione dei figli, autorità genitoriale  e riproduzione dei modelli culturali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dirty="0" smtClean="0">
                <a:solidFill>
                  <a:srgbClr val="0C346B"/>
                </a:solidFill>
              </a:rPr>
              <a:t>La dimensione di genere e i paradossi dell’integrazione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16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Tipi di acculturazione 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attraverso le generazioni </a:t>
            </a:r>
            <a:r>
              <a:rPr lang="it-IT" sz="1600" dirty="0" smtClean="0">
                <a:solidFill>
                  <a:srgbClr val="00B0F0"/>
                </a:solidFill>
              </a:rPr>
              <a:t>(</a:t>
            </a:r>
            <a:r>
              <a:rPr lang="it-IT" sz="1600" dirty="0" err="1" smtClean="0">
                <a:solidFill>
                  <a:srgbClr val="00B0F0"/>
                </a:solidFill>
              </a:rPr>
              <a:t>Portes</a:t>
            </a:r>
            <a:r>
              <a:rPr lang="it-IT" sz="1600" dirty="0" smtClean="0">
                <a:solidFill>
                  <a:srgbClr val="00B0F0"/>
                </a:solidFill>
              </a:rPr>
              <a:t> e </a:t>
            </a:r>
            <a:r>
              <a:rPr lang="it-IT" sz="1600" dirty="0" err="1" smtClean="0">
                <a:solidFill>
                  <a:srgbClr val="00B0F0"/>
                </a:solidFill>
              </a:rPr>
              <a:t>Rumbaut</a:t>
            </a:r>
            <a:r>
              <a:rPr lang="it-IT" sz="1600" dirty="0" smtClean="0">
                <a:solidFill>
                  <a:srgbClr val="00B0F0"/>
                </a:solidFill>
              </a:rPr>
              <a:t>, 2001)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Acculturazione consonante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Resistenza consonante all’acculturazione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Acculturazione dissonante (I)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Acculturazione dissonante (II)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Acculturazione selettiva</a:t>
            </a:r>
          </a:p>
        </p:txBody>
      </p:sp>
    </p:spTree>
    <p:extLst>
      <p:ext uri="{BB962C8B-B14F-4D97-AF65-F5344CB8AC3E}">
        <p14:creationId xmlns:p14="http://schemas.microsoft.com/office/powerpoint/2010/main" val="31029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63596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Assimilazione culturale e integrazione economica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632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Integrazione economica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            -                             +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Assimilazione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culturale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Downward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assimilation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Assimilazione selettiva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Assimilazione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anomica 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illusoria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/>
                          <a:latin typeface="+mn-lt"/>
                          <a:cs typeface="Arial" charset="0"/>
                        </a:rPr>
                        <a:t>Assimilazione lineare classica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Alcune specificità italiane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Le difficoltà di accesso alla cittadinanza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La scarsa conoscenza iniziale della nostra lingua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L’inizio relativamente recente del fenomeno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La precarietà delle condizioni di vita e di alloggio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La fluidità e disorganicità degli arrivi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Differenti percentuali di ragazzi nati all’estero a seconda dei livelli scolastici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La contrazione delle risorse per l’integrazione scolastica</a:t>
            </a:r>
          </a:p>
          <a:p>
            <a:pPr eaLnBrk="1" hangingPunct="1">
              <a:defRPr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3449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Un’esperienza genovese: il fantasma delle bande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La prima fase: l’arrivo delle madri e l’impiego come “assistenti familiari” degli anziani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La fase più recente: l’arrivo dei figli adolescenti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L’aggregazione tra simili e il pregiudizio ambientale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Problemi di integrazione e ruolo dei media: le aggregazioni dei giovani ecuadoriani come “bande</a:t>
            </a:r>
            <a:r>
              <a:rPr lang="it-IT" sz="2600" dirty="0" smtClean="0">
                <a:solidFill>
                  <a:srgbClr val="0C346B"/>
                </a:solidFill>
              </a:rPr>
              <a:t>”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Le funzioni delle aggregazioni di strada</a:t>
            </a:r>
            <a:endParaRPr lang="it-IT" sz="26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Il rischio della “legge di Thomas”: la profezia che si </a:t>
            </a:r>
            <a:r>
              <a:rPr lang="it-IT" sz="2600" dirty="0" err="1" smtClean="0">
                <a:solidFill>
                  <a:srgbClr val="0C346B"/>
                </a:solidFill>
              </a:rPr>
              <a:t>autoavvera</a:t>
            </a:r>
            <a:endParaRPr lang="it-IT" sz="2600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23639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Una ricerca sugli adolescenti </a:t>
            </a:r>
            <a:r>
              <a:rPr lang="it-IT" dirty="0" smtClean="0">
                <a:solidFill>
                  <a:srgbClr val="00B0F0"/>
                </a:solidFill>
              </a:rPr>
              <a:t/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sz="2800" dirty="0" smtClean="0">
                <a:solidFill>
                  <a:srgbClr val="00B0F0"/>
                </a:solidFill>
              </a:rPr>
              <a:t>(</a:t>
            </a:r>
            <a:r>
              <a:rPr lang="it-IT" sz="2800" dirty="0" err="1" smtClean="0">
                <a:solidFill>
                  <a:srgbClr val="00B0F0"/>
                </a:solidFill>
              </a:rPr>
              <a:t>Ismu</a:t>
            </a:r>
            <a:r>
              <a:rPr lang="it-IT" sz="2800" dirty="0" smtClean="0">
                <a:solidFill>
                  <a:srgbClr val="00B0F0"/>
                </a:solidFill>
              </a:rPr>
              <a:t>-Caritas, 2009)</a:t>
            </a:r>
            <a:endParaRPr lang="it-IT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60955"/>
              </p:ext>
            </p:extLst>
          </p:nvPr>
        </p:nvGraphicFramePr>
        <p:xfrm>
          <a:off x="457200" y="1417639"/>
          <a:ext cx="8229600" cy="460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1705">
                <a:tc>
                  <a:txBody>
                    <a:bodyPr/>
                    <a:lstStyle/>
                    <a:p>
                      <a:endParaRPr lang="it-IT" sz="2800" dirty="0"/>
                    </a:p>
                  </a:txBody>
                  <a:tcPr marT="45724" marB="4572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Rapporto</a:t>
                      </a:r>
                      <a:r>
                        <a:rPr lang="it-IT" sz="2800" baseline="0" dirty="0" smtClean="0"/>
                        <a:t> conflittuale</a:t>
                      </a:r>
                      <a:endParaRPr lang="it-IT" sz="2800" dirty="0"/>
                    </a:p>
                  </a:txBody>
                  <a:tcPr marT="45724" marB="4572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Rapporto</a:t>
                      </a:r>
                      <a:r>
                        <a:rPr lang="it-IT" sz="2800" baseline="0" dirty="0" smtClean="0"/>
                        <a:t> non conflittuale</a:t>
                      </a:r>
                      <a:endParaRPr lang="it-IT" sz="2800" dirty="0"/>
                    </a:p>
                  </a:txBody>
                  <a:tcPr marT="45724" marB="45724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972"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Identità</a:t>
                      </a:r>
                      <a:r>
                        <a:rPr lang="it-IT" sz="2800" baseline="0" dirty="0" smtClean="0">
                          <a:solidFill>
                            <a:srgbClr val="0C346B"/>
                          </a:solidFill>
                        </a:rPr>
                        <a:t> giovanile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Gli adolescenti (17,5%)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Gli integrati (22,6%)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0972"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Identità etnica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I ribelli (30,6%)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C346B"/>
                          </a:solidFill>
                        </a:rPr>
                        <a:t>I conservatori (29,2%)</a:t>
                      </a:r>
                      <a:endParaRPr lang="it-IT" sz="2800" dirty="0">
                        <a:solidFill>
                          <a:srgbClr val="0C346B"/>
                        </a:solidFill>
                      </a:endParaRPr>
                    </a:p>
                  </a:txBody>
                  <a:tcPr marT="45724" marB="45724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2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Spiegazioni dal versante della domanda e </a:t>
            </a:r>
            <a:r>
              <a:rPr lang="it-IT" sz="4000" dirty="0" smtClean="0">
                <a:solidFill>
                  <a:srgbClr val="00B0F0"/>
                </a:solidFill>
              </a:rPr>
              <a:t> della regolazione</a:t>
            </a:r>
            <a:endParaRPr lang="it-IT" sz="4000" dirty="0" smtClean="0">
              <a:solidFill>
                <a:srgbClr val="00B0F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Teorie del decentramento e della ristrutturazione delle economie </a:t>
            </a:r>
            <a:r>
              <a:rPr lang="it-IT" i="1" dirty="0" smtClean="0">
                <a:solidFill>
                  <a:srgbClr val="0C346B"/>
                </a:solidFill>
              </a:rPr>
              <a:t>capitalistiche</a:t>
            </a:r>
          </a:p>
          <a:p>
            <a:pPr eaLnBrk="1" hangingPunct="1">
              <a:defRPr/>
            </a:pPr>
            <a:r>
              <a:rPr lang="it-IT" i="1" dirty="0">
                <a:solidFill>
                  <a:srgbClr val="0C346B"/>
                </a:solidFill>
              </a:rPr>
              <a:t>Teoria della successione ecologica</a:t>
            </a:r>
            <a:r>
              <a:rPr lang="it-IT" dirty="0">
                <a:solidFill>
                  <a:srgbClr val="0C346B"/>
                </a:solidFill>
              </a:rPr>
              <a:t>: i migranti succedono ai nativi che lasciano certe nicchie </a:t>
            </a:r>
            <a:r>
              <a:rPr lang="it-IT" dirty="0" smtClean="0">
                <a:solidFill>
                  <a:srgbClr val="0C346B"/>
                </a:solidFill>
              </a:rPr>
              <a:t>economiche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i="1" dirty="0" smtClean="0">
                <a:solidFill>
                  <a:srgbClr val="0C346B"/>
                </a:solidFill>
              </a:rPr>
              <a:t>Teoria delle città </a:t>
            </a:r>
            <a:r>
              <a:rPr lang="it-IT" i="1" dirty="0" smtClean="0">
                <a:solidFill>
                  <a:srgbClr val="0C346B"/>
                </a:solidFill>
              </a:rPr>
              <a:t>globali</a:t>
            </a:r>
            <a:endParaRPr lang="it-IT" i="1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Oltre alla domanda: l’incidenza </a:t>
            </a:r>
            <a:r>
              <a:rPr lang="it-IT" i="1" dirty="0" smtClean="0">
                <a:solidFill>
                  <a:srgbClr val="0C346B"/>
                </a:solidFill>
              </a:rPr>
              <a:t>dei fattori istituzionali e della regolazione</a:t>
            </a:r>
          </a:p>
        </p:txBody>
      </p:sp>
    </p:spTree>
    <p:extLst>
      <p:ext uri="{BB962C8B-B14F-4D97-AF65-F5344CB8AC3E}">
        <p14:creationId xmlns:p14="http://schemas.microsoft.com/office/powerpoint/2010/main" val="19572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I minori stranieri non accompagnati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08504" cy="5001419"/>
          </a:xfrm>
        </p:spPr>
        <p:txBody>
          <a:bodyPr/>
          <a:lstStyle/>
          <a:p>
            <a:r>
              <a:rPr lang="it-IT" dirty="0" smtClean="0">
                <a:solidFill>
                  <a:srgbClr val="0C346B"/>
                </a:solidFill>
              </a:rPr>
              <a:t>Un fenomeno in calo: circa 20.000 casi nel 2018 nell’UE, 10% delle richieste di asilo da parte di persone minorenni  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Una popolazione vulnerabile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Stereotipi da rivedere: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C346B"/>
                </a:solidFill>
              </a:rPr>
              <a:t>«bambini»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C346B"/>
                </a:solidFill>
              </a:rPr>
              <a:t>«abbandonati»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C346B"/>
                </a:solidFill>
              </a:rPr>
              <a:t>«scomparsi nel nulla»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Un effetto paradossale delle politiche migratorie 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528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Perché il tema è importante?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Perché trasforma le migrazioni temporanee in insediamenti permanenti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Perché mette in crisi i modelli di integrazione subalterna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Perché compromette la (presunta) omogeneità etnica dei paesi riceventi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Perché pone in discussione i fondamenti dell’identità nazionale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Perché tende a formare delle minoranze etniche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9910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Tentativi di integrazione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9036496" cy="4785395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i="1" dirty="0" smtClean="0">
                <a:solidFill>
                  <a:srgbClr val="0C346B"/>
                </a:solidFill>
              </a:rPr>
              <a:t>Spiegazione interattiva</a:t>
            </a:r>
            <a:r>
              <a:rPr lang="it-IT" sz="2600" dirty="0" smtClean="0">
                <a:solidFill>
                  <a:srgbClr val="0C346B"/>
                </a:solidFill>
              </a:rPr>
              <a:t>: convergenza tra struttura delle opportunità e strategie etniche (</a:t>
            </a:r>
            <a:r>
              <a:rPr lang="it-IT" sz="2600" dirty="0" err="1" smtClean="0">
                <a:solidFill>
                  <a:srgbClr val="0C346B"/>
                </a:solidFill>
              </a:rPr>
              <a:t>Waldinger</a:t>
            </a:r>
            <a:r>
              <a:rPr lang="it-IT" sz="2600" dirty="0" smtClean="0">
                <a:solidFill>
                  <a:srgbClr val="0C346B"/>
                </a:solidFill>
              </a:rPr>
              <a:t> e Al.)</a:t>
            </a:r>
          </a:p>
          <a:p>
            <a:pPr eaLnBrk="1" hangingPunct="1">
              <a:defRPr/>
            </a:pPr>
            <a:r>
              <a:rPr lang="it-IT" sz="2600" i="1" dirty="0" smtClean="0">
                <a:solidFill>
                  <a:srgbClr val="0C346B"/>
                </a:solidFill>
              </a:rPr>
              <a:t>Mixed </a:t>
            </a:r>
            <a:r>
              <a:rPr lang="it-IT" sz="2600" i="1" dirty="0" err="1" smtClean="0">
                <a:solidFill>
                  <a:srgbClr val="0C346B"/>
                </a:solidFill>
              </a:rPr>
              <a:t>embeddedness</a:t>
            </a:r>
            <a:r>
              <a:rPr lang="it-IT" sz="2600" i="1" dirty="0" smtClean="0">
                <a:solidFill>
                  <a:srgbClr val="0C346B"/>
                </a:solidFill>
              </a:rPr>
              <a:t> </a:t>
            </a:r>
            <a:r>
              <a:rPr lang="it-IT" sz="2600" dirty="0" smtClean="0">
                <a:solidFill>
                  <a:srgbClr val="0C346B"/>
                </a:solidFill>
              </a:rPr>
              <a:t>(</a:t>
            </a:r>
            <a:r>
              <a:rPr lang="it-IT" sz="2600" dirty="0" err="1" smtClean="0">
                <a:solidFill>
                  <a:srgbClr val="0C346B"/>
                </a:solidFill>
              </a:rPr>
              <a:t>Rath</a:t>
            </a:r>
            <a:r>
              <a:rPr lang="it-IT" sz="2600" dirty="0" smtClean="0">
                <a:solidFill>
                  <a:srgbClr val="0C346B"/>
                </a:solidFill>
              </a:rPr>
              <a:t> e </a:t>
            </a:r>
            <a:r>
              <a:rPr lang="it-IT" sz="2600" dirty="0" err="1" smtClean="0">
                <a:solidFill>
                  <a:srgbClr val="0C346B"/>
                </a:solidFill>
              </a:rPr>
              <a:t>Kloosterman</a:t>
            </a:r>
            <a:r>
              <a:rPr lang="it-IT" sz="2600" dirty="0" smtClean="0">
                <a:solidFill>
                  <a:srgbClr val="0C346B"/>
                </a:solidFill>
              </a:rPr>
              <a:t>):1) l’offerta imprenditoriale (composizione e risorse) ; 2) relazioni tra operatori immigrati e struttura delle opportunità (grado di innovatività delle iniziative); 3)  tre livelli della struttura delle opportunità (nazionale, regionale/urbano, di vicinato). 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Tre variabili interagenti (reti sociali; mercati; regolazione politica)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Primato esplicativo di fatto attribuito alla domanda</a:t>
            </a:r>
          </a:p>
        </p:txBody>
      </p:sp>
    </p:spTree>
    <p:extLst>
      <p:ext uri="{BB962C8B-B14F-4D97-AF65-F5344CB8AC3E}">
        <p14:creationId xmlns:p14="http://schemas.microsoft.com/office/powerpoint/2010/main" val="10033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 costi dell’imprenditorialità (aspetti negativi)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Sfruttamento delle risorse familiari, e in particolare del lavoro non pagato delle donne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Autosfruttamento, lunghi orari e ricadute sui figli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Scarso rispetto degli standard contrattuali e imbarbarimento del mercato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Indifferenza etica verso la società esterna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336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Il caso italiano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827587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Elevata incidenza del lavoro indipendente </a:t>
            </a:r>
            <a:r>
              <a:rPr lang="it-IT" sz="2800" dirty="0" smtClean="0">
                <a:solidFill>
                  <a:srgbClr val="0C346B"/>
                </a:solidFill>
              </a:rPr>
              <a:t>(oltre 20% degli </a:t>
            </a:r>
            <a:r>
              <a:rPr lang="it-IT" sz="2800" dirty="0" smtClean="0">
                <a:solidFill>
                  <a:srgbClr val="0C346B"/>
                </a:solidFill>
              </a:rPr>
              <a:t>occupati) nel </a:t>
            </a:r>
            <a:r>
              <a:rPr lang="it-IT" sz="2800" dirty="0" err="1" smtClean="0">
                <a:solidFill>
                  <a:srgbClr val="0C346B"/>
                </a:solidFill>
              </a:rPr>
              <a:t>MdL</a:t>
            </a:r>
            <a:r>
              <a:rPr lang="it-IT" sz="2800" dirty="0" smtClean="0">
                <a:solidFill>
                  <a:srgbClr val="0C346B"/>
                </a:solidFill>
              </a:rPr>
              <a:t> italiano: contesto favorevole e fattore di vincolo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Oltre 600.000 lavoratori autonomi nati all’estero</a:t>
            </a:r>
            <a:endParaRPr lang="it-IT" sz="2800" dirty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 alta </a:t>
            </a:r>
            <a:r>
              <a:rPr lang="it-IT" sz="2800" dirty="0" smtClean="0">
                <a:solidFill>
                  <a:srgbClr val="0C346B"/>
                </a:solidFill>
              </a:rPr>
              <a:t>concentrazione </a:t>
            </a:r>
            <a:r>
              <a:rPr lang="it-IT" sz="2800" dirty="0" smtClean="0">
                <a:solidFill>
                  <a:srgbClr val="0C346B"/>
                </a:solidFill>
              </a:rPr>
              <a:t>in due settori: piccolo commercio e costruzioni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Successione ecologica </a:t>
            </a:r>
          </a:p>
          <a:p>
            <a:pPr eaLnBrk="1" hangingPunct="1">
              <a:defRPr/>
            </a:pPr>
            <a:r>
              <a:rPr lang="it-IT" sz="2800" dirty="0" err="1" smtClean="0">
                <a:solidFill>
                  <a:srgbClr val="0C346B"/>
                </a:solidFill>
              </a:rPr>
              <a:t>Auto-impiego</a:t>
            </a:r>
            <a:r>
              <a:rPr lang="it-IT" sz="2800" dirty="0" smtClean="0">
                <a:solidFill>
                  <a:srgbClr val="0C346B"/>
                </a:solidFill>
              </a:rPr>
              <a:t> di rifugio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Incipiente formazione di mercati etnici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Reazione alla mobilità bloccata</a:t>
            </a:r>
          </a:p>
        </p:txBody>
      </p:sp>
    </p:spTree>
    <p:extLst>
      <p:ext uri="{BB962C8B-B14F-4D97-AF65-F5344CB8AC3E}">
        <p14:creationId xmlns:p14="http://schemas.microsoft.com/office/powerpoint/2010/main" val="6307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 quadro diversificato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Dal semplice lavoro autonomo (talvolta formale o poco più) a imprese articolate che danno lavoro anche a italiani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Dal semplice rimpiazzo di imprese italiane all’introduzione di nuovi prodotti e servizi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tendenza verso mercati “etnici”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Le imprese “al femminile”: </a:t>
            </a:r>
            <a:r>
              <a:rPr lang="it-IT" dirty="0" smtClean="0">
                <a:solidFill>
                  <a:srgbClr val="0C346B"/>
                </a:solidFill>
              </a:rPr>
              <a:t>tra legami familiari e ricerca di indipendenz</a:t>
            </a:r>
            <a:r>
              <a:rPr lang="it-IT" dirty="0" smtClean="0"/>
              <a:t>a</a:t>
            </a: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471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Una tipologia: prodotto/ mercato</a:t>
            </a:r>
          </a:p>
        </p:txBody>
      </p:sp>
      <p:graphicFrame>
        <p:nvGraphicFramePr>
          <p:cNvPr id="10280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921377"/>
              </p:ext>
            </p:extLst>
          </p:nvPr>
        </p:nvGraphicFramePr>
        <p:xfrm>
          <a:off x="457200" y="1600200"/>
          <a:ext cx="8229600" cy="370522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            Prodotto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Mercato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Etnico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Convenzionale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Etnico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a) Impresa etnica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b) Impresa intermediaria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Generalistico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c) Impresa esotica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d) Impresa aperta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24927</TotalTime>
  <Words>2032</Words>
  <Application>Microsoft Office PowerPoint</Application>
  <PresentationFormat>Presentazione su schermo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41</vt:i4>
      </vt:variant>
    </vt:vector>
  </HeadingPairs>
  <TitlesOfParts>
    <vt:vector size="50" baseType="lpstr">
      <vt:lpstr>ＭＳ Ｐゴシック</vt:lpstr>
      <vt:lpstr>Arial</vt:lpstr>
      <vt:lpstr>Calibri</vt:lpstr>
      <vt:lpstr>Constantia</vt:lpstr>
      <vt:lpstr>Trebuchet MS</vt:lpstr>
      <vt:lpstr>Wingdings</vt:lpstr>
      <vt:lpstr>PPT</vt:lpstr>
      <vt:lpstr>3</vt:lpstr>
      <vt:lpstr>Tema di Office</vt:lpstr>
      <vt:lpstr>     Maurizio Ambrosini, università di Milano, direttore della rivista “Mondi migranti”</vt:lpstr>
      <vt:lpstr>Cap. 5. Imprenditoria degli immigrati.  </vt:lpstr>
      <vt:lpstr>Spiegazioni dal versante dell’offerta (cont.)</vt:lpstr>
      <vt:lpstr>Spiegazioni dal versante della domanda e  della regolazione</vt:lpstr>
      <vt:lpstr>Tentativi di integrazione</vt:lpstr>
      <vt:lpstr>I costi dell’imprenditorialità (aspetti negativi) </vt:lpstr>
      <vt:lpstr>Il caso italiano</vt:lpstr>
      <vt:lpstr>Un quadro diversificato</vt:lpstr>
      <vt:lpstr>Una tipologia: prodotto/ mercato</vt:lpstr>
      <vt:lpstr>Seconda tipologia: i gradi di strutturazione</vt:lpstr>
      <vt:lpstr>Terza tipologia: attività transnazionali</vt:lpstr>
      <vt:lpstr>Le risorse per intraprendere</vt:lpstr>
      <vt:lpstr>Concludendo: spunti di riflessione </vt:lpstr>
      <vt:lpstr>Cap.6. Nuovi protagonisti: le donne migranti</vt:lpstr>
      <vt:lpstr>Due prospettive interpretative</vt:lpstr>
      <vt:lpstr>Una domanda di accudimento</vt:lpstr>
      <vt:lpstr>Stratificazione internazionale dell’accudimento</vt:lpstr>
      <vt:lpstr>Le determinanti del fenomeno</vt:lpstr>
      <vt:lpstr>Il lavoro domestico-assistenziale</vt:lpstr>
      <vt:lpstr>Un mercato sui generis</vt:lpstr>
      <vt:lpstr>Caratteristiche del lavoro di cura in coabitazione</vt:lpstr>
      <vt:lpstr>Quattro profili idealtipici delle assistenti familiari </vt:lpstr>
      <vt:lpstr>Famiglie in emigrazione </vt:lpstr>
      <vt:lpstr>Le tre famiglie dei migranti</vt:lpstr>
      <vt:lpstr>Famiglie transnazionali</vt:lpstr>
      <vt:lpstr>Tre tipi di famiglie transnazionali</vt:lpstr>
      <vt:lpstr>Ricongiungimenti familiari</vt:lpstr>
      <vt:lpstr>Una ricerca sui ricongiungimenti familiari (Ismu-Caritas, 2008- 2009)</vt:lpstr>
      <vt:lpstr>Matrimoni e coppie miste</vt:lpstr>
      <vt:lpstr>Cap.7. Seconde generazioni</vt:lpstr>
      <vt:lpstr>Una questione  dibattuta </vt:lpstr>
      <vt:lpstr>Le prospettive teoriche</vt:lpstr>
      <vt:lpstr>La prospettiva dell’assimilazione segmentata </vt:lpstr>
      <vt:lpstr>Famiglie e seconde generazioni: i rapporti tra genitori e figli</vt:lpstr>
      <vt:lpstr>Tipi di acculturazione  attraverso le generazioni (Portes e Rumbaut, 2001)</vt:lpstr>
      <vt:lpstr>Assimilazione culturale e integrazione economica</vt:lpstr>
      <vt:lpstr>Alcune specificità italiane</vt:lpstr>
      <vt:lpstr>Un’esperienza genovese: il fantasma delle bande</vt:lpstr>
      <vt:lpstr>Una ricerca sugli adolescenti  (Ismu-Caritas, 2009)</vt:lpstr>
      <vt:lpstr>I minori stranieri non accompagnati</vt:lpstr>
      <vt:lpstr>Perché il tema è importante?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didattica</cp:lastModifiedBy>
  <cp:revision>181</cp:revision>
  <dcterms:created xsi:type="dcterms:W3CDTF">2013-01-11T11:10:20Z</dcterms:created>
  <dcterms:modified xsi:type="dcterms:W3CDTF">2020-09-07T12:33:58Z</dcterms:modified>
</cp:coreProperties>
</file>