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61"/>
  </p:notesMasterIdLst>
  <p:sldIdLst>
    <p:sldId id="256" r:id="rId4"/>
    <p:sldId id="529" r:id="rId5"/>
    <p:sldId id="582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84" r:id="rId14"/>
    <p:sldId id="537" r:id="rId15"/>
    <p:sldId id="583" r:id="rId16"/>
    <p:sldId id="538" r:id="rId17"/>
    <p:sldId id="539" r:id="rId18"/>
    <p:sldId id="585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50" r:id="rId29"/>
    <p:sldId id="551" r:id="rId30"/>
    <p:sldId id="552" r:id="rId31"/>
    <p:sldId id="553" r:id="rId32"/>
    <p:sldId id="554" r:id="rId33"/>
    <p:sldId id="586" r:id="rId34"/>
    <p:sldId id="555" r:id="rId35"/>
    <p:sldId id="556" r:id="rId36"/>
    <p:sldId id="557" r:id="rId37"/>
    <p:sldId id="558" r:id="rId38"/>
    <p:sldId id="559" r:id="rId39"/>
    <p:sldId id="560" r:id="rId40"/>
    <p:sldId id="561" r:id="rId41"/>
    <p:sldId id="587" r:id="rId42"/>
    <p:sldId id="562" r:id="rId43"/>
    <p:sldId id="563" r:id="rId44"/>
    <p:sldId id="564" r:id="rId45"/>
    <p:sldId id="565" r:id="rId46"/>
    <p:sldId id="566" r:id="rId47"/>
    <p:sldId id="567" r:id="rId48"/>
    <p:sldId id="568" r:id="rId49"/>
    <p:sldId id="570" r:id="rId50"/>
    <p:sldId id="571" r:id="rId51"/>
    <p:sldId id="573" r:id="rId52"/>
    <p:sldId id="574" r:id="rId53"/>
    <p:sldId id="575" r:id="rId54"/>
    <p:sldId id="576" r:id="rId55"/>
    <p:sldId id="577" r:id="rId56"/>
    <p:sldId id="578" r:id="rId57"/>
    <p:sldId id="579" r:id="rId58"/>
    <p:sldId id="580" r:id="rId59"/>
    <p:sldId id="581" r:id="rId6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C346B"/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4660"/>
  </p:normalViewPr>
  <p:slideViewPr>
    <p:cSldViewPr>
      <p:cViewPr varScale="1">
        <p:scale>
          <a:sx n="83" d="100"/>
          <a:sy n="83" d="100"/>
        </p:scale>
        <p:origin x="94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ED74A-B543-9143-B8E4-8D4CA46F99E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84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64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33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95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98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09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81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73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954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494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555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4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706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022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25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49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801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557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6200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1626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789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2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34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66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56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0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69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19273-66E9-554C-8D7E-9DB2221F69CC}" type="datetime1">
              <a:rPr lang="it-IT"/>
              <a:pPr/>
              <a:t>07/09/2020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C28B1-6475-7541-9A95-5F977B790F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7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97" y="2276872"/>
            <a:ext cx="9007103" cy="1800200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800" dirty="0" smtClean="0"/>
              <a:t>Maurizio Ambrosini, università di Milano, direttore della rivista “Mondi migranti”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0" y="21328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solidFill>
                  <a:srgbClr val="FFFFFF"/>
                </a:solidFill>
                <a:latin typeface="+mj-lt"/>
              </a:rPr>
              <a:t>Corso di processi migratori.</a:t>
            </a:r>
          </a:p>
          <a:p>
            <a:pPr algn="ctr"/>
            <a:r>
              <a:rPr lang="it-IT" sz="4000" dirty="0" smtClean="0">
                <a:solidFill>
                  <a:srgbClr val="FFFFFF"/>
                </a:solidFill>
                <a:latin typeface="+mj-lt"/>
              </a:rPr>
              <a:t>Terza parte</a:t>
            </a:r>
            <a:endParaRPr lang="it-IT" sz="40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144463" y="188639"/>
            <a:ext cx="9034462" cy="851173"/>
          </a:xfrm>
        </p:spPr>
        <p:txBody>
          <a:bodyPr/>
          <a:lstStyle/>
          <a:p>
            <a:r>
              <a:rPr lang="it-IT" altLang="it-IT" dirty="0" smtClean="0">
                <a:solidFill>
                  <a:srgbClr val="00B0F0"/>
                </a:solidFill>
              </a:rPr>
              <a:t>I confini come spazi contesi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073650"/>
          </a:xfrm>
        </p:spPr>
        <p:txBody>
          <a:bodyPr/>
          <a:lstStyle/>
          <a:p>
            <a:r>
              <a:rPr lang="it-IT" altLang="it-IT" b="0" i="1" smtClean="0">
                <a:solidFill>
                  <a:srgbClr val="002060"/>
                </a:solidFill>
              </a:rPr>
              <a:t>Denaturalizzazione dei confini</a:t>
            </a:r>
            <a:r>
              <a:rPr lang="it-IT" altLang="it-IT" b="0" smtClean="0">
                <a:solidFill>
                  <a:srgbClr val="002060"/>
                </a:solidFill>
              </a:rPr>
              <a:t>? Crescente ricorso a tecnologie di identificazione e sorveglianza</a:t>
            </a:r>
          </a:p>
          <a:p>
            <a:r>
              <a:rPr lang="it-IT" altLang="it-IT" b="0" smtClean="0">
                <a:solidFill>
                  <a:srgbClr val="002060"/>
                </a:solidFill>
              </a:rPr>
              <a:t>Ma c’è anche un ritorno all’antica tecnica dei muri: barriere per separare noi e gli altri, i civilizzati dai barbari, gli insiders e gli outsiders</a:t>
            </a:r>
          </a:p>
          <a:p>
            <a:r>
              <a:rPr lang="it-IT" altLang="it-IT" b="0" smtClean="0">
                <a:solidFill>
                  <a:srgbClr val="002060"/>
                </a:solidFill>
              </a:rPr>
              <a:t>«industria delle migrazioni» contro «industria del controllo dei confini»</a:t>
            </a:r>
          </a:p>
          <a:p>
            <a:r>
              <a:rPr lang="it-IT" altLang="it-IT" b="0" i="1" smtClean="0">
                <a:solidFill>
                  <a:srgbClr val="002060"/>
                </a:solidFill>
              </a:rPr>
              <a:t>Borderwork: </a:t>
            </a:r>
            <a:r>
              <a:rPr lang="it-IT" altLang="it-IT" b="0" smtClean="0">
                <a:solidFill>
                  <a:srgbClr val="002060"/>
                </a:solidFill>
              </a:rPr>
              <a:t>i confini come spazi in cui si confrontano Stati, migranti e terzi</a:t>
            </a:r>
          </a:p>
        </p:txBody>
      </p:sp>
    </p:spTree>
    <p:extLst>
      <p:ext uri="{BB962C8B-B14F-4D97-AF65-F5344CB8AC3E}">
        <p14:creationId xmlns:p14="http://schemas.microsoft.com/office/powerpoint/2010/main" val="3502919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579296" cy="1373014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Rappresentazioni e realtà dell’immigrazione irregolare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Confusione tra immigrazione irregolare e sbarchi sulle coste: la maggior parte dei soggiornanti irregolari entrano regolarmente (</a:t>
            </a:r>
            <a:r>
              <a:rPr lang="it-IT" dirty="0" err="1" smtClean="0">
                <a:solidFill>
                  <a:srgbClr val="002060"/>
                </a:solidFill>
              </a:rPr>
              <a:t>overstayers</a:t>
            </a:r>
            <a:r>
              <a:rPr lang="it-IT" dirty="0" smtClean="0">
                <a:solidFill>
                  <a:srgbClr val="002060"/>
                </a:solidFill>
              </a:rPr>
              <a:t>)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Anche negli USA, 2 su tre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Uso prevalente dei visti turistici (se necessari)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Nell’UE non vengono richiesi ai cittadini ucraini, moldavi, e di tutti i Balcani non UE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810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250825" y="-42863"/>
            <a:ext cx="8890000" cy="1023938"/>
          </a:xfrm>
        </p:spPr>
        <p:txBody>
          <a:bodyPr/>
          <a:lstStyle/>
          <a:p>
            <a:pPr algn="ctr"/>
            <a:r>
              <a:rPr lang="it-IT" altLang="it-IT" dirty="0" smtClean="0">
                <a:solidFill>
                  <a:srgbClr val="00B0F0"/>
                </a:solidFill>
              </a:rPr>
              <a:t>I limiti delle politiche restrittive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>
          <a:xfrm>
            <a:off x="0" y="1125538"/>
            <a:ext cx="9140825" cy="4783137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altLang="it-IT" b="0" dirty="0" smtClean="0">
                <a:solidFill>
                  <a:srgbClr val="002060"/>
                </a:solidFill>
              </a:rPr>
              <a:t>La Fortezza Europa e i suoi limiti strutturali: gli Stati possono controllare solo una parte delle migrazioni internazionali e un numero limitato di variabili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altLang="it-IT" b="0" dirty="0" smtClean="0">
                <a:solidFill>
                  <a:srgbClr val="002060"/>
                </a:solidFill>
              </a:rPr>
              <a:t>Le limitazioni confliggono con altri interessi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altLang="it-IT" b="0" dirty="0" smtClean="0">
                <a:solidFill>
                  <a:srgbClr val="002060"/>
                </a:solidFill>
              </a:rPr>
              <a:t>Confluenza di mercati e diritti (</a:t>
            </a:r>
            <a:r>
              <a:rPr lang="it-IT" altLang="it-IT" b="0" dirty="0" err="1" smtClean="0">
                <a:solidFill>
                  <a:srgbClr val="002060"/>
                </a:solidFill>
              </a:rPr>
              <a:t>Cornelius</a:t>
            </a:r>
            <a:r>
              <a:rPr lang="it-IT" altLang="it-IT" b="0" dirty="0" smtClean="0">
                <a:solidFill>
                  <a:srgbClr val="002060"/>
                </a:solidFill>
              </a:rPr>
              <a:t> e Al.)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altLang="it-IT" b="0" dirty="0" smtClean="0">
                <a:solidFill>
                  <a:srgbClr val="002060"/>
                </a:solidFill>
              </a:rPr>
              <a:t>Tutti i paesi europei ammettono qualche forma di immigrazione per lavoro: enfasi sugli </a:t>
            </a:r>
            <a:r>
              <a:rPr lang="it-IT" altLang="it-IT" b="0" dirty="0" err="1" smtClean="0">
                <a:solidFill>
                  <a:srgbClr val="002060"/>
                </a:solidFill>
              </a:rPr>
              <a:t>skilled</a:t>
            </a:r>
            <a:r>
              <a:rPr lang="it-IT" altLang="it-IT" b="0" dirty="0" smtClean="0">
                <a:solidFill>
                  <a:srgbClr val="002060"/>
                </a:solidFill>
              </a:rPr>
              <a:t> </a:t>
            </a:r>
            <a:r>
              <a:rPr lang="it-IT" altLang="it-IT" b="0" dirty="0" err="1" smtClean="0">
                <a:solidFill>
                  <a:srgbClr val="002060"/>
                </a:solidFill>
              </a:rPr>
              <a:t>migrants</a:t>
            </a:r>
            <a:r>
              <a:rPr lang="it-IT" altLang="it-IT" b="0" dirty="0" smtClean="0">
                <a:solidFill>
                  <a:srgbClr val="002060"/>
                </a:solidFill>
              </a:rPr>
              <a:t> (ma ammissione anche di lavoratori stagionali e altri)</a:t>
            </a:r>
          </a:p>
        </p:txBody>
      </p:sp>
    </p:spTree>
    <p:extLst>
      <p:ext uri="{BB962C8B-B14F-4D97-AF65-F5344CB8AC3E}">
        <p14:creationId xmlns:p14="http://schemas.microsoft.com/office/powerpoint/2010/main" val="3386985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0"/>
            <a:ext cx="8651304" cy="1417638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L’evoluzione delle politiche restrittive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Restrizioni del diritto d’asilo (in Italia: abolizione della protezione umanitaria nel 2018)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Responsabilizzazione dei paesi di transito e di primo ingresso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Maggiore rigidità sull’accesso a vari servizi pubblici (</a:t>
            </a:r>
            <a:r>
              <a:rPr lang="it-IT" i="1" dirty="0" smtClean="0">
                <a:solidFill>
                  <a:srgbClr val="002060"/>
                </a:solidFill>
              </a:rPr>
              <a:t>controlli interni</a:t>
            </a:r>
            <a:r>
              <a:rPr lang="it-IT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89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51520" y="79375"/>
            <a:ext cx="889089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Constantia" panose="02030602050306030303" pitchFamily="18" charset="0"/>
              </a:rPr>
              <a:t>La repressione dell’immigrazione irregolare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370013" y="1676400"/>
            <a:ext cx="77724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Distinzione tra irregolari e clandestini: nella pratica, conta di più la facilità di identificazione e rimpatrio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Ruolo degli accordi di riammissione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Problema dei costi e della complessità organizzativa del trattenimento e rimpatrio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Problema del “liberalismo incorporato” nelle nostre norme giuridiche: per essere più efficienti, dovremmo essere meno liberali</a:t>
            </a:r>
          </a:p>
        </p:txBody>
      </p:sp>
    </p:spTree>
    <p:extLst>
      <p:ext uri="{BB962C8B-B14F-4D97-AF65-F5344CB8AC3E}">
        <p14:creationId xmlns:p14="http://schemas.microsoft.com/office/powerpoint/2010/main" val="1550077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16632"/>
            <a:ext cx="9142413" cy="127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Constantia" panose="02030602050306030303" pitchFamily="18" charset="0"/>
              </a:rPr>
              <a:t>In sintesi: le ragioni della presenza di immigrazione  irregolare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341438"/>
            <a:ext cx="9144000" cy="601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Perché entrano immigrati irregolari: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+mn-lt"/>
              </a:rPr>
              <a:t>1) convenienza </a:t>
            </a:r>
            <a:r>
              <a:rPr lang="it-IT" altLang="it-IT" sz="2800" dirty="0" smtClean="0">
                <a:latin typeface="+mn-lt"/>
              </a:rPr>
              <a:t>economica nell’ambito del MDL;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dirty="0" smtClean="0">
                <a:latin typeface="+mn-lt"/>
              </a:rPr>
              <a:t>2) Interessi di altri settori economici</a:t>
            </a:r>
            <a:r>
              <a:rPr lang="it-IT" altLang="it-IT" sz="2800" dirty="0" smtClean="0">
                <a:latin typeface="+mn-lt"/>
              </a:rPr>
              <a:t> </a:t>
            </a:r>
            <a:endParaRPr lang="it-IT" altLang="it-IT" sz="280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+mn-lt"/>
              </a:rPr>
              <a:t>2) attivismo delle reti migratorie;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+mn-lt"/>
              </a:rPr>
              <a:t>3) </a:t>
            </a:r>
            <a:r>
              <a:rPr lang="it-IT" altLang="it-IT" sz="2800" dirty="0" smtClean="0">
                <a:latin typeface="+mn-lt"/>
              </a:rPr>
              <a:t>vincolo liberale (o liberalismo incorporato); </a:t>
            </a:r>
            <a:endParaRPr lang="it-IT" altLang="it-IT" sz="280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+mn-lt"/>
              </a:rPr>
              <a:t>4) costi economici di una repressione più efficiente;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+mn-lt"/>
              </a:rPr>
              <a:t> 5) produzione istituzionale dell’illegalità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Da ricordare anche l’azione della lobby pro-immigrati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Passaggio attraverso il soggiorno irregolare come percorso “normale”: appannamento della distinzione regolari/ irregolari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it-IT" altLang="it-IT" sz="2800" b="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sz="2800" dirty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sz="2800" dirty="0"/>
          </a:p>
        </p:txBody>
      </p:sp>
    </p:spTree>
    <p:extLst>
      <p:ext uri="{BB962C8B-B14F-4D97-AF65-F5344CB8AC3E}">
        <p14:creationId xmlns:p14="http://schemas.microsoft.com/office/powerpoint/2010/main" val="3321262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Processi di regolarizzazione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Programmi di regolarizzazione</a:t>
            </a:r>
            <a:r>
              <a:rPr lang="it-IT" dirty="0" smtClean="0"/>
              <a:t>: collettivi, una tantum, con scadenze precise (per es., sanatorie italiane)</a:t>
            </a:r>
          </a:p>
          <a:p>
            <a:r>
              <a:rPr lang="it-IT" i="1" dirty="0" smtClean="0"/>
              <a:t>Meccanismi di regolarizzazione</a:t>
            </a:r>
            <a:r>
              <a:rPr lang="it-IT" dirty="0" smtClean="0"/>
              <a:t>: permanenti, caso per caso, per ragioni umanitarie o lunga permanenza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798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67544" y="247650"/>
            <a:ext cx="867486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n-lt"/>
              </a:rPr>
              <a:t>Caratteri delle sanatorie italiane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Carattere collettivo e di massa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Ricorrenza </a:t>
            </a:r>
            <a:r>
              <a:rPr lang="it-IT" altLang="it-IT" b="0" dirty="0" smtClean="0">
                <a:latin typeface="+mn-lt"/>
              </a:rPr>
              <a:t>periodica</a:t>
            </a:r>
            <a:endParaRPr lang="it-IT" altLang="it-IT" b="0" dirty="0">
              <a:latin typeface="+mn-lt"/>
            </a:endParaRP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Grandi dimensioni raggiunte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Elevati livelli di discrezionalità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dirty="0"/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171639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Cap.9. Tre modelli di inclusione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370013" y="1676400"/>
            <a:ext cx="7772400" cy="547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Modello temporaneo (Germania)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Modello assimilativo (USA, Francia)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Modello pluralistico o </a:t>
            </a:r>
            <a:r>
              <a:rPr lang="it-IT" altLang="it-IT" b="0" dirty="0" err="1">
                <a:latin typeface="+mn-lt"/>
              </a:rPr>
              <a:t>multiculturalista</a:t>
            </a:r>
            <a:r>
              <a:rPr lang="it-IT" altLang="it-IT" b="0" dirty="0">
                <a:latin typeface="+mn-lt"/>
              </a:rPr>
              <a:t>  (Canada, Australia, Olanda, Svezia…)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b="0" dirty="0">
              <a:latin typeface="+mn-lt"/>
            </a:endParaRP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Caso italiano: modello “implicito” di inclusione</a:t>
            </a:r>
          </a:p>
          <a:p>
            <a:pPr eaLnBrk="1" hangingPunct="1">
              <a:buClrTx/>
              <a:buFontTx/>
              <a:buNone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40527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370013" y="166688"/>
            <a:ext cx="77724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Perché i modelli nazionali hanno perso di significato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2060575"/>
            <a:ext cx="9144000" cy="444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solidFill>
                  <a:srgbClr val="002060"/>
                </a:solidFill>
                <a:latin typeface="+mn-lt"/>
              </a:rPr>
              <a:t>L</a:t>
            </a:r>
            <a:r>
              <a:rPr lang="it-IT" altLang="it-IT" b="0" dirty="0" smtClean="0">
                <a:solidFill>
                  <a:srgbClr val="002060"/>
                </a:solidFill>
                <a:latin typeface="+mn-lt"/>
              </a:rPr>
              <a:t>egislazioni </a:t>
            </a:r>
            <a:r>
              <a:rPr lang="it-IT" altLang="it-IT" b="0" dirty="0">
                <a:solidFill>
                  <a:srgbClr val="002060"/>
                </a:solidFill>
                <a:latin typeface="+mn-lt"/>
              </a:rPr>
              <a:t>stratificate nel tempo, composite,  farraginose: i modelli restano vivi eventualmente come retoriche pubbliche (caso francese)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solidFill>
                  <a:srgbClr val="002060"/>
                </a:solidFill>
                <a:latin typeface="+mn-lt"/>
              </a:rPr>
              <a:t>Superamento dichiarato sia del modello temporaneo, sia di quello </a:t>
            </a:r>
            <a:r>
              <a:rPr lang="it-IT" altLang="it-IT" b="0" dirty="0" err="1">
                <a:solidFill>
                  <a:srgbClr val="002060"/>
                </a:solidFill>
                <a:latin typeface="+mn-lt"/>
              </a:rPr>
              <a:t>multiculturalista</a:t>
            </a:r>
            <a:endParaRPr lang="it-IT" altLang="it-IT" b="0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solidFill>
                  <a:srgbClr val="002060"/>
                </a:solidFill>
                <a:latin typeface="+mn-lt"/>
              </a:rPr>
              <a:t>Influenza di altre politiche e di altri fattori (per es., mercato, società civile</a:t>
            </a:r>
            <a:r>
              <a:rPr lang="it-IT" altLang="it-IT" b="0" dirty="0" smtClean="0">
                <a:solidFill>
                  <a:srgbClr val="002060"/>
                </a:solidFill>
                <a:latin typeface="+mn-lt"/>
              </a:rPr>
              <a:t>)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solidFill>
                  <a:srgbClr val="002060"/>
                </a:solidFill>
                <a:latin typeface="+mn-lt"/>
              </a:rPr>
              <a:t>Divario tra retoriche nazionali e politiche locali</a:t>
            </a:r>
            <a:endParaRPr lang="it-IT" altLang="it-IT" b="0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sz="2400" b="0" dirty="0"/>
          </a:p>
        </p:txBody>
      </p:sp>
    </p:spTree>
    <p:extLst>
      <p:ext uri="{BB962C8B-B14F-4D97-AF65-F5344CB8AC3E}">
        <p14:creationId xmlns:p14="http://schemas.microsoft.com/office/powerpoint/2010/main" val="1230864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67544" y="0"/>
            <a:ext cx="9036496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Cap.8. </a:t>
            </a:r>
            <a:r>
              <a:rPr lang="it-IT" altLang="it-IT" sz="4400" b="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La regolazione </a:t>
            </a:r>
            <a:r>
              <a:rPr lang="it-IT" altLang="it-IT" sz="4400" b="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dell’immigrazione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53752" y="1700808"/>
            <a:ext cx="91440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marL="608013" indent="-6080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ts val="700"/>
              </a:spcBef>
              <a:buClr>
                <a:srgbClr val="336699"/>
              </a:buClr>
            </a:pPr>
            <a:r>
              <a:rPr lang="it-IT" altLang="it-IT" b="0" dirty="0" smtClean="0">
                <a:latin typeface="+mn-lt"/>
              </a:rPr>
              <a:t>Quattro fasi delle politiche di regolazione in Europa (</a:t>
            </a:r>
            <a:r>
              <a:rPr lang="it-IT" altLang="it-IT" b="0" dirty="0" err="1" smtClean="0">
                <a:latin typeface="+mn-lt"/>
              </a:rPr>
              <a:t>Hammar</a:t>
            </a:r>
            <a:r>
              <a:rPr lang="it-IT" altLang="it-IT" b="0" dirty="0" smtClean="0">
                <a:latin typeface="+mn-lt"/>
              </a:rPr>
              <a:t>):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Times New Roman" panose="02020603050405020304" pitchFamily="18" charset="0"/>
              <a:buAutoNum type="arabicParenR"/>
            </a:pPr>
            <a:r>
              <a:rPr lang="it-IT" altLang="it-IT" b="0" dirty="0" smtClean="0">
                <a:latin typeface="+mn-lt"/>
              </a:rPr>
              <a:t>Grandi </a:t>
            </a:r>
            <a:r>
              <a:rPr lang="it-IT" altLang="it-IT" b="0" dirty="0" smtClean="0">
                <a:latin typeface="+mn-lt"/>
              </a:rPr>
              <a:t>migrazioni transoceaniche (1830-1914)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Times New Roman" panose="02020603050405020304" pitchFamily="18" charset="0"/>
              <a:buAutoNum type="arabicParenR"/>
            </a:pPr>
            <a:r>
              <a:rPr lang="it-IT" altLang="it-IT" b="0" dirty="0" smtClean="0">
                <a:latin typeface="+mn-lt"/>
              </a:rPr>
              <a:t>Regolazione e restrizione (1914-1945)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Times New Roman" panose="02020603050405020304" pitchFamily="18" charset="0"/>
              <a:buAutoNum type="arabicParenR"/>
            </a:pPr>
            <a:r>
              <a:rPr lang="it-IT" altLang="it-IT" b="0" dirty="0" smtClean="0">
                <a:latin typeface="+mn-lt"/>
              </a:rPr>
              <a:t>Regolazione liberale (1945-1974)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Times New Roman" panose="02020603050405020304" pitchFamily="18" charset="0"/>
              <a:buAutoNum type="arabicParenR"/>
            </a:pPr>
            <a:r>
              <a:rPr lang="it-IT" altLang="it-IT" b="0" dirty="0" smtClean="0">
                <a:latin typeface="+mn-lt"/>
              </a:rPr>
              <a:t>Severa regolamentazione </a:t>
            </a:r>
            <a:endParaRPr lang="it-IT" altLang="it-IT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2563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>
          <a:xfrm>
            <a:off x="107503" y="274638"/>
            <a:ext cx="9033321" cy="850106"/>
          </a:xfrm>
        </p:spPr>
        <p:txBody>
          <a:bodyPr/>
          <a:lstStyle/>
          <a:p>
            <a:r>
              <a:rPr lang="it-IT" altLang="it-IT" dirty="0" smtClean="0">
                <a:solidFill>
                  <a:srgbClr val="00B0F0"/>
                </a:solidFill>
              </a:rPr>
              <a:t>Fattori di complicazione dei modelli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412875"/>
            <a:ext cx="8890000" cy="4495800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b="0" dirty="0" smtClean="0">
                <a:solidFill>
                  <a:srgbClr val="002060"/>
                </a:solidFill>
              </a:rPr>
              <a:t>Tendenze </a:t>
            </a:r>
            <a:r>
              <a:rPr lang="it-IT" sz="2800" b="0" dirty="0" smtClean="0">
                <a:solidFill>
                  <a:srgbClr val="002060"/>
                </a:solidFill>
              </a:rPr>
              <a:t>restrittive, </a:t>
            </a:r>
            <a:r>
              <a:rPr lang="it-IT" sz="2800" b="0" dirty="0" smtClean="0">
                <a:solidFill>
                  <a:srgbClr val="002060"/>
                </a:solidFill>
              </a:rPr>
              <a:t>enfasi sul controllo delle </a:t>
            </a:r>
            <a:r>
              <a:rPr lang="it-IT" sz="2800" b="0" dirty="0" smtClean="0">
                <a:solidFill>
                  <a:srgbClr val="002060"/>
                </a:solidFill>
              </a:rPr>
              <a:t>frontiere e sull’ «integrazione civica»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altLang="it-IT" sz="2800" dirty="0">
                <a:solidFill>
                  <a:srgbClr val="002060"/>
                </a:solidFill>
              </a:rPr>
              <a:t>Cambiamenti </a:t>
            </a:r>
            <a:r>
              <a:rPr lang="it-IT" altLang="it-IT" sz="2800" dirty="0" smtClean="0">
                <a:solidFill>
                  <a:srgbClr val="002060"/>
                </a:solidFill>
              </a:rPr>
              <a:t>dopo </a:t>
            </a:r>
            <a:r>
              <a:rPr lang="it-IT" altLang="it-IT" sz="2800" dirty="0">
                <a:solidFill>
                  <a:srgbClr val="002060"/>
                </a:solidFill>
              </a:rPr>
              <a:t>il 2001: critica dei modelli </a:t>
            </a:r>
            <a:r>
              <a:rPr lang="it-IT" altLang="it-IT" sz="2800" dirty="0" err="1">
                <a:solidFill>
                  <a:srgbClr val="002060"/>
                </a:solidFill>
              </a:rPr>
              <a:t>multiculturalisti</a:t>
            </a:r>
            <a:r>
              <a:rPr lang="it-IT" altLang="it-IT" sz="2800" dirty="0">
                <a:solidFill>
                  <a:srgbClr val="002060"/>
                </a:solidFill>
              </a:rPr>
              <a:t>, enfasi neo-</a:t>
            </a:r>
            <a:r>
              <a:rPr lang="it-IT" altLang="it-IT" sz="2800" dirty="0" err="1">
                <a:solidFill>
                  <a:srgbClr val="002060"/>
                </a:solidFill>
              </a:rPr>
              <a:t>assimilazionista</a:t>
            </a:r>
            <a:r>
              <a:rPr lang="it-IT" altLang="it-IT" sz="2800" dirty="0">
                <a:solidFill>
                  <a:srgbClr val="002060"/>
                </a:solidFill>
              </a:rPr>
              <a:t>. Importanza della </a:t>
            </a:r>
            <a:r>
              <a:rPr lang="it-IT" altLang="it-IT" sz="2800" dirty="0" smtClean="0">
                <a:solidFill>
                  <a:srgbClr val="002060"/>
                </a:solidFill>
              </a:rPr>
              <a:t>lingua e della cultura</a:t>
            </a:r>
            <a:endParaRPr lang="it-IT" sz="2800" b="0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b="0" dirty="0" smtClean="0">
                <a:solidFill>
                  <a:srgbClr val="002060"/>
                </a:solidFill>
              </a:rPr>
              <a:t>“Vincolo liberale” e ruolo  delle Corti di giustizia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b="0" dirty="0" smtClean="0">
                <a:solidFill>
                  <a:srgbClr val="002060"/>
                </a:solidFill>
              </a:rPr>
              <a:t>Diritti dei </a:t>
            </a:r>
            <a:r>
              <a:rPr lang="it-IT" sz="2800" b="0" dirty="0" err="1" smtClean="0">
                <a:solidFill>
                  <a:srgbClr val="002060"/>
                </a:solidFill>
              </a:rPr>
              <a:t>lungoresidenti</a:t>
            </a:r>
            <a:r>
              <a:rPr lang="it-IT" sz="2800" b="0" dirty="0" smtClean="0">
                <a:solidFill>
                  <a:srgbClr val="002060"/>
                </a:solidFill>
              </a:rPr>
              <a:t> e seconde generazioni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b="0" dirty="0" smtClean="0">
                <a:solidFill>
                  <a:srgbClr val="002060"/>
                </a:solidFill>
              </a:rPr>
              <a:t>Di </a:t>
            </a:r>
            <a:r>
              <a:rPr lang="it-IT" sz="2800" b="0" dirty="0" smtClean="0">
                <a:solidFill>
                  <a:srgbClr val="002060"/>
                </a:solidFill>
              </a:rPr>
              <a:t>fatto iniziative “assimilative” e “multiculturali” non </a:t>
            </a:r>
            <a:r>
              <a:rPr lang="it-IT" sz="2800" b="0" dirty="0" smtClean="0">
                <a:solidFill>
                  <a:srgbClr val="002060"/>
                </a:solidFill>
              </a:rPr>
              <a:t>necessariamente si </a:t>
            </a:r>
            <a:r>
              <a:rPr lang="it-IT" sz="2800" b="0" dirty="0" smtClean="0">
                <a:solidFill>
                  <a:srgbClr val="002060"/>
                </a:solidFill>
              </a:rPr>
              <a:t>oppongono: il discrimine è piuttosto integrazione/ esclusione</a:t>
            </a:r>
          </a:p>
          <a:p>
            <a:pPr>
              <a:defRPr/>
            </a:pPr>
            <a:endParaRPr lang="it-IT" sz="2800" b="0" dirty="0"/>
          </a:p>
        </p:txBody>
      </p:sp>
    </p:spTree>
    <p:extLst>
      <p:ext uri="{BB962C8B-B14F-4D97-AF65-F5344CB8AC3E}">
        <p14:creationId xmlns:p14="http://schemas.microsoft.com/office/powerpoint/2010/main" val="2891238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539552" y="285750"/>
            <a:ext cx="860444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n-lt"/>
              </a:rPr>
              <a:t>Cittadinanza e diritti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0" y="1209675"/>
            <a:ext cx="9142413" cy="600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Inversione della sequenza </a:t>
            </a:r>
            <a:r>
              <a:rPr lang="it-IT" altLang="it-IT" sz="2600" b="0" dirty="0" err="1">
                <a:solidFill>
                  <a:srgbClr val="002060"/>
                </a:solidFill>
                <a:latin typeface="+mn-lt"/>
              </a:rPr>
              <a:t>marshalliana</a:t>
            </a: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 dei diritti (civili, politici, sociali). Importanza del diritto di voto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Concetto di </a:t>
            </a:r>
            <a:r>
              <a:rPr lang="it-IT" altLang="it-IT" sz="2600" b="0" i="1" dirty="0" err="1">
                <a:solidFill>
                  <a:srgbClr val="002060"/>
                </a:solidFill>
                <a:latin typeface="+mn-lt"/>
              </a:rPr>
              <a:t>denizen</a:t>
            </a:r>
            <a:r>
              <a:rPr lang="it-IT" altLang="it-IT" sz="2600" b="0" i="1" dirty="0">
                <a:solidFill>
                  <a:srgbClr val="002060"/>
                </a:solidFill>
                <a:latin typeface="+mn-lt"/>
              </a:rPr>
              <a:t>: </a:t>
            </a: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statuto intermedio tra straniero e cittadino a pieno titolo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Concezioni  della cittadinanza. Walzer: famiglia, club, quartiere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600" b="0" dirty="0" err="1">
                <a:solidFill>
                  <a:srgbClr val="002060"/>
                </a:solidFill>
                <a:latin typeface="+mn-lt"/>
              </a:rPr>
              <a:t>Jus</a:t>
            </a: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it-IT" altLang="it-IT" sz="2600" b="0" dirty="0" err="1">
                <a:solidFill>
                  <a:srgbClr val="002060"/>
                </a:solidFill>
                <a:latin typeface="+mn-lt"/>
              </a:rPr>
              <a:t>sanguinis</a:t>
            </a: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, </a:t>
            </a:r>
            <a:r>
              <a:rPr lang="it-IT" altLang="it-IT" sz="2600" b="0" dirty="0" err="1">
                <a:solidFill>
                  <a:srgbClr val="002060"/>
                </a:solidFill>
                <a:latin typeface="+mn-lt"/>
              </a:rPr>
              <a:t>connubii</a:t>
            </a: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, soli, </a:t>
            </a:r>
            <a:r>
              <a:rPr lang="it-IT" altLang="it-IT" sz="2600" b="0" dirty="0" err="1">
                <a:solidFill>
                  <a:srgbClr val="002060"/>
                </a:solidFill>
                <a:latin typeface="+mn-lt"/>
              </a:rPr>
              <a:t>domicilii</a:t>
            </a:r>
            <a:endParaRPr lang="it-IT" altLang="it-IT" sz="2600" b="0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Relativa convergenza delle legislazioni: attenuazione dello </a:t>
            </a:r>
            <a:r>
              <a:rPr lang="it-IT" altLang="it-IT" sz="2600" b="0" dirty="0" err="1">
                <a:solidFill>
                  <a:srgbClr val="002060"/>
                </a:solidFill>
                <a:latin typeface="+mn-lt"/>
              </a:rPr>
              <a:t>ius</a:t>
            </a:r>
            <a:r>
              <a:rPr lang="it-IT" altLang="it-IT" sz="2600" b="0" dirty="0">
                <a:solidFill>
                  <a:srgbClr val="002060"/>
                </a:solidFill>
                <a:latin typeface="+mn-lt"/>
              </a:rPr>
              <a:t> soli, facilitazioni per i figli, tolleranza verso la doppia cittadinanza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endParaRPr lang="it-IT" altLang="it-IT" sz="26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738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67544" y="79375"/>
            <a:ext cx="8674869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Significati della cittadinanza </a:t>
            </a:r>
            <a:r>
              <a:rPr lang="it-IT" altLang="it-IT" sz="2800" b="0" dirty="0">
                <a:solidFill>
                  <a:srgbClr val="00B0F0"/>
                </a:solidFill>
                <a:latin typeface="+mj-lt"/>
              </a:rPr>
              <a:t>(Zincone)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5496" y="1390650"/>
            <a:ext cx="9106917" cy="491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i="1" dirty="0">
                <a:latin typeface="+mn-lt"/>
              </a:rPr>
              <a:t>Appartenenza a uno Stato</a:t>
            </a:r>
            <a:r>
              <a:rPr lang="it-IT" altLang="it-IT" b="0" dirty="0">
                <a:latin typeface="+mn-lt"/>
              </a:rPr>
              <a:t>: cittadino contro straniero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i="1" dirty="0">
                <a:latin typeface="+mn-lt"/>
              </a:rPr>
              <a:t>Emancipazione</a:t>
            </a:r>
            <a:r>
              <a:rPr lang="it-IT" altLang="it-IT" b="0" dirty="0">
                <a:latin typeface="+mn-lt"/>
              </a:rPr>
              <a:t>: cittadino contro suddito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i="1" dirty="0">
                <a:latin typeface="+mn-lt"/>
              </a:rPr>
              <a:t>Dotazione comune </a:t>
            </a:r>
            <a:r>
              <a:rPr lang="it-IT" altLang="it-IT" b="0" dirty="0">
                <a:latin typeface="+mn-lt"/>
              </a:rPr>
              <a:t>(benefici): cittadino contro escluso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i="1" dirty="0">
                <a:latin typeface="+mn-lt"/>
              </a:rPr>
              <a:t>Standardizzazione</a:t>
            </a:r>
            <a:r>
              <a:rPr lang="it-IT" altLang="it-IT" b="0" dirty="0">
                <a:latin typeface="+mn-lt"/>
              </a:rPr>
              <a:t> (uguaglianza): cittadino contro membro di </a:t>
            </a:r>
            <a:r>
              <a:rPr lang="it-IT" altLang="it-IT" b="0" dirty="0" smtClean="0">
                <a:latin typeface="+mn-lt"/>
              </a:rPr>
              <a:t>comunità particolari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latin typeface="+mn-lt"/>
              </a:rPr>
              <a:t>(Non comprende la dimensione </a:t>
            </a:r>
            <a:r>
              <a:rPr lang="it-IT" altLang="it-IT" b="0" dirty="0" err="1" smtClean="0">
                <a:latin typeface="+mn-lt"/>
              </a:rPr>
              <a:t>psico</a:t>
            </a:r>
            <a:r>
              <a:rPr lang="it-IT" altLang="it-IT" b="0" dirty="0" smtClean="0">
                <a:latin typeface="+mn-lt"/>
              </a:rPr>
              <a:t>-sociale dell’</a:t>
            </a:r>
            <a:r>
              <a:rPr lang="it-IT" altLang="it-IT" b="0" i="1" dirty="0" smtClean="0">
                <a:latin typeface="+mn-lt"/>
              </a:rPr>
              <a:t>identificazione</a:t>
            </a:r>
            <a:r>
              <a:rPr lang="it-IT" altLang="it-IT" b="0" dirty="0" smtClean="0">
                <a:latin typeface="+mn-lt"/>
              </a:rPr>
              <a:t>)</a:t>
            </a:r>
            <a:endParaRPr lang="it-IT" altLang="it-IT" b="0" dirty="0">
              <a:latin typeface="+mn-lt"/>
            </a:endParaRP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341319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smtClean="0">
                <a:solidFill>
                  <a:srgbClr val="00B0F0"/>
                </a:solidFill>
              </a:rPr>
              <a:t>Evoluzioni della cittadinanza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4785395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Cittadinanza transnazionale? (</a:t>
            </a:r>
            <a:r>
              <a:rPr lang="it-IT" sz="2800" dirty="0" err="1" smtClean="0">
                <a:solidFill>
                  <a:srgbClr val="002060"/>
                </a:solidFill>
              </a:rPr>
              <a:t>Bosniak</a:t>
            </a:r>
            <a:r>
              <a:rPr lang="it-IT" sz="2800" dirty="0" smtClean="0">
                <a:solidFill>
                  <a:srgbClr val="002060"/>
                </a:solidFill>
              </a:rPr>
              <a:t>)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Quattro profili: legale, dei diritti, della partecipazione attiva, dell’identificazione e solidarietà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Cittadinanze sovrapposte (Unione europea)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Concetto di stratificazione </a:t>
            </a:r>
            <a:r>
              <a:rPr lang="it-IT" sz="2800" dirty="0" smtClean="0">
                <a:solidFill>
                  <a:srgbClr val="002060"/>
                </a:solidFill>
              </a:rPr>
              <a:t>civica: vari tipi di immigrati con diritti diversi</a:t>
            </a:r>
            <a:endParaRPr lang="it-IT" sz="2800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Il tema della cittadinanza “dal basso”: </a:t>
            </a:r>
            <a:r>
              <a:rPr lang="it-IT" sz="2800" dirty="0" smtClean="0">
                <a:solidFill>
                  <a:srgbClr val="002060"/>
                </a:solidFill>
              </a:rPr>
              <a:t>processi di </a:t>
            </a:r>
            <a:r>
              <a:rPr lang="it-IT" sz="2800" dirty="0" err="1" smtClean="0">
                <a:solidFill>
                  <a:srgbClr val="002060"/>
                </a:solidFill>
              </a:rPr>
              <a:t>cittadinizzazione</a:t>
            </a:r>
            <a:r>
              <a:rPr lang="it-IT" sz="2800" dirty="0" smtClean="0">
                <a:solidFill>
                  <a:srgbClr val="002060"/>
                </a:solidFill>
              </a:rPr>
              <a:t> e 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smtClean="0">
                <a:solidFill>
                  <a:srgbClr val="002060"/>
                </a:solidFill>
              </a:rPr>
              <a:t>“atti di cittadinanza”</a:t>
            </a:r>
          </a:p>
          <a:p>
            <a:pPr marL="341313" indent="-341313">
              <a:spcBef>
                <a:spcPts val="60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Forme di partecipazione politica intermedia: ruolo dell’associazionismo immigrato e dei sindacati (</a:t>
            </a:r>
            <a:r>
              <a:rPr lang="it-IT" sz="2800" dirty="0" err="1" smtClean="0">
                <a:solidFill>
                  <a:srgbClr val="002060"/>
                </a:solidFill>
              </a:rPr>
              <a:t>Zincone</a:t>
            </a:r>
            <a:r>
              <a:rPr lang="it-IT" sz="2800" dirty="0" smtClean="0">
                <a:solidFill>
                  <a:srgbClr val="002060"/>
                </a:solidFill>
              </a:rPr>
              <a:t>)</a:t>
            </a:r>
          </a:p>
          <a:p>
            <a:pPr>
              <a:defRPr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65442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07950" y="139700"/>
            <a:ext cx="903446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Politiche locali per l’integrazione degli immigrati </a:t>
            </a:r>
            <a:r>
              <a:rPr lang="it-IT" altLang="it-IT" sz="2800" b="0" dirty="0">
                <a:solidFill>
                  <a:srgbClr val="00B0F0"/>
                </a:solidFill>
                <a:latin typeface="+mj-lt"/>
              </a:rPr>
              <a:t>(</a:t>
            </a:r>
            <a:r>
              <a:rPr lang="it-IT" altLang="it-IT" sz="2800" b="0" dirty="0" err="1">
                <a:solidFill>
                  <a:srgbClr val="00B0F0"/>
                </a:solidFill>
                <a:latin typeface="+mj-lt"/>
              </a:rPr>
              <a:t>F.Campomori</a:t>
            </a:r>
            <a:r>
              <a:rPr lang="it-IT" altLang="it-IT" sz="2800" b="0" dirty="0">
                <a:solidFill>
                  <a:srgbClr val="00B0F0"/>
                </a:solidFill>
                <a:latin typeface="+mj-lt"/>
              </a:rPr>
              <a:t>)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07950" y="1500188"/>
            <a:ext cx="9034463" cy="556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5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Differenziazione territoriale: localismo dei diritti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La dimensione cognitiva: il </a:t>
            </a:r>
            <a:r>
              <a:rPr lang="it-IT" altLang="it-IT" sz="2800" b="0" i="1" dirty="0" err="1">
                <a:latin typeface="+mn-lt"/>
              </a:rPr>
              <a:t>problem</a:t>
            </a:r>
            <a:r>
              <a:rPr lang="it-IT" altLang="it-IT" sz="2800" b="0" i="1" dirty="0">
                <a:latin typeface="+mn-lt"/>
              </a:rPr>
              <a:t> </a:t>
            </a:r>
            <a:r>
              <a:rPr lang="it-IT" altLang="it-IT" sz="2800" b="0" i="1" dirty="0" err="1">
                <a:latin typeface="+mn-lt"/>
              </a:rPr>
              <a:t>setting</a:t>
            </a:r>
            <a:r>
              <a:rPr lang="it-IT" altLang="it-IT" sz="2800" b="0" i="1" dirty="0">
                <a:latin typeface="+mn-lt"/>
              </a:rPr>
              <a:t>  </a:t>
            </a:r>
            <a:r>
              <a:rPr lang="it-IT" altLang="it-IT" sz="2800" b="0" dirty="0">
                <a:latin typeface="+mn-lt"/>
              </a:rPr>
              <a:t>e la definizione di immigrato: </a:t>
            </a:r>
            <a:r>
              <a:rPr lang="it-IT" altLang="it-IT" sz="2800" b="0" i="1" dirty="0">
                <a:latin typeface="+mn-lt"/>
              </a:rPr>
              <a:t>potenziale deviante; povero; produttore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La dimensione organizzativa: il ruolo degli esperti e la funzione di mediazione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La dimensione politica: le relazioni con la società civile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La differenza tra politiche dichiarate e politiche in uso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Il ruolo degli operatori (le “burocrazie di strada”): interpretazione, mediazione, attivazione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sz="2800" b="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759082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371600" y="260648"/>
            <a:ext cx="7772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Iniziative solidaristiche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0" y="1268413"/>
            <a:ext cx="9142413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+mn-lt"/>
              </a:rPr>
              <a:t>Quattro tipi di associazionismo:</a:t>
            </a:r>
          </a:p>
          <a:p>
            <a:pPr eaLnBrk="1" hangingPunct="1">
              <a:buClr>
                <a:srgbClr val="336699"/>
              </a:buClr>
              <a:buFont typeface="Wingdings" panose="05000000000000000000" pitchFamily="2" charset="2"/>
              <a:buChar char=""/>
            </a:pPr>
            <a:r>
              <a:rPr lang="it-IT" altLang="it-IT" sz="2800" dirty="0" smtClean="0">
                <a:latin typeface="+mn-lt"/>
              </a:rPr>
              <a:t>Di cura</a:t>
            </a:r>
            <a:r>
              <a:rPr lang="it-IT" altLang="it-IT" sz="2800" b="0" dirty="0" smtClean="0">
                <a:latin typeface="+mn-lt"/>
              </a:rPr>
              <a:t>: sono </a:t>
            </a:r>
            <a:r>
              <a:rPr lang="it-IT" altLang="it-IT" sz="2800" b="0" dirty="0">
                <a:latin typeface="+mn-lt"/>
              </a:rPr>
              <a:t>tutte le attività di aiuto verso altri su base </a:t>
            </a:r>
            <a:r>
              <a:rPr lang="it-IT" altLang="it-IT" sz="2800" b="0" dirty="0" smtClean="0">
                <a:latin typeface="+mn-lt"/>
              </a:rPr>
              <a:t>volontaria (per es.: scuole di italiano)</a:t>
            </a:r>
            <a:endParaRPr lang="it-IT" altLang="it-IT" sz="2800" b="0" dirty="0">
              <a:latin typeface="+mn-lt"/>
            </a:endParaRPr>
          </a:p>
          <a:p>
            <a:pPr eaLnBrk="1" hangingPunct="1">
              <a:buClr>
                <a:srgbClr val="336699"/>
              </a:buClr>
              <a:buFont typeface="Wingdings" panose="05000000000000000000" pitchFamily="2" charset="2"/>
              <a:buChar char=""/>
            </a:pPr>
            <a:r>
              <a:rPr lang="it-IT" altLang="it-IT" sz="2800" dirty="0">
                <a:latin typeface="+mn-lt"/>
              </a:rPr>
              <a:t>Rivendicativo</a:t>
            </a:r>
            <a:r>
              <a:rPr lang="it-IT" altLang="it-IT" sz="2800" b="0" dirty="0">
                <a:latin typeface="+mn-lt"/>
              </a:rPr>
              <a:t>: azione politica, protesta, pressione sule autorità pubbliche per l’estensione dei diritti</a:t>
            </a:r>
          </a:p>
          <a:p>
            <a:pPr eaLnBrk="1" hangingPunct="1">
              <a:buClr>
                <a:srgbClr val="336699"/>
              </a:buClr>
              <a:buFont typeface="Wingdings" panose="05000000000000000000" pitchFamily="2" charset="2"/>
              <a:buChar char=""/>
            </a:pPr>
            <a:r>
              <a:rPr lang="it-IT" altLang="it-IT" sz="2800" dirty="0" err="1">
                <a:latin typeface="+mn-lt"/>
              </a:rPr>
              <a:t>Imprenditivo</a:t>
            </a:r>
            <a:r>
              <a:rPr lang="it-IT" altLang="it-IT" sz="2800" b="0" dirty="0">
                <a:latin typeface="+mn-lt"/>
              </a:rPr>
              <a:t>: attività solidaristiche organizzate in cooperative o fondazioni, con posti di lavoro </a:t>
            </a:r>
            <a:r>
              <a:rPr lang="it-IT" altLang="it-IT" sz="2800" b="0" dirty="0" smtClean="0">
                <a:latin typeface="+mn-lt"/>
              </a:rPr>
              <a:t>retribuiti per gli operatori</a:t>
            </a:r>
            <a:endParaRPr lang="it-IT" altLang="it-IT" sz="2800" b="0" dirty="0">
              <a:latin typeface="+mn-lt"/>
            </a:endParaRPr>
          </a:p>
          <a:p>
            <a:pPr eaLnBrk="1" hangingPunct="1">
              <a:buClr>
                <a:srgbClr val="336699"/>
              </a:buClr>
              <a:buFont typeface="Wingdings" panose="05000000000000000000" pitchFamily="2" charset="2"/>
              <a:buChar char=""/>
            </a:pPr>
            <a:r>
              <a:rPr lang="it-IT" altLang="it-IT" sz="2800" dirty="0">
                <a:latin typeface="+mn-lt"/>
              </a:rPr>
              <a:t>Promosso da immigrati: </a:t>
            </a:r>
            <a:r>
              <a:rPr lang="it-IT" altLang="it-IT" sz="2800" b="0" dirty="0">
                <a:latin typeface="+mn-lt"/>
              </a:rPr>
              <a:t>reti di mutuo aiuto e associazionismo etnico</a:t>
            </a:r>
          </a:p>
        </p:txBody>
      </p:sp>
    </p:spTree>
    <p:extLst>
      <p:ext uri="{BB962C8B-B14F-4D97-AF65-F5344CB8AC3E}">
        <p14:creationId xmlns:p14="http://schemas.microsoft.com/office/powerpoint/2010/main" val="3995217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51520" y="247650"/>
            <a:ext cx="889089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Cap. 10. Il coinvolgimento in attività devianti</a:t>
            </a: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0" y="1412875"/>
            <a:ext cx="91424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400" b="0" dirty="0">
                <a:latin typeface="+mn-lt"/>
              </a:rPr>
              <a:t>Tasso di criminalità: per anni superiore a quello degli italiani, ora quasi in linea per </a:t>
            </a:r>
            <a:r>
              <a:rPr lang="it-IT" altLang="it-IT" sz="2400" b="0" dirty="0" smtClean="0">
                <a:latin typeface="+mn-lt"/>
              </a:rPr>
              <a:t>quelli stabilmente insediati</a:t>
            </a:r>
            <a:r>
              <a:rPr lang="it-IT" altLang="it-IT" sz="2400" b="0" dirty="0" smtClean="0">
                <a:latin typeface="+mn-lt"/>
              </a:rPr>
              <a:t> (</a:t>
            </a:r>
            <a:r>
              <a:rPr lang="it-IT" altLang="it-IT" sz="2400" b="0" dirty="0" smtClean="0">
                <a:latin typeface="+mn-lt"/>
              </a:rPr>
              <a:t>1,75% contro 1,15%</a:t>
            </a:r>
            <a:r>
              <a:rPr lang="it-IT" altLang="it-IT" sz="2400" b="0" dirty="0" smtClean="0">
                <a:latin typeface="+mn-lt"/>
              </a:rPr>
              <a:t>), </a:t>
            </a:r>
            <a:r>
              <a:rPr lang="it-IT" altLang="it-IT" sz="2400" b="0" dirty="0">
                <a:latin typeface="+mn-lt"/>
              </a:rPr>
              <a:t>molto più alto per </a:t>
            </a:r>
            <a:r>
              <a:rPr lang="it-IT" altLang="it-IT" sz="2400" b="0" dirty="0" smtClean="0">
                <a:latin typeface="+mn-lt"/>
              </a:rPr>
              <a:t>i non residenti </a:t>
            </a:r>
            <a:r>
              <a:rPr lang="it-IT" altLang="it-IT" sz="2400" b="0" dirty="0" smtClean="0">
                <a:latin typeface="+mn-lt"/>
              </a:rPr>
              <a:t>(2/3 degli stranieri denunciati)</a:t>
            </a:r>
            <a:endParaRPr lang="it-IT" altLang="it-IT" sz="2400" b="0" dirty="0">
              <a:latin typeface="+mn-lt"/>
            </a:endParaRP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400" b="0" dirty="0">
                <a:latin typeface="+mn-lt"/>
              </a:rPr>
              <a:t>Diminuzione negli ultimi anni 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400" b="0" dirty="0">
                <a:latin typeface="+mn-lt"/>
              </a:rPr>
              <a:t>Gli immigrati rappresentano circa un terzo della popolazione carceraria 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400" b="0" dirty="0">
                <a:latin typeface="+mn-lt"/>
              </a:rPr>
              <a:t>Tenere conto della diversa composizione demografica  delle </a:t>
            </a:r>
            <a:r>
              <a:rPr lang="it-IT" altLang="it-IT" sz="2400" b="0" dirty="0" smtClean="0">
                <a:latin typeface="+mn-lt"/>
              </a:rPr>
              <a:t>popolazioni: maschi giovani più coinvolti</a:t>
            </a:r>
            <a:endParaRPr lang="it-IT" altLang="it-IT" sz="2400" b="0" dirty="0">
              <a:latin typeface="+mn-lt"/>
            </a:endParaRP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400" b="0" dirty="0">
                <a:latin typeface="+mn-lt"/>
              </a:rPr>
              <a:t>Concentrazione in alcune categorie di reati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400" b="0" dirty="0">
                <a:latin typeface="+mn-lt"/>
              </a:rPr>
              <a:t>Profonde differenze regionali (Nord/Sud). Recente crescita al Sud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400" b="0" dirty="0">
                <a:latin typeface="+mn-lt"/>
              </a:rPr>
              <a:t>“specializzazioni” per nazionalità: ruolo delle “reti viziose”</a:t>
            </a:r>
          </a:p>
        </p:txBody>
      </p:sp>
    </p:spTree>
    <p:extLst>
      <p:ext uri="{BB962C8B-B14F-4D97-AF65-F5344CB8AC3E}">
        <p14:creationId xmlns:p14="http://schemas.microsoft.com/office/powerpoint/2010/main" val="3496982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Differenze da rilevare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370013" y="1676400"/>
            <a:ext cx="77724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Componenti con alta e bassa devianza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Influenza del genere: l’immigrazione femminile esprime di solito poca devianza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Aspetto complementare: la  vittimizzazione degli immigrati 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Incidenza dei “reati di immigrazione”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8173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Le interpretazioni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67544" y="1676400"/>
            <a:ext cx="8674869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Scuola classica (Barbagli): devianza come effetto di irregolarità e precarietà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Scuola critica (Dal Lago, </a:t>
            </a:r>
            <a:r>
              <a:rPr lang="it-IT" altLang="it-IT" b="0" dirty="0" err="1">
                <a:latin typeface="+mn-lt"/>
              </a:rPr>
              <a:t>Palidda</a:t>
            </a:r>
            <a:r>
              <a:rPr lang="it-IT" altLang="it-IT" b="0" dirty="0">
                <a:latin typeface="+mn-lt"/>
              </a:rPr>
              <a:t>): devianza come profezia che si </a:t>
            </a:r>
            <a:r>
              <a:rPr lang="it-IT" altLang="it-IT" b="0" dirty="0" err="1">
                <a:latin typeface="+mn-lt"/>
              </a:rPr>
              <a:t>autoadempie</a:t>
            </a:r>
            <a:r>
              <a:rPr lang="it-IT" altLang="it-IT" b="0" dirty="0">
                <a:latin typeface="+mn-lt"/>
              </a:rPr>
              <a:t>, processi di etichettatura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Convergenza su alcuni punti: legame con l’irregolarità, </a:t>
            </a:r>
            <a:r>
              <a:rPr lang="it-IT" altLang="it-IT" b="0" dirty="0" smtClean="0">
                <a:latin typeface="+mn-lt"/>
              </a:rPr>
              <a:t>incidenza della marginalità sociale, differenze </a:t>
            </a:r>
            <a:r>
              <a:rPr lang="it-IT" altLang="it-IT" b="0" dirty="0">
                <a:latin typeface="+mn-lt"/>
              </a:rPr>
              <a:t>tra i </a:t>
            </a:r>
            <a:r>
              <a:rPr lang="it-IT" altLang="it-IT" b="0" dirty="0" smtClean="0">
                <a:latin typeface="+mn-lt"/>
              </a:rPr>
              <a:t>gruppi</a:t>
            </a:r>
            <a:endParaRPr lang="it-IT" altLang="it-IT" b="0" dirty="0">
              <a:latin typeface="+mn-lt"/>
            </a:endParaRP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4345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755576" y="116632"/>
            <a:ext cx="8242300" cy="143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I punti deboli dei due approcci: oltre il legame con l’irregolarità</a:t>
            </a: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2413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Tra gli immigrati irregolari, i tassi di criminalità sono molto diversi </a:t>
            </a:r>
            <a:r>
              <a:rPr lang="it-IT" altLang="it-IT" sz="2800" b="0" dirty="0">
                <a:latin typeface="+mn-lt"/>
              </a:rPr>
              <a:t>(</a:t>
            </a:r>
            <a:r>
              <a:rPr lang="it-IT" altLang="it-IT" sz="2800" b="0" dirty="0" err="1">
                <a:latin typeface="+mn-lt"/>
              </a:rPr>
              <a:t>Engbersen</a:t>
            </a:r>
            <a:r>
              <a:rPr lang="it-IT" altLang="it-IT" sz="2800" b="0" dirty="0">
                <a:latin typeface="+mn-lt"/>
              </a:rPr>
              <a:t> e van </a:t>
            </a:r>
            <a:r>
              <a:rPr lang="it-IT" altLang="it-IT" sz="2800" b="0" dirty="0" err="1">
                <a:latin typeface="+mn-lt"/>
              </a:rPr>
              <a:t>der</a:t>
            </a:r>
            <a:r>
              <a:rPr lang="it-IT" altLang="it-IT" sz="2800" b="0" dirty="0">
                <a:latin typeface="+mn-lt"/>
              </a:rPr>
              <a:t> </a:t>
            </a:r>
            <a:r>
              <a:rPr lang="it-IT" altLang="it-IT" sz="2800" b="0" dirty="0" err="1">
                <a:latin typeface="+mn-lt"/>
              </a:rPr>
              <a:t>Leun</a:t>
            </a:r>
            <a:r>
              <a:rPr lang="it-IT" altLang="it-IT" sz="2800" b="0" dirty="0">
                <a:latin typeface="+mn-lt"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“Struttura di opportunità differenziale”</a:t>
            </a:r>
          </a:p>
          <a:p>
            <a:pPr eaLnBrk="1" hangingPunct="1">
              <a:lnSpc>
                <a:spcPct val="90000"/>
              </a:lnSpc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Tre assi istituzionali: a) accessibilità delle strutture formali del welfare; b) accessibilità delle istituzioni informali (reti, economia sommersa…); c) possibilità di accesso ai circuiti criminali</a:t>
            </a:r>
          </a:p>
        </p:txBody>
      </p:sp>
    </p:spTree>
    <p:extLst>
      <p:ext uri="{BB962C8B-B14F-4D97-AF65-F5344CB8AC3E}">
        <p14:creationId xmlns:p14="http://schemas.microsoft.com/office/powerpoint/2010/main" val="3505345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Confini e nazioni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4857403"/>
          </a:xfrm>
        </p:spPr>
        <p:txBody>
          <a:bodyPr/>
          <a:lstStyle/>
          <a:p>
            <a:r>
              <a:rPr lang="it-IT" dirty="0" smtClean="0"/>
              <a:t>Nuova enfasi sulla protezione dei confini e della sicurezza nazionale, accresciuta dal 2001</a:t>
            </a:r>
          </a:p>
          <a:p>
            <a:r>
              <a:rPr lang="it-IT" dirty="0" smtClean="0"/>
              <a:t>Nel  ‘900, sono stati soprattutto i regimi totalitari a cercare di bloccare la mobilità delle persone, soprattutto in uscita</a:t>
            </a:r>
          </a:p>
          <a:p>
            <a:r>
              <a:rPr lang="it-IT" dirty="0" smtClean="0"/>
              <a:t>«le democrazie hanno bisogno di confini» (S. </a:t>
            </a:r>
            <a:r>
              <a:rPr lang="it-IT" dirty="0" err="1" smtClean="0"/>
              <a:t>Benhabib</a:t>
            </a:r>
            <a:r>
              <a:rPr lang="it-IT" dirty="0" smtClean="0"/>
              <a:t>), ma di confini porosi</a:t>
            </a:r>
          </a:p>
          <a:p>
            <a:r>
              <a:rPr lang="it-IT" dirty="0" smtClean="0"/>
              <a:t>La libera circolazione in ambito UE è una grande conquista e un’eccezione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892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370013" y="79375"/>
            <a:ext cx="777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0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L’industria del passaggio delle frontiere</a:t>
            </a: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0" y="1412875"/>
            <a:ext cx="9142413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Irregolari, clandestini, trafficati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err="1">
                <a:latin typeface="+mn-lt"/>
              </a:rPr>
              <a:t>Smuggling</a:t>
            </a:r>
            <a:r>
              <a:rPr lang="it-IT" altLang="it-IT" b="0" dirty="0">
                <a:latin typeface="+mn-lt"/>
              </a:rPr>
              <a:t> e </a:t>
            </a:r>
            <a:r>
              <a:rPr lang="it-IT" altLang="it-IT" b="0" dirty="0" err="1">
                <a:latin typeface="+mn-lt"/>
              </a:rPr>
              <a:t>trafficking</a:t>
            </a:r>
            <a:r>
              <a:rPr lang="it-IT" altLang="it-IT" b="0" dirty="0">
                <a:latin typeface="+mn-lt"/>
              </a:rPr>
              <a:t>: una distinzione problematica, ma necessaria. Continuum tra i poli della costrizione  e della scelta volontaria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i="1" dirty="0">
                <a:latin typeface="+mn-lt"/>
              </a:rPr>
              <a:t>Migration business </a:t>
            </a:r>
            <a:r>
              <a:rPr lang="it-IT" altLang="it-IT" b="0" dirty="0">
                <a:latin typeface="+mn-lt"/>
              </a:rPr>
              <a:t>(Salt e Stein). Tre stadi: mobilitazione; viaggio; inserimento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Ricerca Cespi: modello reticolare e fluido; flessibilità operativa e capacità </a:t>
            </a:r>
            <a:r>
              <a:rPr lang="it-IT" altLang="it-IT" b="0" dirty="0" smtClean="0">
                <a:latin typeface="+mn-lt"/>
              </a:rPr>
              <a:t>relazionale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i="1" dirty="0" smtClean="0">
                <a:latin typeface="+mn-lt"/>
              </a:rPr>
              <a:t>L’industria del controllo dei confini</a:t>
            </a:r>
            <a:endParaRPr lang="it-IT" altLang="it-IT" b="0" i="1" dirty="0">
              <a:latin typeface="+mn-lt"/>
            </a:endParaRP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i="1" dirty="0"/>
          </a:p>
        </p:txBody>
      </p:sp>
    </p:spTree>
    <p:extLst>
      <p:ext uri="{BB962C8B-B14F-4D97-AF65-F5344CB8AC3E}">
        <p14:creationId xmlns:p14="http://schemas.microsoft.com/office/powerpoint/2010/main" val="2197201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4624"/>
            <a:ext cx="8686800" cy="1373014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La controversa figura dei passatori (</a:t>
            </a:r>
            <a:r>
              <a:rPr lang="it-IT" dirty="0" err="1" smtClean="0">
                <a:solidFill>
                  <a:srgbClr val="00B0F0"/>
                </a:solidFill>
              </a:rPr>
              <a:t>smugglers</a:t>
            </a:r>
            <a:r>
              <a:rPr lang="it-IT" dirty="0" smtClean="0">
                <a:solidFill>
                  <a:srgbClr val="00B0F0"/>
                </a:solidFill>
              </a:rPr>
              <a:t>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C346B"/>
                </a:solidFill>
              </a:rPr>
              <a:t>Viaggi organizzati e viaggi frammentati</a:t>
            </a:r>
          </a:p>
          <a:p>
            <a:r>
              <a:rPr lang="it-IT" dirty="0" smtClean="0">
                <a:solidFill>
                  <a:srgbClr val="0C346B"/>
                </a:solidFill>
              </a:rPr>
              <a:t>Diversi tipi di passatori: trafficanti occasionali; reti su piccola scala; reti su larga scala</a:t>
            </a:r>
          </a:p>
          <a:p>
            <a:r>
              <a:rPr lang="it-IT" dirty="0" smtClean="0">
                <a:solidFill>
                  <a:srgbClr val="0C346B"/>
                </a:solidFill>
              </a:rPr>
              <a:t>Articolazione del ruolo in attività specifiche: trasportatori, organizzatori, intermediari, fornitori di alloggi, addetti alla sicurezza….</a:t>
            </a:r>
          </a:p>
          <a:p>
            <a:endParaRPr lang="it-IT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70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Traffico e prostituzione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35496" y="1676400"/>
            <a:ext cx="9106917" cy="508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Peso della domanda interna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Emancipazione/ sostituzione delle donne italiane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Forme di specializzazione “etnica” 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Caso nigeriano e caso albanese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Ora anche: rumeni e cinesi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Evoluzione e comparsa di nuove organizzazioni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Intrecci tra consenso e costrizione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2115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0" y="79375"/>
            <a:ext cx="9142413" cy="2125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000" b="0" dirty="0">
                <a:solidFill>
                  <a:srgbClr val="00B0F0"/>
                </a:solidFill>
                <a:latin typeface="+mj-lt"/>
              </a:rPr>
              <a:t>La costruzione dell’offerta di prostituzione: perché le vittime accettano di collaborare</a:t>
            </a: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107504" y="2420888"/>
            <a:ext cx="9034909" cy="33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608013" indent="-6080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Times New Roman" panose="02020603050405020304" pitchFamily="18" charset="0"/>
              <a:buAutoNum type="arabicPeriod"/>
            </a:pPr>
            <a:r>
              <a:rPr lang="it-IT" altLang="it-IT" b="0" dirty="0">
                <a:solidFill>
                  <a:srgbClr val="0C346B"/>
                </a:solidFill>
                <a:latin typeface="+mn-lt"/>
              </a:rPr>
              <a:t>Scompenso tra domanda e offerta di migrazione e ruolo del debito</a:t>
            </a:r>
          </a:p>
          <a:p>
            <a:pPr eaLnBrk="1" hangingPunct="1">
              <a:buClr>
                <a:srgbClr val="336699"/>
              </a:buClr>
              <a:buFont typeface="Times New Roman" panose="02020603050405020304" pitchFamily="18" charset="0"/>
              <a:buAutoNum type="arabicPeriod"/>
            </a:pPr>
            <a:r>
              <a:rPr lang="it-IT" altLang="it-IT" b="0" dirty="0">
                <a:solidFill>
                  <a:srgbClr val="0C346B"/>
                </a:solidFill>
                <a:latin typeface="+mn-lt"/>
              </a:rPr>
              <a:t>Pressione psicologica: minacce, promesse, rituali…</a:t>
            </a:r>
          </a:p>
          <a:p>
            <a:pPr eaLnBrk="1" hangingPunct="1">
              <a:buClr>
                <a:srgbClr val="336699"/>
              </a:buClr>
              <a:buFont typeface="Times New Roman" panose="02020603050405020304" pitchFamily="18" charset="0"/>
              <a:buAutoNum type="arabicPeriod"/>
            </a:pPr>
            <a:r>
              <a:rPr lang="it-IT" altLang="it-IT" b="0" dirty="0">
                <a:solidFill>
                  <a:srgbClr val="0C346B"/>
                </a:solidFill>
                <a:latin typeface="+mn-lt"/>
              </a:rPr>
              <a:t>Manipolazione affettiva (donne che sfruttano altre donne…)</a:t>
            </a:r>
          </a:p>
          <a:p>
            <a:pPr eaLnBrk="1" hangingPunct="1">
              <a:buClr>
                <a:srgbClr val="336699"/>
              </a:buClr>
              <a:buFont typeface="Times New Roman" panose="02020603050405020304" pitchFamily="18" charset="0"/>
              <a:buAutoNum type="arabicPeriod"/>
            </a:pPr>
            <a:r>
              <a:rPr lang="it-IT" altLang="it-IT" b="0" dirty="0">
                <a:solidFill>
                  <a:srgbClr val="0C346B"/>
                </a:solidFill>
                <a:latin typeface="+mn-lt"/>
              </a:rPr>
              <a:t>Asimmetria informativa</a:t>
            </a:r>
          </a:p>
        </p:txBody>
      </p:sp>
    </p:spTree>
    <p:extLst>
      <p:ext uri="{BB962C8B-B14F-4D97-AF65-F5344CB8AC3E}">
        <p14:creationId xmlns:p14="http://schemas.microsoft.com/office/powerpoint/2010/main" val="3728750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107504" y="0"/>
            <a:ext cx="9034909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Cap. 11. Dalla classificazione agli stereotipi</a:t>
            </a: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0" y="1390650"/>
            <a:ext cx="9142413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Constantia" panose="02030602050306030303" pitchFamily="18" charset="0"/>
              </a:rPr>
              <a:t>Alla base del pregiudizio: meccanismi operativi della mente umana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Constantia" panose="02030602050306030303" pitchFamily="18" charset="0"/>
              </a:rPr>
              <a:t>La conoscenza avviene classificando e generalizzando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Constantia" panose="02030602050306030303" pitchFamily="18" charset="0"/>
              </a:rPr>
              <a:t>processi di categorizzazione e generalizzazioni indebite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Constantia" panose="02030602050306030303" pitchFamily="18" charset="0"/>
              </a:rPr>
              <a:t>Gli stereotipi: rappresentazioni rigide, standardizzate, perlopiù stigmatizzanti, applicate collettivamente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>
                <a:latin typeface="Constantia" panose="02030602050306030303" pitchFamily="18" charset="0"/>
              </a:rPr>
              <a:t>“Un’economia della mente che diventa un’avarizia del cuore” (Mazzara)</a:t>
            </a:r>
          </a:p>
        </p:txBody>
      </p:sp>
    </p:spTree>
    <p:extLst>
      <p:ext uri="{BB962C8B-B14F-4D97-AF65-F5344CB8AC3E}">
        <p14:creationId xmlns:p14="http://schemas.microsoft.com/office/powerpoint/2010/main" val="3689656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323528" y="247650"/>
            <a:ext cx="881888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Xenofobia e razzismo</a:t>
            </a: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2413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Etnocentrismo: in-</a:t>
            </a:r>
            <a:r>
              <a:rPr lang="it-IT" altLang="it-IT" b="0" dirty="0" err="1">
                <a:latin typeface="+mn-lt"/>
              </a:rPr>
              <a:t>group</a:t>
            </a:r>
            <a:r>
              <a:rPr lang="it-IT" altLang="it-IT" b="0" dirty="0">
                <a:latin typeface="+mn-lt"/>
              </a:rPr>
              <a:t> e out-</a:t>
            </a:r>
            <a:r>
              <a:rPr lang="it-IT" altLang="it-IT" b="0" dirty="0" err="1">
                <a:latin typeface="+mn-lt"/>
              </a:rPr>
              <a:t>group</a:t>
            </a:r>
            <a:endParaRPr lang="it-IT" altLang="it-IT" b="0" dirty="0">
              <a:latin typeface="+mn-lt"/>
            </a:endParaRP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Xenofobia: rifiuto o paura verso gli stranieri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Tendenza a disumanizzare l’altro e, nella modernità, a definire specie subumane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Pensiero razzista ordinario (</a:t>
            </a:r>
            <a:r>
              <a:rPr lang="it-IT" altLang="it-IT" b="0" dirty="0" err="1">
                <a:latin typeface="+mn-lt"/>
              </a:rPr>
              <a:t>Taguieff</a:t>
            </a:r>
            <a:r>
              <a:rPr lang="it-IT" altLang="it-IT" b="0" dirty="0">
                <a:latin typeface="+mn-lt"/>
              </a:rPr>
              <a:t>): razzismo diffuso, vago, non </a:t>
            </a:r>
            <a:r>
              <a:rPr lang="it-IT" altLang="it-IT" b="0" dirty="0" smtClean="0">
                <a:latin typeface="+mn-lt"/>
              </a:rPr>
              <a:t>tematizzato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latin typeface="+mn-lt"/>
              </a:rPr>
              <a:t>Diffidenza spontanea verso gli stranieri poveri, ma non inevitabile: esiste anche la </a:t>
            </a:r>
            <a:r>
              <a:rPr lang="it-IT" altLang="it-IT" b="0" i="1" dirty="0" smtClean="0">
                <a:latin typeface="+mn-lt"/>
              </a:rPr>
              <a:t>xenofilia </a:t>
            </a:r>
            <a:endParaRPr lang="it-IT" altLang="it-IT" b="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4627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107504" y="0"/>
            <a:ext cx="9034909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Razzismo e immigrazione</a:t>
            </a:r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0" y="980728"/>
            <a:ext cx="9142413" cy="586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3000" b="0" dirty="0">
                <a:solidFill>
                  <a:srgbClr val="002060"/>
                </a:solidFill>
                <a:latin typeface="+mn-lt"/>
              </a:rPr>
              <a:t>Nesso tra condizione di straniero, indigenza, occupazioni svalutate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3000" b="0" dirty="0">
                <a:solidFill>
                  <a:srgbClr val="002060"/>
                </a:solidFill>
                <a:latin typeface="+mn-lt"/>
              </a:rPr>
              <a:t>Forme popolari di razzismo:  paura del declassamento, desiderio di marcare le distanze </a:t>
            </a:r>
            <a:r>
              <a:rPr lang="it-IT" altLang="it-IT" sz="3000" b="0" dirty="0" smtClean="0">
                <a:solidFill>
                  <a:srgbClr val="002060"/>
                </a:solidFill>
                <a:latin typeface="+mn-lt"/>
              </a:rPr>
              <a:t>sociali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3000" b="0" dirty="0" smtClean="0">
                <a:solidFill>
                  <a:srgbClr val="002060"/>
                </a:solidFill>
                <a:latin typeface="+mn-lt"/>
              </a:rPr>
              <a:t>Ansia per l’ordine sociale e l’identità culturale</a:t>
            </a:r>
            <a:endParaRPr lang="it-IT" altLang="it-IT" sz="3000" b="0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3000" b="0" dirty="0">
                <a:solidFill>
                  <a:srgbClr val="002060"/>
                </a:solidFill>
                <a:latin typeface="+mn-lt"/>
              </a:rPr>
              <a:t>Variabilità del razzismo nel tempo: i casi degli emigranti italiani all’estero  e dei meridionali nel Nord-Italia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3000" b="0" dirty="0">
                <a:solidFill>
                  <a:srgbClr val="002060"/>
                </a:solidFill>
                <a:latin typeface="+mn-lt"/>
              </a:rPr>
              <a:t>La razza come status acquisito: il problema di “diventare bianchi”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3000" b="0" dirty="0">
                <a:solidFill>
                  <a:srgbClr val="002060"/>
                </a:solidFill>
                <a:latin typeface="+mn-lt"/>
              </a:rPr>
              <a:t>L’immigrazione come discesa sociale e  perdita di status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sz="2800" dirty="0"/>
          </a:p>
        </p:txBody>
      </p:sp>
    </p:spTree>
    <p:extLst>
      <p:ext uri="{BB962C8B-B14F-4D97-AF65-F5344CB8AC3E}">
        <p14:creationId xmlns:p14="http://schemas.microsoft.com/office/powerpoint/2010/main" val="3233705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51520" y="79375"/>
            <a:ext cx="889089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Le ragioni di xenofobia e razzismo (</a:t>
            </a:r>
            <a:r>
              <a:rPr lang="it-IT" altLang="it-IT" sz="4400" b="0" dirty="0" err="1">
                <a:solidFill>
                  <a:srgbClr val="00B0F0"/>
                </a:solidFill>
                <a:latin typeface="+mj-lt"/>
              </a:rPr>
              <a:t>Wimmer</a:t>
            </a: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)</a:t>
            </a: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371600" y="1412875"/>
            <a:ext cx="7772400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altLang="it-IT" b="0" dirty="0">
                <a:latin typeface="+mn-lt"/>
              </a:rPr>
              <a:t>a) teoria della scelta razionale; </a:t>
            </a:r>
          </a:p>
          <a:p>
            <a:pPr eaLnBrk="1" hangingPunct="1">
              <a:buClrTx/>
              <a:buFontTx/>
              <a:buNone/>
            </a:pPr>
            <a:r>
              <a:rPr lang="it-IT" altLang="it-IT" b="0" dirty="0">
                <a:latin typeface="+mn-lt"/>
              </a:rPr>
              <a:t>b) teorie funzionaliste (differenze culturali);</a:t>
            </a:r>
          </a:p>
          <a:p>
            <a:pPr eaLnBrk="1" hangingPunct="1">
              <a:buClrTx/>
              <a:buFontTx/>
              <a:buNone/>
            </a:pPr>
            <a:r>
              <a:rPr lang="it-IT" altLang="it-IT" b="0" dirty="0">
                <a:latin typeface="+mn-lt"/>
              </a:rPr>
              <a:t>c) teorie della comunicazione discorsiva (costruzione sociale dell’alterità); </a:t>
            </a:r>
          </a:p>
          <a:p>
            <a:pPr eaLnBrk="1" hangingPunct="1">
              <a:buClrTx/>
              <a:buFontTx/>
              <a:buNone/>
            </a:pPr>
            <a:r>
              <a:rPr lang="it-IT" altLang="it-IT" b="0" dirty="0">
                <a:latin typeface="+mn-lt"/>
              </a:rPr>
              <a:t>d) teorie fenomenologiche (rinsaldamento dell’identità nazionale)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343980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51520" y="79375"/>
            <a:ext cx="8890893" cy="61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 smtClean="0">
                <a:solidFill>
                  <a:srgbClr val="00B0F0"/>
                </a:solidFill>
                <a:latin typeface="+mj-lt"/>
              </a:rPr>
              <a:t>Il</a:t>
            </a:r>
            <a:r>
              <a:rPr lang="it-IT" altLang="it-IT" sz="4400" b="0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it-IT" altLang="it-IT" sz="4400" b="0" dirty="0">
                <a:solidFill>
                  <a:srgbClr val="00B0F0"/>
                </a:solidFill>
                <a:latin typeface="+mj-lt"/>
              </a:rPr>
              <a:t>razzismo </a:t>
            </a:r>
            <a:r>
              <a:rPr lang="it-IT" altLang="it-IT" sz="4400" b="0" dirty="0" smtClean="0">
                <a:solidFill>
                  <a:srgbClr val="00B0F0"/>
                </a:solidFill>
                <a:latin typeface="+mj-lt"/>
              </a:rPr>
              <a:t>classico</a:t>
            </a:r>
            <a:endParaRPr lang="it-IT" altLang="it-IT" sz="4400" b="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0" y="908720"/>
            <a:ext cx="9142413" cy="511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i="1" dirty="0" smtClean="0">
                <a:latin typeface="+mn-lt"/>
              </a:rPr>
              <a:t>Razzismo in senso stretto</a:t>
            </a:r>
            <a:r>
              <a:rPr lang="it-IT" altLang="it-IT" sz="2800" b="0" dirty="0" smtClean="0">
                <a:latin typeface="+mn-lt"/>
              </a:rPr>
              <a:t> (o intellettualmente elaborato, “scientifico”) e </a:t>
            </a:r>
            <a:r>
              <a:rPr lang="it-IT" altLang="it-IT" sz="2800" b="0" i="1" dirty="0" smtClean="0">
                <a:latin typeface="+mn-lt"/>
              </a:rPr>
              <a:t>razzismo ordinario o popolare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i="1" dirty="0" smtClean="0">
                <a:latin typeface="+mn-lt"/>
              </a:rPr>
              <a:t>Razzismo classico o scientifico</a:t>
            </a:r>
            <a:r>
              <a:rPr lang="it-IT" altLang="it-IT" sz="2800" b="0" dirty="0" smtClean="0">
                <a:latin typeface="+mn-lt"/>
              </a:rPr>
              <a:t>: Ruolo del pensiero illuminista e delle nuove scienze, contro la visione cristiana e biblica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 smtClean="0">
                <a:latin typeface="+mn-lt"/>
              </a:rPr>
              <a:t>Negazione dell’unità del genere umano, gerarchizzazione delle razze, naturalizzazione delle disuguaglianze e del dominio (legame con il colonialismo)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 smtClean="0">
                <a:latin typeface="+mn-lt"/>
              </a:rPr>
              <a:t>L’invenzione della razza gialla</a:t>
            </a:r>
            <a:endParaRPr lang="it-IT" altLang="it-IT" sz="2800" b="0" dirty="0" smtClean="0">
              <a:latin typeface="+mn-lt"/>
            </a:endParaRP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sz="2800" b="0" dirty="0" err="1" smtClean="0">
                <a:latin typeface="+mn-lt"/>
              </a:rPr>
              <a:t>Eterorazzizzazione</a:t>
            </a:r>
            <a:r>
              <a:rPr lang="it-IT" altLang="it-IT" sz="2800" b="0" dirty="0" smtClean="0">
                <a:latin typeface="+mn-lt"/>
              </a:rPr>
              <a:t> </a:t>
            </a:r>
            <a:r>
              <a:rPr lang="it-IT" altLang="it-IT" sz="2800" b="0" dirty="0">
                <a:latin typeface="+mn-lt"/>
              </a:rPr>
              <a:t>e </a:t>
            </a:r>
            <a:r>
              <a:rPr lang="it-IT" altLang="it-IT" sz="2800" b="0" dirty="0" err="1" smtClean="0">
                <a:latin typeface="+mn-lt"/>
              </a:rPr>
              <a:t>autorazzizzazione</a:t>
            </a:r>
            <a:endParaRPr lang="it-IT" altLang="it-IT" sz="2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9557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Il razzismo </a:t>
            </a:r>
            <a:r>
              <a:rPr lang="it-IT" dirty="0" err="1" smtClean="0">
                <a:solidFill>
                  <a:srgbClr val="00B0F0"/>
                </a:solidFill>
              </a:rPr>
              <a:t>differenzialista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002060"/>
                </a:solidFill>
              </a:rPr>
              <a:t>Dopo il nazismo, </a:t>
            </a:r>
            <a:r>
              <a:rPr lang="it-IT" altLang="it-IT" dirty="0" smtClean="0">
                <a:solidFill>
                  <a:srgbClr val="002060"/>
                </a:solidFill>
              </a:rPr>
              <a:t>il razzismo non </a:t>
            </a:r>
            <a:r>
              <a:rPr lang="it-IT" altLang="it-IT" dirty="0">
                <a:solidFill>
                  <a:srgbClr val="002060"/>
                </a:solidFill>
              </a:rPr>
              <a:t>è più sostenibile come tale e si trasforma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Emerge il </a:t>
            </a:r>
            <a:r>
              <a:rPr lang="it-IT" altLang="it-IT" i="1" dirty="0">
                <a:solidFill>
                  <a:srgbClr val="002060"/>
                </a:solidFill>
              </a:rPr>
              <a:t>razzismo </a:t>
            </a:r>
            <a:r>
              <a:rPr lang="it-IT" altLang="it-IT" i="1" dirty="0" err="1">
                <a:solidFill>
                  <a:srgbClr val="002060"/>
                </a:solidFill>
              </a:rPr>
              <a:t>differenzialista</a:t>
            </a:r>
            <a:r>
              <a:rPr lang="it-IT" altLang="it-IT" dirty="0">
                <a:solidFill>
                  <a:srgbClr val="002060"/>
                </a:solidFill>
              </a:rPr>
              <a:t>: esaltazione delle differenze culturali e </a:t>
            </a:r>
            <a:r>
              <a:rPr lang="it-IT" altLang="it-IT" dirty="0" err="1">
                <a:solidFill>
                  <a:srgbClr val="002060"/>
                </a:solidFill>
              </a:rPr>
              <a:t>mixofobia</a:t>
            </a:r>
            <a:r>
              <a:rPr lang="it-IT" altLang="it-IT" dirty="0">
                <a:solidFill>
                  <a:srgbClr val="002060"/>
                </a:solidFill>
              </a:rPr>
              <a:t>. </a:t>
            </a:r>
            <a:endParaRPr lang="it-IT" altLang="it-IT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Abbandono </a:t>
            </a:r>
            <a:r>
              <a:rPr lang="it-IT" altLang="it-IT" dirty="0">
                <a:solidFill>
                  <a:srgbClr val="002060"/>
                </a:solidFill>
              </a:rPr>
              <a:t>della </a:t>
            </a:r>
            <a:r>
              <a:rPr lang="it-IT" altLang="it-IT" dirty="0" smtClean="0">
                <a:solidFill>
                  <a:srgbClr val="002060"/>
                </a:solidFill>
              </a:rPr>
              <a:t>gerarchizzazione e del riferimento alla razza, </a:t>
            </a:r>
            <a:r>
              <a:rPr lang="it-IT" altLang="it-IT" dirty="0">
                <a:solidFill>
                  <a:srgbClr val="002060"/>
                </a:solidFill>
              </a:rPr>
              <a:t>enfasi sul rapporto tra cultura e </a:t>
            </a:r>
            <a:r>
              <a:rPr lang="it-IT" altLang="it-IT" dirty="0" smtClean="0">
                <a:solidFill>
                  <a:srgbClr val="002060"/>
                </a:solidFill>
              </a:rPr>
              <a:t>territorio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Intreccio con l’</a:t>
            </a:r>
            <a:r>
              <a:rPr lang="it-IT" altLang="it-IT" dirty="0" err="1" smtClean="0">
                <a:solidFill>
                  <a:srgbClr val="002060"/>
                </a:solidFill>
              </a:rPr>
              <a:t>islamofobia</a:t>
            </a:r>
            <a:endParaRPr lang="it-IT" altLang="it-IT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Permane </a:t>
            </a:r>
            <a:r>
              <a:rPr lang="it-IT" altLang="it-IT" dirty="0">
                <a:solidFill>
                  <a:srgbClr val="002060"/>
                </a:solidFill>
              </a:rPr>
              <a:t>un approccio </a:t>
            </a:r>
            <a:r>
              <a:rPr lang="it-IT" altLang="it-IT" dirty="0" err="1">
                <a:solidFill>
                  <a:srgbClr val="002060"/>
                </a:solidFill>
              </a:rPr>
              <a:t>essenzialista</a:t>
            </a:r>
            <a:r>
              <a:rPr lang="it-IT" altLang="it-IT" dirty="0">
                <a:solidFill>
                  <a:srgbClr val="002060"/>
                </a:solidFill>
              </a:rPr>
              <a:t>: la cultura come essenza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498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23528" y="247650"/>
            <a:ext cx="881888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000" b="0" dirty="0">
                <a:solidFill>
                  <a:srgbClr val="00B0F0"/>
                </a:solidFill>
                <a:latin typeface="+mj-lt"/>
              </a:rPr>
              <a:t>Modelli interpretativi </a:t>
            </a:r>
            <a:r>
              <a:rPr lang="it-IT" altLang="it-IT" sz="4000" b="0" dirty="0" smtClean="0">
                <a:solidFill>
                  <a:srgbClr val="00B0F0"/>
                </a:solidFill>
                <a:latin typeface="+mj-lt"/>
              </a:rPr>
              <a:t>delle politiche migratorie </a:t>
            </a:r>
            <a:r>
              <a:rPr lang="it-IT" altLang="it-IT" sz="2800" b="0" dirty="0" smtClean="0">
                <a:solidFill>
                  <a:srgbClr val="00B0F0"/>
                </a:solidFill>
                <a:latin typeface="+mj-lt"/>
              </a:rPr>
              <a:t>(</a:t>
            </a:r>
            <a:r>
              <a:rPr lang="it-IT" altLang="it-IT" sz="2800" b="0" dirty="0" err="1" smtClean="0">
                <a:solidFill>
                  <a:srgbClr val="00B0F0"/>
                </a:solidFill>
                <a:latin typeface="+mj-lt"/>
              </a:rPr>
              <a:t>Meyers</a:t>
            </a:r>
            <a:r>
              <a:rPr lang="it-IT" altLang="it-IT" sz="2800" b="0" dirty="0">
                <a:solidFill>
                  <a:srgbClr val="00B0F0"/>
                </a:solidFill>
                <a:latin typeface="+mj-lt"/>
              </a:rPr>
              <a:t>, 2000)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51520" y="1628800"/>
            <a:ext cx="845884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latin typeface="+mn-lt"/>
              </a:rPr>
              <a:t>1) marxista e neomarxista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latin typeface="+mn-lt"/>
              </a:rPr>
              <a:t>2) identità nazionale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latin typeface="+mn-lt"/>
              </a:rPr>
              <a:t>3) centrato sulla società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latin typeface="+mn-lt"/>
              </a:rPr>
              <a:t>4) istituzionale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latin typeface="+mn-lt"/>
              </a:rPr>
              <a:t>5) realistico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latin typeface="+mn-lt"/>
              </a:rPr>
              <a:t>6) liberale e neo-liberale</a:t>
            </a:r>
          </a:p>
          <a:p>
            <a:pPr eaLnBrk="1" hangingPunct="1"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767729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La discriminazione razziale</a:t>
            </a: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468313" y="1676400"/>
            <a:ext cx="8674100" cy="5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5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 smtClean="0">
                <a:latin typeface="+mn-lt"/>
              </a:rPr>
              <a:t>Mentre </a:t>
            </a:r>
            <a:r>
              <a:rPr lang="it-IT" altLang="it-IT" b="0" dirty="0">
                <a:latin typeface="+mn-lt"/>
              </a:rPr>
              <a:t>il razzismo riguarda opinioni e atteggiamenti, la discriminazione attiene ai comportamenti concreti</a:t>
            </a:r>
          </a:p>
          <a:p>
            <a:pPr eaLnBrk="1" hangingPunct="1">
              <a:spcBef>
                <a:spcPts val="65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Definizione: trattamento differenziale o ineguale di persone e gruppi, a causa delle loro origini, apparenze, opinioni</a:t>
            </a:r>
          </a:p>
          <a:p>
            <a:pPr eaLnBrk="1" hangingPunct="1">
              <a:spcBef>
                <a:spcPts val="65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Peso delle tre A: accento, ascendenza, apparenza</a:t>
            </a:r>
          </a:p>
          <a:p>
            <a:pPr eaLnBrk="1" hangingPunct="1">
              <a:spcBef>
                <a:spcPts val="650"/>
              </a:spcBef>
              <a:buClrTx/>
              <a:buFontTx/>
              <a:buNone/>
            </a:pPr>
            <a:endParaRPr lang="it-IT" altLang="it-IT" sz="2600" dirty="0"/>
          </a:p>
          <a:p>
            <a:pPr eaLnBrk="1" hangingPunct="1">
              <a:spcBef>
                <a:spcPts val="65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it-IT" altLang="it-IT" sz="2600" dirty="0"/>
          </a:p>
        </p:txBody>
      </p:sp>
    </p:spTree>
    <p:extLst>
      <p:ext uri="{BB962C8B-B14F-4D97-AF65-F5344CB8AC3E}">
        <p14:creationId xmlns:p14="http://schemas.microsoft.com/office/powerpoint/2010/main" val="135954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smtClean="0">
                <a:solidFill>
                  <a:srgbClr val="00B0F0"/>
                </a:solidFill>
              </a:rPr>
              <a:t>Quattro tipi di discriminazione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755650" y="1484313"/>
            <a:ext cx="8385175" cy="4424362"/>
          </a:xfrm>
        </p:spPr>
        <p:txBody>
          <a:bodyPr/>
          <a:lstStyle/>
          <a:p>
            <a:pPr marL="341313" indent="-341313">
              <a:spcBef>
                <a:spcPts val="65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dirty="0" smtClean="0"/>
              <a:t>1. </a:t>
            </a:r>
            <a:r>
              <a:rPr lang="it-IT" dirty="0" smtClean="0">
                <a:solidFill>
                  <a:srgbClr val="002060"/>
                </a:solidFill>
              </a:rPr>
              <a:t>Discriminazione diretta o esplicita</a:t>
            </a:r>
          </a:p>
          <a:p>
            <a:pPr marL="341313" indent="-341313">
              <a:spcBef>
                <a:spcPts val="65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dirty="0" smtClean="0">
                <a:solidFill>
                  <a:srgbClr val="002060"/>
                </a:solidFill>
              </a:rPr>
              <a:t>2. Discriminazione istituzionale (per es., norme sulla reciprocità o sui titoli di studio)</a:t>
            </a:r>
          </a:p>
          <a:p>
            <a:pPr marL="341313" indent="-341313">
              <a:spcBef>
                <a:spcPts val="65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dirty="0" smtClean="0">
                <a:solidFill>
                  <a:srgbClr val="002060"/>
                </a:solidFill>
              </a:rPr>
              <a:t>3. Discriminazione implicita o indiretta (non dichiarata, si vede negli esiti)</a:t>
            </a:r>
          </a:p>
          <a:p>
            <a:pPr marL="341313" indent="-341313">
              <a:spcBef>
                <a:spcPts val="650"/>
              </a:spcBef>
              <a:buClr>
                <a:srgbClr val="3366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dirty="0" smtClean="0">
                <a:solidFill>
                  <a:srgbClr val="002060"/>
                </a:solidFill>
              </a:rPr>
              <a:t>4. Discriminazione statistica (generalizzazioni)</a:t>
            </a:r>
          </a:p>
          <a:p>
            <a:pPr>
              <a:defRPr/>
            </a:pP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4737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>
                <a:solidFill>
                  <a:srgbClr val="00B0F0"/>
                </a:solidFill>
                <a:latin typeface="Times New Roman" panose="02020603050405020304" pitchFamily="18" charset="0"/>
              </a:rPr>
              <a:t>La discriminazione nel lavoro</a:t>
            </a: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187450" y="1484313"/>
            <a:ext cx="777240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608013" indent="-6080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Times New Roman" panose="02020603050405020304" pitchFamily="18" charset="0"/>
              <a:buAutoNum type="arabicPeriod"/>
            </a:pPr>
            <a:r>
              <a:rPr lang="it-IT" altLang="it-IT" sz="2800" b="0" dirty="0">
                <a:solidFill>
                  <a:srgbClr val="002060"/>
                </a:solidFill>
                <a:latin typeface="+mn-lt"/>
              </a:rPr>
              <a:t>nella gerarchia occupazionale esistente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Times New Roman" panose="02020603050405020304" pitchFamily="18" charset="0"/>
              <a:buAutoNum type="arabicPeriod"/>
            </a:pPr>
            <a:r>
              <a:rPr lang="it-IT" altLang="it-IT" sz="2800" b="0" dirty="0">
                <a:solidFill>
                  <a:srgbClr val="002060"/>
                </a:solidFill>
                <a:latin typeface="+mn-lt"/>
              </a:rPr>
              <a:t>al di fuori della gerarchia occupazionale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Times New Roman" panose="02020603050405020304" pitchFamily="18" charset="0"/>
              <a:buAutoNum type="arabicPeriod"/>
            </a:pPr>
            <a:r>
              <a:rPr lang="it-IT" altLang="it-IT" sz="2800" b="0" dirty="0">
                <a:solidFill>
                  <a:srgbClr val="002060"/>
                </a:solidFill>
                <a:latin typeface="+mn-lt"/>
              </a:rPr>
              <a:t>attraverso il trattamento egualitario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Times New Roman" panose="02020603050405020304" pitchFamily="18" charset="0"/>
              <a:buAutoNum type="arabicPeriod"/>
            </a:pPr>
            <a:r>
              <a:rPr lang="it-IT" altLang="it-IT" sz="2800" b="0" dirty="0">
                <a:solidFill>
                  <a:srgbClr val="002060"/>
                </a:solidFill>
                <a:latin typeface="+mn-lt"/>
              </a:rPr>
              <a:t>nelle relazioni di lavoro quotidiane (R</a:t>
            </a:r>
            <a:r>
              <a:rPr lang="en-US" altLang="it-IT" sz="2800" b="0" dirty="0" err="1">
                <a:solidFill>
                  <a:srgbClr val="002060"/>
                </a:solidFill>
                <a:latin typeface="+mn-lt"/>
              </a:rPr>
              <a:t>äthzel</a:t>
            </a:r>
            <a:r>
              <a:rPr lang="en-US" altLang="it-IT" sz="2800" b="0" dirty="0">
                <a:solidFill>
                  <a:srgbClr val="002060"/>
                </a:solidFill>
                <a:latin typeface="+mn-lt"/>
              </a:rPr>
              <a:t>)</a:t>
            </a:r>
          </a:p>
          <a:p>
            <a:pPr eaLnBrk="1" hangingPunct="1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None/>
            </a:pPr>
            <a:endParaRPr lang="en-US" altLang="it-IT" sz="2800" dirty="0"/>
          </a:p>
        </p:txBody>
      </p:sp>
    </p:spTree>
    <p:extLst>
      <p:ext uri="{BB962C8B-B14F-4D97-AF65-F5344CB8AC3E}">
        <p14:creationId xmlns:p14="http://schemas.microsoft.com/office/powerpoint/2010/main" val="1390990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olo 4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r>
              <a:rPr lang="it-IT" altLang="it-IT" dirty="0" smtClean="0">
                <a:solidFill>
                  <a:srgbClr val="00B0F0"/>
                </a:solidFill>
              </a:rPr>
              <a:t>Sei tipi di discriminazione nel lavoro </a:t>
            </a:r>
            <a:r>
              <a:rPr lang="it-IT" altLang="it-IT" sz="2800" dirty="0" smtClean="0">
                <a:solidFill>
                  <a:srgbClr val="00B0F0"/>
                </a:solidFill>
              </a:rPr>
              <a:t>(Ambrosini-Barone)</a:t>
            </a:r>
          </a:p>
        </p:txBody>
      </p:sp>
      <p:sp>
        <p:nvSpPr>
          <p:cNvPr id="71683" name="Segnaposto contenuto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fontAlgn="ctr"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Nell’accesso all’impiego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Nelle modalità di assunzione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Nella concentrazione  settoriale e occupazionale  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Nelle opportunità di carriera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Nell’esposizione a rischi infortunistici e malattie professionali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dirty="0" smtClean="0">
                <a:solidFill>
                  <a:srgbClr val="002060"/>
                </a:solidFill>
              </a:rPr>
              <a:t>Nella possibilità di accedere al lavoro autonomo</a:t>
            </a:r>
          </a:p>
        </p:txBody>
      </p:sp>
    </p:spTree>
    <p:extLst>
      <p:ext uri="{BB962C8B-B14F-4D97-AF65-F5344CB8AC3E}">
        <p14:creationId xmlns:p14="http://schemas.microsoft.com/office/powerpoint/2010/main" val="31732248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F0"/>
                </a:solidFill>
              </a:rPr>
              <a:t>Cap. 12. </a:t>
            </a:r>
            <a:r>
              <a:rPr lang="it-IT" dirty="0" smtClean="0">
                <a:solidFill>
                  <a:srgbClr val="00B0F0"/>
                </a:solidFill>
              </a:rPr>
              <a:t>Rifugiati, migranti forzati, minoranze rom e sinti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72707" name="Segnaposto contenuto 2"/>
          <p:cNvSpPr>
            <a:spLocks noGrp="1"/>
          </p:cNvSpPr>
          <p:nvPr>
            <p:ph idx="1"/>
          </p:nvPr>
        </p:nvSpPr>
        <p:spPr>
          <a:xfrm>
            <a:off x="251520" y="1556791"/>
            <a:ext cx="8889305" cy="4680521"/>
          </a:xfrm>
        </p:spPr>
        <p:txBody>
          <a:bodyPr/>
          <a:lstStyle/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L’evoluzione dell’asilo  dopo la convenzione di Ginevra del 1951: un contrastato allargamento</a:t>
            </a:r>
          </a:p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Oggi nel mondo </a:t>
            </a:r>
            <a:r>
              <a:rPr lang="it-IT" altLang="it-IT" sz="2400" dirty="0" smtClean="0">
                <a:solidFill>
                  <a:srgbClr val="002060"/>
                </a:solidFill>
              </a:rPr>
              <a:t>quasi 80</a:t>
            </a:r>
            <a:r>
              <a:rPr lang="it-IT" altLang="it-IT" sz="2400" dirty="0" smtClean="0">
                <a:solidFill>
                  <a:srgbClr val="002060"/>
                </a:solidFill>
              </a:rPr>
              <a:t> </a:t>
            </a:r>
            <a:r>
              <a:rPr lang="it-IT" altLang="it-IT" sz="2400" dirty="0" smtClean="0">
                <a:solidFill>
                  <a:srgbClr val="002060"/>
                </a:solidFill>
              </a:rPr>
              <a:t>mln di persone sono conteggiate tra i rifugiati (UNHCR)</a:t>
            </a:r>
          </a:p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L’introduzione di nuove categorie: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400" dirty="0" smtClean="0">
                <a:solidFill>
                  <a:srgbClr val="002060"/>
                </a:solidFill>
              </a:rPr>
              <a:t>protezione umanitaria </a:t>
            </a:r>
            <a:r>
              <a:rPr lang="it-IT" altLang="it-IT" sz="2400" dirty="0" smtClean="0">
                <a:solidFill>
                  <a:srgbClr val="002060"/>
                </a:solidFill>
              </a:rPr>
              <a:t>temporanea (ora abolita in Italia)</a:t>
            </a:r>
            <a:endParaRPr lang="it-IT" altLang="it-IT" sz="2400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400" dirty="0" smtClean="0">
                <a:solidFill>
                  <a:srgbClr val="002060"/>
                </a:solidFill>
              </a:rPr>
              <a:t>protezione sussidiaria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400" dirty="0" smtClean="0">
                <a:solidFill>
                  <a:srgbClr val="002060"/>
                </a:solidFill>
              </a:rPr>
              <a:t>sfollati interni: sono oggi la maggioranza </a:t>
            </a:r>
            <a:r>
              <a:rPr lang="it-IT" altLang="it-IT" sz="2400" dirty="0" smtClean="0">
                <a:solidFill>
                  <a:srgbClr val="002060"/>
                </a:solidFill>
              </a:rPr>
              <a:t>(</a:t>
            </a:r>
            <a:r>
              <a:rPr lang="it-IT" altLang="it-IT" sz="2400" dirty="0" smtClean="0">
                <a:solidFill>
                  <a:srgbClr val="002060"/>
                </a:solidFill>
              </a:rPr>
              <a:t>oltre</a:t>
            </a:r>
            <a:r>
              <a:rPr lang="it-IT" altLang="it-IT" sz="2400" dirty="0" smtClean="0">
                <a:solidFill>
                  <a:srgbClr val="002060"/>
                </a:solidFill>
              </a:rPr>
              <a:t> 45 MLN)</a:t>
            </a:r>
            <a:endParaRPr lang="it-IT" altLang="it-IT" sz="2400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400" dirty="0" smtClean="0">
                <a:solidFill>
                  <a:srgbClr val="002060"/>
                </a:solidFill>
              </a:rPr>
              <a:t>rifugiati per cause </a:t>
            </a:r>
            <a:r>
              <a:rPr lang="it-IT" altLang="it-IT" sz="2400" dirty="0" smtClean="0">
                <a:solidFill>
                  <a:srgbClr val="002060"/>
                </a:solidFill>
              </a:rPr>
              <a:t>ambientali (non hanno riconoscimento legale)</a:t>
            </a:r>
            <a:endParaRPr lang="it-IT" altLang="it-IT" sz="2400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400" dirty="0" smtClean="0">
                <a:solidFill>
                  <a:srgbClr val="002060"/>
                </a:solidFill>
              </a:rPr>
              <a:t>rifugiati di ritorno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it-IT" altLang="it-IT" sz="2400" dirty="0" smtClean="0">
              <a:solidFill>
                <a:srgbClr val="002060"/>
              </a:solidFill>
            </a:endParaRPr>
          </a:p>
          <a:p>
            <a:pPr eaLnBrk="1" hangingPunct="1"/>
            <a:endParaRPr lang="it-IT" alt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9889344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F0"/>
                </a:solidFill>
              </a:rPr>
              <a:t>Problemi di definizione e inquadramento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73731" name="Segnaposto contenuto 2"/>
          <p:cNvSpPr>
            <a:spLocks noGrp="1"/>
          </p:cNvSpPr>
          <p:nvPr>
            <p:ph idx="1"/>
          </p:nvPr>
        </p:nvSpPr>
        <p:spPr>
          <a:xfrm>
            <a:off x="251520" y="1844824"/>
            <a:ext cx="8490843" cy="3871764"/>
          </a:xfrm>
        </p:spPr>
        <p:txBody>
          <a:bodyPr/>
          <a:lstStyle/>
          <a:p>
            <a:pPr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Le restrizioni dell’immigrazione per lavoro e l’aumento del ricorso all’asilo: le polemiche contro i “falsi rifugiati”</a:t>
            </a:r>
          </a:p>
          <a:p>
            <a:pPr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La crescente insofferenza delle opinioni pubbliche</a:t>
            </a:r>
          </a:p>
          <a:p>
            <a:pPr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La difficoltà a distinguere e la formazione di una classe di rifugiati politico-economici</a:t>
            </a:r>
          </a:p>
          <a:p>
            <a:pPr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Ampliamento della tutela o riduzione della protezione offerta?</a:t>
            </a:r>
          </a:p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847910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8013" cy="792162"/>
          </a:xfrm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00B0F0"/>
                </a:solidFill>
              </a:rPr>
              <a:t>I rifugiati ci stanno invadendo?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2705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I rifugiati nel mondo sono stimati dall’UNHCR in </a:t>
            </a:r>
            <a:r>
              <a:rPr lang="it-IT" sz="2400" dirty="0" smtClean="0">
                <a:solidFill>
                  <a:srgbClr val="002060"/>
                </a:solidFill>
              </a:rPr>
              <a:t>circa 80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smtClean="0">
                <a:solidFill>
                  <a:srgbClr val="002060"/>
                </a:solidFill>
              </a:rPr>
              <a:t>MLN (</a:t>
            </a:r>
            <a:r>
              <a:rPr lang="it-IT" sz="2400" dirty="0" smtClean="0">
                <a:solidFill>
                  <a:srgbClr val="002060"/>
                </a:solidFill>
              </a:rPr>
              <a:t>2019), </a:t>
            </a:r>
            <a:r>
              <a:rPr lang="it-IT" sz="2400" dirty="0" smtClean="0">
                <a:solidFill>
                  <a:srgbClr val="002060"/>
                </a:solidFill>
              </a:rPr>
              <a:t>di cui  circa </a:t>
            </a:r>
            <a:r>
              <a:rPr lang="it-IT" sz="2400" dirty="0" smtClean="0">
                <a:solidFill>
                  <a:srgbClr val="002060"/>
                </a:solidFill>
              </a:rPr>
              <a:t>45,7 </a:t>
            </a:r>
            <a:r>
              <a:rPr lang="it-IT" sz="2400" dirty="0" smtClean="0">
                <a:solidFill>
                  <a:srgbClr val="002060"/>
                </a:solidFill>
              </a:rPr>
              <a:t>sono IDP (sfollati interni), </a:t>
            </a:r>
            <a:r>
              <a:rPr lang="it-IT" sz="2400" dirty="0" smtClean="0">
                <a:solidFill>
                  <a:srgbClr val="002060"/>
                </a:solidFill>
              </a:rPr>
              <a:t>20 MLN i </a:t>
            </a:r>
            <a:r>
              <a:rPr lang="it-IT" sz="2400" dirty="0" smtClean="0">
                <a:solidFill>
                  <a:srgbClr val="002060"/>
                </a:solidFill>
              </a:rPr>
              <a:t>rifugiati </a:t>
            </a:r>
            <a:r>
              <a:rPr lang="it-IT" sz="2400" dirty="0" smtClean="0">
                <a:solidFill>
                  <a:srgbClr val="002060"/>
                </a:solidFill>
              </a:rPr>
              <a:t>internazionali, </a:t>
            </a:r>
            <a:r>
              <a:rPr lang="it-IT" sz="2400" dirty="0" smtClean="0">
                <a:solidFill>
                  <a:srgbClr val="002060"/>
                </a:solidFill>
              </a:rPr>
              <a:t>4,2 MLN i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smtClean="0">
                <a:solidFill>
                  <a:srgbClr val="002060"/>
                </a:solidFill>
              </a:rPr>
              <a:t>richiedenti </a:t>
            </a:r>
            <a:r>
              <a:rPr lang="it-IT" sz="2400" dirty="0" smtClean="0">
                <a:solidFill>
                  <a:srgbClr val="002060"/>
                </a:solidFill>
              </a:rPr>
              <a:t>asilo, 3,7 MLN i venezuelani fuggiti all’estero</a:t>
            </a:r>
            <a:endParaRPr lang="it-IT" sz="24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Vanno aggiunti </a:t>
            </a:r>
            <a:r>
              <a:rPr lang="it-IT" sz="2400" dirty="0" smtClean="0">
                <a:solidFill>
                  <a:srgbClr val="002060"/>
                </a:solidFill>
              </a:rPr>
              <a:t>5,6 </a:t>
            </a:r>
            <a:r>
              <a:rPr lang="it-IT" sz="2400" dirty="0" smtClean="0">
                <a:solidFill>
                  <a:srgbClr val="002060"/>
                </a:solidFill>
              </a:rPr>
              <a:t>milioni di palestinesi sotto mandato UNRWA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L’85% è accolto in paesi in via di sviluppo, di cui 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dirty="0" smtClean="0">
                <a:solidFill>
                  <a:srgbClr val="002060"/>
                </a:solidFill>
              </a:rPr>
              <a:t>circa un terzo nei paesi più poveri in assoluto</a:t>
            </a:r>
          </a:p>
          <a:p>
            <a:pPr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I </a:t>
            </a:r>
            <a:r>
              <a:rPr lang="it-IT" sz="2400" dirty="0">
                <a:solidFill>
                  <a:srgbClr val="002060"/>
                </a:solidFill>
              </a:rPr>
              <a:t>paesi più coinvolti nell’accoglienza sono </a:t>
            </a:r>
            <a:r>
              <a:rPr lang="it-IT" sz="2400" dirty="0" smtClean="0">
                <a:solidFill>
                  <a:srgbClr val="002060"/>
                </a:solidFill>
              </a:rPr>
              <a:t>Turchia, </a:t>
            </a:r>
            <a:r>
              <a:rPr lang="it-IT" sz="2400" dirty="0" smtClean="0">
                <a:solidFill>
                  <a:srgbClr val="002060"/>
                </a:solidFill>
              </a:rPr>
              <a:t> Colombia. Pakistan</a:t>
            </a:r>
            <a:r>
              <a:rPr lang="it-IT" sz="2400" dirty="0" smtClean="0">
                <a:solidFill>
                  <a:srgbClr val="002060"/>
                </a:solidFill>
              </a:rPr>
              <a:t>, </a:t>
            </a:r>
            <a:r>
              <a:rPr lang="it-IT" sz="2400" dirty="0" smtClean="0">
                <a:solidFill>
                  <a:srgbClr val="002060"/>
                </a:solidFill>
              </a:rPr>
              <a:t>Uganda. </a:t>
            </a:r>
            <a:r>
              <a:rPr lang="it-IT" sz="2400" dirty="0" smtClean="0">
                <a:solidFill>
                  <a:srgbClr val="002060"/>
                </a:solidFill>
              </a:rPr>
              <a:t>L’unico dell’UE tra i primi 10 è la Germania</a:t>
            </a:r>
          </a:p>
          <a:p>
            <a:pPr marL="0" indent="0">
              <a:defRPr/>
            </a:pPr>
            <a:r>
              <a:rPr lang="it-IT" sz="2000" i="1" dirty="0" smtClean="0">
                <a:solidFill>
                  <a:srgbClr val="002060"/>
                </a:solidFill>
              </a:rPr>
              <a:t>(Dati tratti dal rapporto annuale UNHCR, </a:t>
            </a:r>
            <a:r>
              <a:rPr lang="it-IT" sz="2000" i="1" dirty="0" smtClean="0">
                <a:solidFill>
                  <a:srgbClr val="002060"/>
                </a:solidFill>
              </a:rPr>
              <a:t>2020)</a:t>
            </a:r>
            <a:endParaRPr lang="it-IT" sz="2000" i="1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59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rgbClr val="00B0F0"/>
                </a:solidFill>
              </a:rPr>
              <a:t>Sono i paesi ricchi ad accogliere?</a:t>
            </a:r>
          </a:p>
        </p:txBody>
      </p:sp>
      <p:sp>
        <p:nvSpPr>
          <p:cNvPr id="76803" name="Segnaposto contenuto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4641850"/>
          </a:xfrm>
        </p:spPr>
        <p:txBody>
          <a:bodyPr/>
          <a:lstStyle/>
          <a:p>
            <a:r>
              <a:rPr lang="it-IT" altLang="it-IT" sz="2600" dirty="0" smtClean="0">
                <a:solidFill>
                  <a:srgbClr val="002060"/>
                </a:solidFill>
              </a:rPr>
              <a:t>In rapporto agli abitanti (dati </a:t>
            </a:r>
            <a:r>
              <a:rPr lang="it-IT" altLang="it-IT" sz="2600" dirty="0" smtClean="0">
                <a:solidFill>
                  <a:srgbClr val="002060"/>
                </a:solidFill>
              </a:rPr>
              <a:t>2019): </a:t>
            </a:r>
            <a:r>
              <a:rPr lang="it-IT" altLang="it-IT" sz="2600" dirty="0" smtClean="0">
                <a:solidFill>
                  <a:srgbClr val="002060"/>
                </a:solidFill>
              </a:rPr>
              <a:t>Libano circa </a:t>
            </a:r>
            <a:r>
              <a:rPr lang="it-IT" altLang="it-IT" sz="2600" dirty="0" smtClean="0">
                <a:solidFill>
                  <a:srgbClr val="002060"/>
                </a:solidFill>
              </a:rPr>
              <a:t>134 </a:t>
            </a:r>
            <a:r>
              <a:rPr lang="it-IT" altLang="it-IT" sz="2600" dirty="0" smtClean="0">
                <a:solidFill>
                  <a:srgbClr val="002060"/>
                </a:solidFill>
              </a:rPr>
              <a:t>(esclusi i palestinesi) per 1.000 abitanti;  la Giordania </a:t>
            </a:r>
            <a:r>
              <a:rPr lang="it-IT" altLang="it-IT" sz="2600" dirty="0" smtClean="0">
                <a:solidFill>
                  <a:srgbClr val="002060"/>
                </a:solidFill>
              </a:rPr>
              <a:t>69</a:t>
            </a:r>
            <a:r>
              <a:rPr lang="it-IT" altLang="it-IT" sz="2600" dirty="0" smtClean="0">
                <a:solidFill>
                  <a:srgbClr val="002060"/>
                </a:solidFill>
              </a:rPr>
              <a:t>; </a:t>
            </a:r>
            <a:r>
              <a:rPr lang="it-IT" altLang="it-IT" sz="2600" dirty="0" smtClean="0">
                <a:solidFill>
                  <a:srgbClr val="002060"/>
                </a:solidFill>
              </a:rPr>
              <a:t>la Turchia è a quota 43</a:t>
            </a:r>
          </a:p>
          <a:p>
            <a:r>
              <a:rPr lang="it-IT" altLang="it-IT" sz="2600" dirty="0" smtClean="0">
                <a:solidFill>
                  <a:srgbClr val="002060"/>
                </a:solidFill>
              </a:rPr>
              <a:t>In UE: Svezia </a:t>
            </a:r>
            <a:r>
              <a:rPr lang="it-IT" altLang="it-IT" sz="2600" dirty="0" smtClean="0">
                <a:solidFill>
                  <a:srgbClr val="002060"/>
                </a:solidFill>
              </a:rPr>
              <a:t>25 </a:t>
            </a:r>
            <a:r>
              <a:rPr lang="it-IT" altLang="it-IT" sz="2600" dirty="0" smtClean="0">
                <a:solidFill>
                  <a:srgbClr val="002060"/>
                </a:solidFill>
              </a:rPr>
              <a:t>e Malta intorno ai </a:t>
            </a:r>
            <a:r>
              <a:rPr lang="it-IT" altLang="it-IT" sz="2600" dirty="0" smtClean="0">
                <a:solidFill>
                  <a:srgbClr val="002060"/>
                </a:solidFill>
              </a:rPr>
              <a:t>18. </a:t>
            </a:r>
            <a:r>
              <a:rPr lang="it-IT" altLang="it-IT" sz="2600" dirty="0" smtClean="0">
                <a:solidFill>
                  <a:srgbClr val="002060"/>
                </a:solidFill>
              </a:rPr>
              <a:t>L’Italia circa </a:t>
            </a:r>
            <a:r>
              <a:rPr lang="it-IT" altLang="it-IT" sz="2600" dirty="0" smtClean="0">
                <a:solidFill>
                  <a:srgbClr val="002060"/>
                </a:solidFill>
              </a:rPr>
              <a:t>3,4</a:t>
            </a:r>
            <a:endParaRPr lang="it-IT" altLang="it-IT" sz="2600" dirty="0" smtClean="0">
              <a:solidFill>
                <a:srgbClr val="002060"/>
              </a:solidFill>
            </a:endParaRPr>
          </a:p>
          <a:p>
            <a:r>
              <a:rPr lang="it-IT" altLang="it-IT" sz="2600" dirty="0" smtClean="0">
                <a:solidFill>
                  <a:srgbClr val="002060"/>
                </a:solidFill>
              </a:rPr>
              <a:t>oltre un milione di profughi sono arrivati in Europa nel 2015, ma si tratta  di </a:t>
            </a:r>
            <a:r>
              <a:rPr lang="it-IT" altLang="it-IT" sz="2600" dirty="0" smtClean="0">
                <a:solidFill>
                  <a:srgbClr val="002060"/>
                </a:solidFill>
              </a:rPr>
              <a:t>1/80 </a:t>
            </a:r>
            <a:r>
              <a:rPr lang="it-IT" altLang="it-IT" sz="2600" dirty="0" smtClean="0">
                <a:solidFill>
                  <a:srgbClr val="002060"/>
                </a:solidFill>
              </a:rPr>
              <a:t>dei migranti forzati del mondo, di 1/50 degli immigrati stranieri residenti in Europa, di 1/500 della popolazione dell’UE: un afflusso molto più basso di quello che sopportano i paesi confinanti con il teatro di guerra siriano.</a:t>
            </a:r>
          </a:p>
          <a:p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8285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F0"/>
                </a:solidFill>
              </a:rPr>
              <a:t>Nuove strategie di gestione della questione rifugiati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77827" name="Segnaposto contenuto 2"/>
          <p:cNvSpPr>
            <a:spLocks noGrp="1"/>
          </p:cNvSpPr>
          <p:nvPr>
            <p:ph idx="1"/>
          </p:nvPr>
        </p:nvSpPr>
        <p:spPr>
          <a:xfrm>
            <a:off x="457200" y="1676400"/>
            <a:ext cx="8683625" cy="5065713"/>
          </a:xfrm>
        </p:spPr>
        <p:txBody>
          <a:bodyPr/>
          <a:lstStyle/>
          <a:p>
            <a:pPr eaLnBrk="1" hangingPunct="1"/>
            <a:r>
              <a:rPr lang="it-IT" altLang="it-IT" sz="2800" dirty="0" smtClean="0"/>
              <a:t>Regionalizzazione della protezione: i grandi campi profughi del terzo mondo</a:t>
            </a:r>
          </a:p>
          <a:p>
            <a:pPr eaLnBrk="1" hangingPunct="1"/>
            <a:r>
              <a:rPr lang="it-IT" altLang="it-IT" sz="2800" dirty="0" smtClean="0"/>
              <a:t>Nozione di “paese terzo sicuro”</a:t>
            </a:r>
          </a:p>
          <a:p>
            <a:pPr eaLnBrk="1" hangingPunct="1"/>
            <a:r>
              <a:rPr lang="it-IT" altLang="it-IT" sz="2800" dirty="0" smtClean="0"/>
              <a:t>Restrizione delle possibilità di richiedere lo status di rifugiato: obbligo di presentare la domanda nel primo paese di approdo, impossibilità di reiterarla altrove</a:t>
            </a:r>
          </a:p>
          <a:p>
            <a:pPr eaLnBrk="1" hangingPunct="1"/>
            <a:r>
              <a:rPr lang="it-IT" altLang="it-IT" sz="2800" dirty="0" smtClean="0"/>
              <a:t>Inasprimento dei controlli delle frontiere, responsabilizzazione dei vettori</a:t>
            </a:r>
          </a:p>
          <a:p>
            <a:pPr eaLnBrk="1" hangingPunct="1"/>
            <a:r>
              <a:rPr lang="it-IT" altLang="it-IT" sz="2800" dirty="0" smtClean="0"/>
              <a:t>Accordi con paesi di </a:t>
            </a:r>
            <a:r>
              <a:rPr lang="it-IT" altLang="it-IT" sz="2800" dirty="0" smtClean="0"/>
              <a:t>transito (Turchia, Libia, Niger…)</a:t>
            </a:r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9238780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B0F0"/>
                </a:solidFill>
              </a:rPr>
              <a:t>Le tendenze restrittive all’opera</a:t>
            </a:r>
          </a:p>
        </p:txBody>
      </p:sp>
      <p:sp>
        <p:nvSpPr>
          <p:cNvPr id="79875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961313" cy="4711923"/>
          </a:xfrm>
        </p:spPr>
        <p:txBody>
          <a:bodyPr/>
          <a:lstStyle/>
          <a:p>
            <a:pPr eaLnBrk="1" hangingPunct="1"/>
            <a:r>
              <a:rPr lang="it-IT" altLang="it-IT" sz="2400" dirty="0"/>
              <a:t>U</a:t>
            </a:r>
            <a:r>
              <a:rPr lang="it-IT" altLang="it-IT" sz="2400" dirty="0" smtClean="0"/>
              <a:t>na </a:t>
            </a:r>
            <a:r>
              <a:rPr lang="it-IT" altLang="it-IT" sz="2400" dirty="0" smtClean="0"/>
              <a:t>progressiva precarietà della protezione offerta a chi approda sul territorio europeo</a:t>
            </a:r>
          </a:p>
          <a:p>
            <a:pPr eaLnBrk="1" hangingPunct="1"/>
            <a:r>
              <a:rPr lang="it-IT" altLang="it-IT" sz="2400" dirty="0" smtClean="0"/>
              <a:t>Gli accordi con paesi di transito (Turchia, Niger, Libia….) per impedire gli arrivi</a:t>
            </a:r>
          </a:p>
          <a:p>
            <a:pPr eaLnBrk="1" hangingPunct="1"/>
            <a:r>
              <a:rPr lang="it-IT" altLang="it-IT" sz="2400" dirty="0" smtClean="0"/>
              <a:t>il ricorso sempre più esteso a forme di internamento, anche per periodi molto lunghi</a:t>
            </a:r>
          </a:p>
          <a:p>
            <a:pPr eaLnBrk="1" hangingPunct="1"/>
            <a:r>
              <a:rPr lang="it-IT" altLang="it-IT" sz="2400" dirty="0" smtClean="0"/>
              <a:t>la cancellazione o riduzione di misure di integrazione (lingua, lavoro) per il crescente numero di rifugiati accolti su base temporanea: la protezione della “nuda vita”</a:t>
            </a:r>
          </a:p>
          <a:p>
            <a:pPr eaLnBrk="1" hangingPunct="1"/>
            <a:r>
              <a:rPr lang="it-IT" altLang="it-IT" sz="2400" dirty="0" smtClean="0"/>
              <a:t>i tentativi di esternalizzare le procedure di accoglienza e di esame delle domande di asilo al di fuori dei confini dell’Unione europea</a:t>
            </a:r>
          </a:p>
          <a:p>
            <a:pPr eaLnBrk="1" hangingPunct="1"/>
            <a:endParaRPr lang="it-IT" altLang="it-IT" sz="2400" dirty="0" smtClean="0"/>
          </a:p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69277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0" y="247650"/>
            <a:ext cx="914241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 smtClean="0">
                <a:solidFill>
                  <a:srgbClr val="00B0F0"/>
                </a:solidFill>
                <a:latin typeface="+mj-lt"/>
              </a:rPr>
              <a:t>Tipologia dei controlli </a:t>
            </a:r>
            <a:r>
              <a:rPr lang="it-IT" altLang="it-IT" sz="2800" b="0" dirty="0" smtClean="0">
                <a:solidFill>
                  <a:srgbClr val="00B0F0"/>
                </a:solidFill>
                <a:latin typeface="+mj-lt"/>
              </a:rPr>
              <a:t>(Brochmann,1998</a:t>
            </a:r>
            <a:r>
              <a:rPr lang="it-IT" altLang="it-IT" sz="2800" b="0" dirty="0">
                <a:solidFill>
                  <a:srgbClr val="00B0F0"/>
                </a:solidFill>
                <a:latin typeface="+mj-lt"/>
              </a:rPr>
              <a:t>)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55362"/>
              </p:ext>
            </p:extLst>
          </p:nvPr>
        </p:nvGraphicFramePr>
        <p:xfrm>
          <a:off x="0" y="1268413"/>
          <a:ext cx="9142412" cy="4976258"/>
        </p:xfrm>
        <a:graphic>
          <a:graphicData uri="http://schemas.openxmlformats.org/drawingml/2006/table">
            <a:tbl>
              <a:tblPr/>
              <a:tblGrid>
                <a:gridCol w="329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418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62663" marB="46791" horzOverflow="overflow">
                    <a:lnL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Controlli esterni</a:t>
                      </a:r>
                    </a:p>
                  </a:txBody>
                  <a:tcPr marL="90000" marR="90000" marT="62663" marB="46791" horzOverflow="overflow">
                    <a:lnL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Controlli interni</a:t>
                      </a:r>
                    </a:p>
                  </a:txBody>
                  <a:tcPr marL="90000" marR="90000" marT="62663" marB="46791" horzOverflow="overflow">
                    <a:lnL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647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Controlli espliciti</a:t>
                      </a:r>
                    </a:p>
                  </a:txBody>
                  <a:tcPr marL="90000" marR="90000" marT="62663" marB="46791" horzOverflow="overflow">
                    <a:lnL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Controlli esterni espliciti</a:t>
                      </a: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 (es., visto)</a:t>
                      </a:r>
                    </a:p>
                  </a:txBody>
                  <a:tcPr marL="90000" marR="90000" marT="64427" marB="46791" horzOverflow="overflow">
                    <a:lnL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Controlli interni espliciti</a:t>
                      </a: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 (es., polizia)</a:t>
                      </a:r>
                    </a:p>
                  </a:txBody>
                  <a:tcPr marL="90000" marR="90000" marT="64427" marB="46791" horzOverflow="overflow">
                    <a:lnL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9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Controlli impliciti</a:t>
                      </a:r>
                    </a:p>
                  </a:txBody>
                  <a:tcPr marL="90000" marR="90000" marT="62663" marB="46791" horzOverflow="overflow">
                    <a:lnL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Controlli esterni impliciti</a:t>
                      </a: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 (es., ridefinizione rifugiati)</a:t>
                      </a:r>
                    </a:p>
                  </a:txBody>
                  <a:tcPr marL="90000" marR="90000" marT="64427" marB="46791" horzOverflow="overflow">
                    <a:lnL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Controlli interni impliciti</a:t>
                      </a: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Arial" charset="0"/>
                        </a:rPr>
                        <a:t> (esclusione sociale)</a:t>
                      </a:r>
                    </a:p>
                  </a:txBody>
                  <a:tcPr marL="90000" marR="90000" marT="64427" marB="46791" horzOverflow="overflow">
                    <a:lnL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798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B0F0"/>
                </a:solidFill>
              </a:rPr>
              <a:t>Il caso 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764704"/>
            <a:ext cx="8890000" cy="5977409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Storica mancanza di una legge organica </a:t>
            </a:r>
            <a:r>
              <a:rPr lang="it-IT" sz="2400" dirty="0" smtClean="0">
                <a:solidFill>
                  <a:srgbClr val="002060"/>
                </a:solidFill>
              </a:rPr>
              <a:t>sull’asilo</a:t>
            </a:r>
            <a:endParaRPr lang="it-IT" sz="2400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Basso afflusso storico di rifugiati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L’Italia come area di transito fino al 2015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Svolta con </a:t>
            </a:r>
            <a:r>
              <a:rPr lang="it-IT" sz="2400" dirty="0" err="1" smtClean="0">
                <a:solidFill>
                  <a:srgbClr val="002060"/>
                </a:solidFill>
              </a:rPr>
              <a:t>hotspots</a:t>
            </a:r>
            <a:r>
              <a:rPr lang="it-IT" sz="2400" dirty="0" smtClean="0">
                <a:solidFill>
                  <a:srgbClr val="002060"/>
                </a:solidFill>
              </a:rPr>
              <a:t> e blocchi alle frontiere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Forme oblique di integrazione dei rifugiati: le sanatorie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Mancanza di un approccio organico all’integrazione dei rifugiati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Perdurante gestione emergenziale: i CAS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Novità rappresentata dall’introduzione dello SPRAR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Resistenze da parte delle autorità locali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Ora: restrizioni sulla protezione umanitaria, risparmi sui CAS, </a:t>
            </a:r>
            <a:r>
              <a:rPr lang="it-IT" sz="2400" dirty="0" smtClean="0">
                <a:solidFill>
                  <a:srgbClr val="002060"/>
                </a:solidFill>
              </a:rPr>
              <a:t>SPRAR/ SIPROIMI  </a:t>
            </a:r>
            <a:r>
              <a:rPr lang="it-IT" sz="2400" dirty="0" smtClean="0">
                <a:solidFill>
                  <a:srgbClr val="002060"/>
                </a:solidFill>
              </a:rPr>
              <a:t>per una parte dei rifugiati riconosciuti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400" dirty="0" smtClean="0">
                <a:solidFill>
                  <a:srgbClr val="002060"/>
                </a:solidFill>
              </a:rPr>
              <a:t>Tra i problemi aperti: rifugiati riconosciuti ma non tutelati; richiedenti non riconosciuti ma rimasti sul territorio</a:t>
            </a:r>
            <a:endParaRPr lang="it-I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524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3010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F0"/>
                </a:solidFill>
              </a:rPr>
              <a:t>La question</a:t>
            </a:r>
            <a:r>
              <a:rPr lang="it-IT" dirty="0" smtClean="0">
                <a:solidFill>
                  <a:srgbClr val="00B0F0"/>
                </a:solidFill>
              </a:rPr>
              <a:t>e Rom. </a:t>
            </a:r>
            <a:r>
              <a:rPr lang="it-IT" dirty="0" smtClean="0">
                <a:solidFill>
                  <a:srgbClr val="00B0F0"/>
                </a:solidFill>
              </a:rPr>
              <a:t>Il </a:t>
            </a:r>
            <a:r>
              <a:rPr lang="it-IT" dirty="0" smtClean="0">
                <a:solidFill>
                  <a:srgbClr val="00B0F0"/>
                </a:solidFill>
              </a:rPr>
              <a:t>primo problema: </a:t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dirty="0" smtClean="0">
                <a:solidFill>
                  <a:srgbClr val="00B0F0"/>
                </a:solidFill>
              </a:rPr>
              <a:t>l’inquadramento cognitivo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81923" name="Segnaposto contenuto 2"/>
          <p:cNvSpPr>
            <a:spLocks noGrp="1"/>
          </p:cNvSpPr>
          <p:nvPr>
            <p:ph idx="1"/>
          </p:nvPr>
        </p:nvSpPr>
        <p:spPr>
          <a:xfrm>
            <a:off x="539552" y="1484313"/>
            <a:ext cx="8418711" cy="4424362"/>
          </a:xfrm>
        </p:spPr>
        <p:txBody>
          <a:bodyPr/>
          <a:lstStyle/>
          <a:p>
            <a:pPr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Rom (e sinti) come “i diversi” per definizione</a:t>
            </a:r>
          </a:p>
          <a:p>
            <a:pPr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Accumulazione di stereotipi e diffidenza reciproca</a:t>
            </a:r>
          </a:p>
          <a:p>
            <a:pPr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I processi di </a:t>
            </a:r>
            <a:r>
              <a:rPr lang="it-IT" altLang="it-IT" sz="2800" dirty="0" err="1" smtClean="0">
                <a:solidFill>
                  <a:srgbClr val="002060"/>
                </a:solidFill>
              </a:rPr>
              <a:t>naming</a:t>
            </a:r>
            <a:r>
              <a:rPr lang="it-IT" altLang="it-IT" sz="2800" dirty="0" smtClean="0">
                <a:solidFill>
                  <a:srgbClr val="002060"/>
                </a:solidFill>
              </a:rPr>
              <a:t> e di </a:t>
            </a:r>
            <a:r>
              <a:rPr lang="it-IT" altLang="it-IT" sz="2800" dirty="0" err="1" smtClean="0">
                <a:solidFill>
                  <a:srgbClr val="002060"/>
                </a:solidFill>
              </a:rPr>
              <a:t>framing</a:t>
            </a:r>
            <a:r>
              <a:rPr lang="it-IT" altLang="it-IT" sz="2800" dirty="0" smtClean="0">
                <a:solidFill>
                  <a:srgbClr val="002060"/>
                </a:solidFill>
              </a:rPr>
              <a:t>  e le loro conseguenze (</a:t>
            </a:r>
            <a:r>
              <a:rPr lang="it-IT" altLang="it-IT" sz="2800" dirty="0" err="1" smtClean="0">
                <a:solidFill>
                  <a:srgbClr val="002060"/>
                </a:solidFill>
              </a:rPr>
              <a:t>Campomori</a:t>
            </a:r>
            <a:r>
              <a:rPr lang="it-IT" altLang="it-IT" sz="2800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Domanda securitaria e spinte espulsive</a:t>
            </a:r>
          </a:p>
          <a:p>
            <a:pPr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Il caso rumeno </a:t>
            </a:r>
          </a:p>
        </p:txBody>
      </p:sp>
    </p:spTree>
    <p:extLst>
      <p:ext uri="{BB962C8B-B14F-4D97-AF65-F5344CB8AC3E}">
        <p14:creationId xmlns:p14="http://schemas.microsoft.com/office/powerpoint/2010/main" val="2515198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B0F0"/>
                </a:solidFill>
              </a:rPr>
              <a:t>Ridefinizione dei confini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z="2400" dirty="0" smtClean="0">
                <a:solidFill>
                  <a:srgbClr val="0C346B"/>
                </a:solidFill>
              </a:rPr>
              <a:t>Italiani che diventano “stranieri</a:t>
            </a:r>
          </a:p>
          <a:p>
            <a:pPr eaLnBrk="1" hangingPunct="1"/>
            <a:r>
              <a:rPr lang="it-IT" altLang="it-IT" sz="2400" dirty="0" smtClean="0">
                <a:solidFill>
                  <a:srgbClr val="0C346B"/>
                </a:solidFill>
              </a:rPr>
              <a:t>Popolazioni stanziali che diventano “nomadi”</a:t>
            </a:r>
          </a:p>
          <a:p>
            <a:pPr eaLnBrk="1" hangingPunct="1"/>
            <a:r>
              <a:rPr lang="it-IT" altLang="it-IT" sz="2400" dirty="0" smtClean="0">
                <a:solidFill>
                  <a:srgbClr val="0C346B"/>
                </a:solidFill>
              </a:rPr>
              <a:t>Un intrico di condizioni giuridiche: regolari che diventano irregolari e senza diritti</a:t>
            </a:r>
          </a:p>
          <a:p>
            <a:pPr eaLnBrk="1" hangingPunct="1"/>
            <a:r>
              <a:rPr lang="it-IT" altLang="it-IT" sz="2400" dirty="0" smtClean="0">
                <a:solidFill>
                  <a:srgbClr val="0C346B"/>
                </a:solidFill>
              </a:rPr>
              <a:t>I processi di categorizzazione: noi e loro</a:t>
            </a:r>
          </a:p>
          <a:p>
            <a:pPr eaLnBrk="1" hangingPunct="1"/>
            <a:r>
              <a:rPr lang="it-IT" altLang="it-IT" sz="2400" dirty="0" smtClean="0">
                <a:solidFill>
                  <a:srgbClr val="0C346B"/>
                </a:solidFill>
              </a:rPr>
              <a:t>Una pressione a escludere</a:t>
            </a:r>
          </a:p>
          <a:p>
            <a:pPr eaLnBrk="1" hangingPunct="1"/>
            <a:r>
              <a:rPr lang="it-IT" altLang="it-IT" sz="2400" dirty="0" smtClean="0">
                <a:solidFill>
                  <a:srgbClr val="0C346B"/>
                </a:solidFill>
              </a:rPr>
              <a:t>Una questione intrattabile: i processi di </a:t>
            </a:r>
            <a:r>
              <a:rPr lang="it-IT" altLang="it-IT" sz="2400" dirty="0" smtClean="0">
                <a:solidFill>
                  <a:srgbClr val="0C346B"/>
                </a:solidFill>
              </a:rPr>
              <a:t>rimozione</a:t>
            </a:r>
          </a:p>
          <a:p>
            <a:pPr eaLnBrk="1" hangingPunct="1"/>
            <a:r>
              <a:rPr lang="it-IT" altLang="it-IT" sz="2400" dirty="0" smtClean="0">
                <a:solidFill>
                  <a:srgbClr val="0C346B"/>
                </a:solidFill>
              </a:rPr>
              <a:t>I campi nomadi: una politica ben intenzionata diventata un problema (e condannata dall’UE)</a:t>
            </a:r>
          </a:p>
          <a:p>
            <a:pPr eaLnBrk="1" hangingPunct="1"/>
            <a:r>
              <a:rPr lang="it-IT" altLang="it-IT" sz="2400" dirty="0" smtClean="0">
                <a:solidFill>
                  <a:srgbClr val="0C346B"/>
                </a:solidFill>
              </a:rPr>
              <a:t>Pregiudizi che escludono</a:t>
            </a:r>
            <a:endParaRPr lang="it-IT" altLang="it-IT" sz="2400" dirty="0" smtClean="0">
              <a:solidFill>
                <a:srgbClr val="0C346B"/>
              </a:solidFill>
            </a:endParaRPr>
          </a:p>
          <a:p>
            <a:pPr eaLnBrk="1" hangingPunct="1"/>
            <a:endParaRPr lang="it-IT" altLang="it-IT" sz="2400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702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B0F0"/>
                </a:solidFill>
              </a:rPr>
              <a:t>Abitare nonostante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1438"/>
            <a:ext cx="8961313" cy="4567237"/>
          </a:xfrm>
        </p:spPr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Una continua battaglia tra regole esterne e pratiche di insediamento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Dinamismo demografico contro vincoli amministrativi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Riappropriazione, ampliamento, abbellimento degli spazi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L’autorganizzazione dell’ordine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Pratiche di autocostruzione</a:t>
            </a:r>
          </a:p>
        </p:txBody>
      </p:sp>
    </p:spTree>
    <p:extLst>
      <p:ext uri="{BB962C8B-B14F-4D97-AF65-F5344CB8AC3E}">
        <p14:creationId xmlns:p14="http://schemas.microsoft.com/office/powerpoint/2010/main" val="14724530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B0F0"/>
                </a:solidFill>
              </a:rPr>
              <a:t>L’economia della sopravvivenza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La crisi delle occupazioni tradizionali</a:t>
            </a:r>
          </a:p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La problematica ricerca di nuovi sbocchi: chi dà lavoro agli “zingari”?</a:t>
            </a:r>
          </a:p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Dagli scarti, le risorse</a:t>
            </a:r>
          </a:p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Donne che lavorano</a:t>
            </a:r>
          </a:p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Le misure di accompagnamento</a:t>
            </a:r>
          </a:p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Altri “lavori”: musica, elemosina ….</a:t>
            </a:r>
          </a:p>
          <a:p>
            <a:pPr eaLnBrk="1" hangingPunct="1"/>
            <a:r>
              <a:rPr lang="it-IT" altLang="it-IT" sz="2400" dirty="0" smtClean="0">
                <a:solidFill>
                  <a:srgbClr val="002060"/>
                </a:solidFill>
              </a:rPr>
              <a:t>Un’incessante lotta per sopravvivere</a:t>
            </a:r>
          </a:p>
        </p:txBody>
      </p:sp>
    </p:spTree>
    <p:extLst>
      <p:ext uri="{BB962C8B-B14F-4D97-AF65-F5344CB8AC3E}">
        <p14:creationId xmlns:p14="http://schemas.microsoft.com/office/powerpoint/2010/main" val="26416196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B0F0"/>
                </a:solidFill>
              </a:rPr>
              <a:t>Una situazione frastagliata</a:t>
            </a:r>
          </a:p>
        </p:txBody>
      </p:sp>
      <p:sp>
        <p:nvSpPr>
          <p:cNvPr id="860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Vite sospese e paura degli sgomberi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Reinsediamenti: passi avanti e insuccessi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La zona grigia degli insediamenti tollerati e il suo deterioramento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Il problema del lavoro e dell’istruzione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La forma campo in questione: da soluzione a problema?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36241000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B0F0"/>
                </a:solidFill>
              </a:rPr>
              <a:t>Il ricorso ai servizi</a:t>
            </a:r>
          </a:p>
        </p:txBody>
      </p:sp>
      <p:sp>
        <p:nvSpPr>
          <p:cNvPr id="870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La personalizzazione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L‘utilizzo strumentale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Lo scambio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L’accompagnamento e la mediazione</a:t>
            </a:r>
          </a:p>
          <a:p>
            <a:pPr eaLnBrk="1" hangingPunct="1"/>
            <a:r>
              <a:rPr lang="it-IT" altLang="it-IT" dirty="0" smtClean="0">
                <a:solidFill>
                  <a:srgbClr val="002060"/>
                </a:solidFill>
              </a:rPr>
              <a:t>Il coinvolgimento attivo</a:t>
            </a:r>
          </a:p>
        </p:txBody>
      </p:sp>
    </p:spTree>
    <p:extLst>
      <p:ext uri="{BB962C8B-B14F-4D97-AF65-F5344CB8AC3E}">
        <p14:creationId xmlns:p14="http://schemas.microsoft.com/office/powerpoint/2010/main" val="30180172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olo 1"/>
          <p:cNvSpPr>
            <a:spLocks noGrp="1"/>
          </p:cNvSpPr>
          <p:nvPr>
            <p:ph type="title"/>
          </p:nvPr>
        </p:nvSpPr>
        <p:spPr>
          <a:xfrm>
            <a:off x="1370013" y="-42863"/>
            <a:ext cx="7770812" cy="1168401"/>
          </a:xfrm>
        </p:spPr>
        <p:txBody>
          <a:bodyPr/>
          <a:lstStyle/>
          <a:p>
            <a:pPr eaLnBrk="1" hangingPunct="1"/>
            <a:r>
              <a:rPr lang="it-IT" altLang="it-IT" dirty="0" smtClean="0">
                <a:solidFill>
                  <a:srgbClr val="00B0F0"/>
                </a:solidFill>
              </a:rPr>
              <a:t>Alcune modeste proposte</a:t>
            </a:r>
          </a:p>
        </p:txBody>
      </p:sp>
      <p:sp>
        <p:nvSpPr>
          <p:cNvPr id="88067" name="Segnaposto contenuto 2"/>
          <p:cNvSpPr>
            <a:spLocks noGrp="1"/>
          </p:cNvSpPr>
          <p:nvPr>
            <p:ph idx="1"/>
          </p:nvPr>
        </p:nvSpPr>
        <p:spPr>
          <a:xfrm>
            <a:off x="107504" y="1196975"/>
            <a:ext cx="9033321" cy="4711700"/>
          </a:xfrm>
        </p:spPr>
        <p:txBody>
          <a:bodyPr/>
          <a:lstStyle/>
          <a:p>
            <a:pPr marL="411163" eaLnBrk="1" hangingPunct="1">
              <a:buFont typeface="Wingdings" panose="05000000000000000000" pitchFamily="2" charset="2"/>
              <a:buChar char=""/>
            </a:pPr>
            <a:r>
              <a:rPr lang="it-IT" altLang="it-IT" dirty="0" smtClean="0">
                <a:solidFill>
                  <a:srgbClr val="002060"/>
                </a:solidFill>
              </a:rPr>
              <a:t>Le politiche contro la povertà</a:t>
            </a:r>
          </a:p>
          <a:p>
            <a:pPr marL="411163" eaLnBrk="1" hangingPunct="1">
              <a:buFont typeface="Wingdings" panose="05000000000000000000" pitchFamily="2" charset="2"/>
              <a:buChar char=""/>
            </a:pPr>
            <a:r>
              <a:rPr lang="it-IT" altLang="it-IT" dirty="0" smtClean="0">
                <a:solidFill>
                  <a:srgbClr val="002060"/>
                </a:solidFill>
              </a:rPr>
              <a:t>L’inserimento occupazionale</a:t>
            </a:r>
          </a:p>
          <a:p>
            <a:pPr marL="411163" eaLnBrk="1" hangingPunct="1">
              <a:buFont typeface="Wingdings" panose="05000000000000000000" pitchFamily="2" charset="2"/>
              <a:buChar char=""/>
            </a:pPr>
            <a:r>
              <a:rPr lang="it-IT" altLang="it-IT" dirty="0" smtClean="0">
                <a:solidFill>
                  <a:srgbClr val="002060"/>
                </a:solidFill>
              </a:rPr>
              <a:t>Forme di mediazione, accompagnamento, rassicurazione</a:t>
            </a:r>
          </a:p>
          <a:p>
            <a:pPr marL="411163" eaLnBrk="1" hangingPunct="1">
              <a:buFont typeface="Wingdings" panose="05000000000000000000" pitchFamily="2" charset="2"/>
              <a:buChar char=""/>
            </a:pPr>
            <a:r>
              <a:rPr lang="it-IT" altLang="it-IT" dirty="0" smtClean="0">
                <a:solidFill>
                  <a:srgbClr val="002060"/>
                </a:solidFill>
              </a:rPr>
              <a:t>Modalità plurime e non ghettizzanti di insediamento abitativo</a:t>
            </a:r>
          </a:p>
          <a:p>
            <a:pPr marL="411163" eaLnBrk="1" hangingPunct="1">
              <a:buFont typeface="Wingdings" panose="05000000000000000000" pitchFamily="2" charset="2"/>
              <a:buChar char=""/>
            </a:pPr>
            <a:r>
              <a:rPr lang="it-IT" altLang="it-IT" dirty="0" smtClean="0">
                <a:solidFill>
                  <a:srgbClr val="002060"/>
                </a:solidFill>
              </a:rPr>
              <a:t>Attivazione dei beneficiari</a:t>
            </a:r>
          </a:p>
          <a:p>
            <a:pPr marL="411163" eaLnBrk="1" hangingPunct="1">
              <a:buFont typeface="Wingdings" panose="05000000000000000000" pitchFamily="2" charset="2"/>
              <a:buChar char=""/>
            </a:pPr>
            <a:r>
              <a:rPr lang="it-IT" altLang="it-IT" dirty="0" smtClean="0">
                <a:solidFill>
                  <a:srgbClr val="002060"/>
                </a:solidFill>
              </a:rPr>
              <a:t>Un’immagine diversa: la valorizzazione delle culture minoritarie</a:t>
            </a:r>
          </a:p>
          <a:p>
            <a:pPr marL="411163" eaLnBrk="1" hangingPunct="1">
              <a:buFont typeface="Wingdings" panose="05000000000000000000" pitchFamily="2" charset="2"/>
              <a:buChar char=""/>
            </a:pPr>
            <a:endParaRPr lang="it-IT" altLang="it-IT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9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400" b="0" dirty="0" smtClean="0">
                <a:solidFill>
                  <a:srgbClr val="00B0F0"/>
                </a:solidFill>
                <a:latin typeface="Constantia" panose="02030602050306030303" pitchFamily="18" charset="0"/>
              </a:rPr>
              <a:t>Il primato delle restrizioni</a:t>
            </a:r>
            <a:endParaRPr lang="it-IT" altLang="it-IT" sz="4400" b="0" dirty="0">
              <a:solidFill>
                <a:srgbClr val="00B0F0"/>
              </a:solidFill>
              <a:latin typeface="Constantia" panose="02030602050306030303" pitchFamily="18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95288" y="1844823"/>
            <a:ext cx="8747125" cy="467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Primato esplicativo delle società riceventi: attuale orientamento verso la </a:t>
            </a:r>
            <a:r>
              <a:rPr lang="it-IT" altLang="it-IT" b="0" dirty="0" smtClean="0">
                <a:latin typeface="+mn-lt"/>
              </a:rPr>
              <a:t>chiusura (muri non più per bloccare le uscite, ma per impedire le entrate)</a:t>
            </a:r>
            <a:endParaRPr lang="it-IT" altLang="it-IT" b="0" dirty="0">
              <a:latin typeface="+mn-lt"/>
            </a:endParaRP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Priorità della repressione dell’immigrazione irregolare: enfasi sui controlli esterni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it-IT" altLang="it-IT" b="0" dirty="0">
                <a:latin typeface="+mn-lt"/>
              </a:rPr>
              <a:t>“Regimi di mobilità”: stratificazione del diritto a muoversi attraverso i confini</a:t>
            </a:r>
          </a:p>
          <a:p>
            <a:pPr eaLnBrk="1" hangingPunct="1">
              <a:spcBef>
                <a:spcPts val="6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endParaRPr lang="it-IT" altLang="it-IT" sz="2400" b="0" dirty="0"/>
          </a:p>
        </p:txBody>
      </p:sp>
    </p:spTree>
    <p:extLst>
      <p:ext uri="{BB962C8B-B14F-4D97-AF65-F5344CB8AC3E}">
        <p14:creationId xmlns:p14="http://schemas.microsoft.com/office/powerpoint/2010/main" val="1838053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1692275" y="0"/>
            <a:ext cx="7770813" cy="1431925"/>
          </a:xfrm>
        </p:spPr>
        <p:txBody>
          <a:bodyPr/>
          <a:lstStyle/>
          <a:p>
            <a:r>
              <a:rPr lang="it-IT" altLang="it-IT" dirty="0" smtClean="0">
                <a:solidFill>
                  <a:srgbClr val="00B0F0"/>
                </a:solidFill>
              </a:rPr>
              <a:t>Il ritorno dei confini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>
          <a:xfrm>
            <a:off x="-30163" y="1700213"/>
            <a:ext cx="9144001" cy="4425950"/>
          </a:xfrm>
        </p:spPr>
        <p:txBody>
          <a:bodyPr/>
          <a:lstStyle/>
          <a:p>
            <a:r>
              <a:rPr lang="it-IT" altLang="it-IT" b="0" dirty="0" smtClean="0">
                <a:solidFill>
                  <a:srgbClr val="002060"/>
                </a:solidFill>
              </a:rPr>
              <a:t>La vigilanza dei confini come «ultima ridotta della sovranità nazionale» (</a:t>
            </a:r>
            <a:r>
              <a:rPr lang="it-IT" altLang="it-IT" b="0" dirty="0" err="1" smtClean="0">
                <a:solidFill>
                  <a:srgbClr val="002060"/>
                </a:solidFill>
              </a:rPr>
              <a:t>Opeskin</a:t>
            </a:r>
            <a:r>
              <a:rPr lang="it-IT" altLang="it-IT" b="0" dirty="0" smtClean="0">
                <a:solidFill>
                  <a:srgbClr val="002060"/>
                </a:solidFill>
              </a:rPr>
              <a:t>)</a:t>
            </a:r>
          </a:p>
          <a:p>
            <a:r>
              <a:rPr lang="it-IT" altLang="it-IT" b="0" dirty="0" smtClean="0">
                <a:solidFill>
                  <a:srgbClr val="002060"/>
                </a:solidFill>
              </a:rPr>
              <a:t>Processi di </a:t>
            </a:r>
            <a:r>
              <a:rPr lang="it-IT" altLang="it-IT" b="0" i="1" dirty="0" err="1" smtClean="0">
                <a:solidFill>
                  <a:srgbClr val="002060"/>
                </a:solidFill>
              </a:rPr>
              <a:t>debordering</a:t>
            </a:r>
            <a:r>
              <a:rPr lang="it-IT" altLang="it-IT" b="0" i="1" dirty="0" smtClean="0">
                <a:solidFill>
                  <a:srgbClr val="002060"/>
                </a:solidFill>
              </a:rPr>
              <a:t> </a:t>
            </a:r>
            <a:r>
              <a:rPr lang="it-IT" altLang="it-IT" b="0" dirty="0" smtClean="0">
                <a:solidFill>
                  <a:srgbClr val="002060"/>
                </a:solidFill>
              </a:rPr>
              <a:t>e </a:t>
            </a:r>
            <a:r>
              <a:rPr lang="it-IT" altLang="it-IT" b="0" i="1" dirty="0" err="1" smtClean="0">
                <a:solidFill>
                  <a:srgbClr val="002060"/>
                </a:solidFill>
              </a:rPr>
              <a:t>rebordering</a:t>
            </a:r>
            <a:endParaRPr lang="it-IT" altLang="it-IT" b="0" i="1" dirty="0" smtClean="0">
              <a:solidFill>
                <a:srgbClr val="002060"/>
              </a:solidFill>
            </a:endParaRPr>
          </a:p>
          <a:p>
            <a:r>
              <a:rPr lang="it-IT" altLang="it-IT" b="0" dirty="0" smtClean="0">
                <a:solidFill>
                  <a:srgbClr val="002060"/>
                </a:solidFill>
              </a:rPr>
              <a:t>Moltiplicazione, </a:t>
            </a:r>
            <a:r>
              <a:rPr lang="it-IT" altLang="it-IT" b="0" dirty="0" err="1" smtClean="0">
                <a:solidFill>
                  <a:srgbClr val="002060"/>
                </a:solidFill>
              </a:rPr>
              <a:t>complessificazione</a:t>
            </a:r>
            <a:r>
              <a:rPr lang="it-IT" altLang="it-IT" b="0" dirty="0" smtClean="0">
                <a:solidFill>
                  <a:srgbClr val="002060"/>
                </a:solidFill>
              </a:rPr>
              <a:t> e disseminazione dei confini</a:t>
            </a:r>
          </a:p>
          <a:p>
            <a:r>
              <a:rPr lang="it-IT" altLang="it-IT" b="0" i="1" dirty="0" err="1" smtClean="0">
                <a:solidFill>
                  <a:srgbClr val="002060"/>
                </a:solidFill>
              </a:rPr>
              <a:t>Borderland</a:t>
            </a:r>
            <a:r>
              <a:rPr lang="it-IT" altLang="it-IT" b="0" dirty="0" smtClean="0">
                <a:solidFill>
                  <a:srgbClr val="002060"/>
                </a:solidFill>
              </a:rPr>
              <a:t>: un tempo gli Stati avevano dei confini, ora gli Stati sono dei confini </a:t>
            </a:r>
            <a:r>
              <a:rPr lang="it-IT" altLang="it-IT" sz="2400" b="0" dirty="0" smtClean="0">
                <a:solidFill>
                  <a:srgbClr val="002060"/>
                </a:solidFill>
              </a:rPr>
              <a:t>(</a:t>
            </a:r>
            <a:r>
              <a:rPr lang="it-IT" altLang="it-IT" sz="2400" b="0" dirty="0" err="1" smtClean="0">
                <a:solidFill>
                  <a:srgbClr val="002060"/>
                </a:solidFill>
              </a:rPr>
              <a:t>Balibar</a:t>
            </a:r>
            <a:r>
              <a:rPr lang="it-IT" altLang="it-IT" sz="2400" b="0" dirty="0" smtClean="0">
                <a:solidFill>
                  <a:srgbClr val="002060"/>
                </a:solidFill>
              </a:rPr>
              <a:t>)</a:t>
            </a:r>
          </a:p>
          <a:p>
            <a:endParaRPr lang="it-IT" altLang="it-IT" b="0" dirty="0" smtClean="0">
              <a:solidFill>
                <a:srgbClr val="002060"/>
              </a:solidFill>
            </a:endParaRPr>
          </a:p>
          <a:p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21620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179512" y="44450"/>
            <a:ext cx="8507288" cy="1373188"/>
          </a:xfrm>
        </p:spPr>
        <p:txBody>
          <a:bodyPr/>
          <a:lstStyle/>
          <a:p>
            <a:r>
              <a:rPr lang="it-IT" altLang="it-IT" dirty="0" smtClean="0">
                <a:solidFill>
                  <a:srgbClr val="00B0F0"/>
                </a:solidFill>
              </a:rPr>
              <a:t>L’evoluzione del controllo dei confini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323850" y="1484313"/>
            <a:ext cx="8229600" cy="4537075"/>
          </a:xfrm>
        </p:spPr>
        <p:txBody>
          <a:bodyPr/>
          <a:lstStyle/>
          <a:p>
            <a:r>
              <a:rPr lang="it-IT" altLang="it-IT" b="0" smtClean="0">
                <a:solidFill>
                  <a:srgbClr val="002060"/>
                </a:solidFill>
              </a:rPr>
              <a:t>Verso l’alto (istituzioni sovranazionali)</a:t>
            </a:r>
          </a:p>
          <a:p>
            <a:r>
              <a:rPr lang="it-IT" altLang="it-IT" b="0" smtClean="0">
                <a:solidFill>
                  <a:srgbClr val="002060"/>
                </a:solidFill>
              </a:rPr>
              <a:t>Verso il basso (politiche locali)</a:t>
            </a:r>
          </a:p>
          <a:p>
            <a:r>
              <a:rPr lang="it-IT" altLang="it-IT" b="0" smtClean="0">
                <a:solidFill>
                  <a:srgbClr val="002060"/>
                </a:solidFill>
              </a:rPr>
              <a:t>Verso l’esterno (coinvolgimento di attori privati) </a:t>
            </a:r>
            <a:r>
              <a:rPr lang="it-IT" altLang="it-IT" sz="2400" b="0" smtClean="0">
                <a:solidFill>
                  <a:srgbClr val="002060"/>
                </a:solidFill>
              </a:rPr>
              <a:t>(Fonte: Guiraudon e Lahav)</a:t>
            </a:r>
            <a:endParaRPr lang="it-IT" altLang="it-IT" b="0" smtClean="0">
              <a:solidFill>
                <a:srgbClr val="002060"/>
              </a:solidFill>
            </a:endParaRPr>
          </a:p>
          <a:p>
            <a:r>
              <a:rPr lang="it-IT" altLang="it-IT" b="0" smtClean="0">
                <a:solidFill>
                  <a:srgbClr val="002060"/>
                </a:solidFill>
              </a:rPr>
              <a:t>Si può aggiungere: Verso paesi terzi: outsourcing, esternalizzazione dei confini </a:t>
            </a:r>
            <a:r>
              <a:rPr lang="it-IT" altLang="it-IT" sz="2400" b="0" smtClean="0">
                <a:solidFill>
                  <a:srgbClr val="002060"/>
                </a:solidFill>
              </a:rPr>
              <a:t>(Lavenex) </a:t>
            </a:r>
          </a:p>
          <a:p>
            <a:endParaRPr lang="it-IT" altLang="it-IT" b="0" smtClean="0">
              <a:solidFill>
                <a:srgbClr val="002060"/>
              </a:solidFill>
            </a:endParaRPr>
          </a:p>
          <a:p>
            <a:endParaRPr lang="it-IT" altLang="it-IT" smtClean="0"/>
          </a:p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570114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it-IT" altLang="it-IT" dirty="0" smtClean="0">
                <a:solidFill>
                  <a:srgbClr val="00B0F0"/>
                </a:solidFill>
              </a:rPr>
              <a:t>I confini come filtri</a:t>
            </a:r>
            <a:endParaRPr lang="it-IT" altLang="it-IT" dirty="0" smtClean="0">
              <a:solidFill>
                <a:srgbClr val="00B0F0"/>
              </a:solidFill>
            </a:endParaRP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35496" y="1196975"/>
            <a:ext cx="9001000" cy="4929188"/>
          </a:xfrm>
        </p:spPr>
        <p:txBody>
          <a:bodyPr/>
          <a:lstStyle/>
          <a:p>
            <a:r>
              <a:rPr lang="it-IT" altLang="it-IT" b="0" dirty="0" smtClean="0">
                <a:solidFill>
                  <a:srgbClr val="002060"/>
                </a:solidFill>
              </a:rPr>
              <a:t>I confini sono «selettivi e mirati»: in Italia </a:t>
            </a:r>
            <a:r>
              <a:rPr lang="it-IT" altLang="it-IT" dirty="0" smtClean="0">
                <a:solidFill>
                  <a:srgbClr val="002060"/>
                </a:solidFill>
              </a:rPr>
              <a:t>circa 20 </a:t>
            </a:r>
            <a:r>
              <a:rPr lang="it-IT" altLang="it-IT" b="0" dirty="0" smtClean="0">
                <a:solidFill>
                  <a:srgbClr val="002060"/>
                </a:solidFill>
              </a:rPr>
              <a:t>tipi </a:t>
            </a:r>
            <a:r>
              <a:rPr lang="it-IT" altLang="it-IT" b="0" dirty="0" smtClean="0">
                <a:solidFill>
                  <a:srgbClr val="002060"/>
                </a:solidFill>
              </a:rPr>
              <a:t>di permessi di soggiorno, nell’UE anche di più</a:t>
            </a:r>
          </a:p>
          <a:p>
            <a:r>
              <a:rPr lang="it-IT" altLang="it-IT" b="0" dirty="0" smtClean="0">
                <a:solidFill>
                  <a:srgbClr val="002060"/>
                </a:solidFill>
              </a:rPr>
              <a:t>Politica dei visti come politica dell’immigrazione </a:t>
            </a:r>
          </a:p>
          <a:p>
            <a:r>
              <a:rPr lang="it-IT" altLang="it-IT" b="0" dirty="0" smtClean="0">
                <a:solidFill>
                  <a:srgbClr val="002060"/>
                </a:solidFill>
              </a:rPr>
              <a:t>Mobilità contro migrazione: il differente status degli spostamenti dal Nord e dal Sud del mondo</a:t>
            </a:r>
          </a:p>
          <a:p>
            <a:r>
              <a:rPr lang="it-IT" altLang="it-IT" b="0" dirty="0" smtClean="0">
                <a:solidFill>
                  <a:srgbClr val="002060"/>
                </a:solidFill>
              </a:rPr>
              <a:t>Stratificazione del diritto alla mobilità: il potere dei </a:t>
            </a:r>
            <a:r>
              <a:rPr lang="it-IT" altLang="it-IT" i="1" dirty="0" smtClean="0">
                <a:solidFill>
                  <a:srgbClr val="002060"/>
                </a:solidFill>
              </a:rPr>
              <a:t>passaporti</a:t>
            </a:r>
            <a:r>
              <a:rPr lang="it-IT" altLang="it-IT" b="0" dirty="0" smtClean="0">
                <a:solidFill>
                  <a:srgbClr val="002060"/>
                </a:solidFill>
              </a:rPr>
              <a:t>, dei </a:t>
            </a:r>
            <a:r>
              <a:rPr lang="it-IT" altLang="it-IT" i="1" dirty="0" smtClean="0">
                <a:solidFill>
                  <a:srgbClr val="002060"/>
                </a:solidFill>
              </a:rPr>
              <a:t>portafogli</a:t>
            </a:r>
            <a:r>
              <a:rPr lang="it-IT" altLang="it-IT" b="0" dirty="0" smtClean="0">
                <a:solidFill>
                  <a:srgbClr val="002060"/>
                </a:solidFill>
              </a:rPr>
              <a:t>, delle </a:t>
            </a:r>
            <a:r>
              <a:rPr lang="it-IT" altLang="it-IT" i="1" dirty="0" smtClean="0">
                <a:solidFill>
                  <a:srgbClr val="002060"/>
                </a:solidFill>
              </a:rPr>
              <a:t>professioni</a:t>
            </a:r>
          </a:p>
        </p:txBody>
      </p:sp>
    </p:spTree>
    <p:extLst>
      <p:ext uri="{BB962C8B-B14F-4D97-AF65-F5344CB8AC3E}">
        <p14:creationId xmlns:p14="http://schemas.microsoft.com/office/powerpoint/2010/main" val="2906094587"/>
      </p:ext>
    </p:extLst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25091</TotalTime>
  <Words>3285</Words>
  <Application>Microsoft Office PowerPoint</Application>
  <PresentationFormat>Presentazione su schermo (4:3)</PresentationFormat>
  <Paragraphs>340</Paragraphs>
  <Slides>57</Slides>
  <Notes>27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57</vt:i4>
      </vt:variant>
    </vt:vector>
  </HeadingPairs>
  <TitlesOfParts>
    <vt:vector size="68" baseType="lpstr">
      <vt:lpstr>ＭＳ Ｐゴシック</vt:lpstr>
      <vt:lpstr>Arial</vt:lpstr>
      <vt:lpstr>Calibri</vt:lpstr>
      <vt:lpstr>Constantia</vt:lpstr>
      <vt:lpstr>Times New Roman</vt:lpstr>
      <vt:lpstr>Trebuchet MS</vt:lpstr>
      <vt:lpstr>Wingdings</vt:lpstr>
      <vt:lpstr>Wingdings 2</vt:lpstr>
      <vt:lpstr>PPT</vt:lpstr>
      <vt:lpstr>3</vt:lpstr>
      <vt:lpstr>Tema di Office</vt:lpstr>
      <vt:lpstr>     Maurizio Ambrosini, università di Milano, direttore della rivista “Mondi migranti”</vt:lpstr>
      <vt:lpstr>Presentazione standard di PowerPoint</vt:lpstr>
      <vt:lpstr>Confini e nazioni</vt:lpstr>
      <vt:lpstr>Presentazione standard di PowerPoint</vt:lpstr>
      <vt:lpstr>Presentazione standard di PowerPoint</vt:lpstr>
      <vt:lpstr>Presentazione standard di PowerPoint</vt:lpstr>
      <vt:lpstr>Il ritorno dei confini</vt:lpstr>
      <vt:lpstr>L’evoluzione del controllo dei confini</vt:lpstr>
      <vt:lpstr>I confini come filtri</vt:lpstr>
      <vt:lpstr>I confini come spazi contesi</vt:lpstr>
      <vt:lpstr>Rappresentazioni e realtà dell’immigrazione irregolare</vt:lpstr>
      <vt:lpstr>I limiti delle politiche restrittive</vt:lpstr>
      <vt:lpstr>L’evoluzione delle politiche restrittive</vt:lpstr>
      <vt:lpstr>Presentazione standard di PowerPoint</vt:lpstr>
      <vt:lpstr>Presentazione standard di PowerPoint</vt:lpstr>
      <vt:lpstr>Processi di regolarizzazione</vt:lpstr>
      <vt:lpstr>Presentazione standard di PowerPoint</vt:lpstr>
      <vt:lpstr>Presentazione standard di PowerPoint</vt:lpstr>
      <vt:lpstr>Presentazione standard di PowerPoint</vt:lpstr>
      <vt:lpstr>Fattori di complicazione dei modelli</vt:lpstr>
      <vt:lpstr>Presentazione standard di PowerPoint</vt:lpstr>
      <vt:lpstr>Presentazione standard di PowerPoint</vt:lpstr>
      <vt:lpstr>Evoluzioni della cittadinanza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controversa figura dei passatori (smugglers)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razzismo differenzialista</vt:lpstr>
      <vt:lpstr>Presentazione standard di PowerPoint</vt:lpstr>
      <vt:lpstr>Quattro tipi di discriminazione</vt:lpstr>
      <vt:lpstr>Presentazione standard di PowerPoint</vt:lpstr>
      <vt:lpstr>Sei tipi di discriminazione nel lavoro (Ambrosini-Barone)</vt:lpstr>
      <vt:lpstr>Cap. 12. Rifugiati, migranti forzati, minoranze rom e sinti</vt:lpstr>
      <vt:lpstr>Problemi di definizione e inquadramento</vt:lpstr>
      <vt:lpstr>I rifugiati ci stanno invadendo?</vt:lpstr>
      <vt:lpstr>Sono i paesi ricchi ad accogliere?</vt:lpstr>
      <vt:lpstr>Nuove strategie di gestione della questione rifugiati</vt:lpstr>
      <vt:lpstr>Le tendenze restrittive all’opera</vt:lpstr>
      <vt:lpstr>Il caso italiano</vt:lpstr>
      <vt:lpstr>La questione Rom. Il primo problema:  l’inquadramento cognitivo</vt:lpstr>
      <vt:lpstr>Ridefinizione dei confini</vt:lpstr>
      <vt:lpstr>Abitare nonostante</vt:lpstr>
      <vt:lpstr>L’economia della sopravvivenza</vt:lpstr>
      <vt:lpstr>Una situazione frastagliata</vt:lpstr>
      <vt:lpstr>Il ricorso ai servizi</vt:lpstr>
      <vt:lpstr>Alcune modeste proposte</vt:lpstr>
    </vt:vector>
  </TitlesOfParts>
  <Company>unimi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didattica</cp:lastModifiedBy>
  <cp:revision>199</cp:revision>
  <dcterms:created xsi:type="dcterms:W3CDTF">2013-01-11T11:10:20Z</dcterms:created>
  <dcterms:modified xsi:type="dcterms:W3CDTF">2020-09-07T15:34:39Z</dcterms:modified>
</cp:coreProperties>
</file>