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9" r:id="rId6"/>
    <p:sldId id="267" r:id="rId7"/>
    <p:sldId id="268" r:id="rId8"/>
    <p:sldId id="270" r:id="rId9"/>
    <p:sldId id="275" r:id="rId10"/>
    <p:sldId id="271" r:id="rId11"/>
    <p:sldId id="272" r:id="rId12"/>
    <p:sldId id="274" r:id="rId13"/>
    <p:sldId id="258" r:id="rId14"/>
    <p:sldId id="259" r:id="rId15"/>
    <p:sldId id="257" r:id="rId16"/>
    <p:sldId id="261" r:id="rId17"/>
    <p:sldId id="273" r:id="rId18"/>
    <p:sldId id="260" r:id="rId19"/>
    <p:sldId id="262" r:id="rId20"/>
    <p:sldId id="264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5A8432-07E3-442E-9771-1F09E07458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F6BAB-DDB9-443E-9EE7-015D385245F2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D2DF-EB08-43EC-89D6-D42DC0D4B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arxists.org/archive/trotsky/women/life/23_07_1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Videos\DZIGA%20VERTOV-1924-SOVIET%20PROPAGANDA%20ANIMATION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Videos\V.%20Pudovkin,%20La%20febbre%20degli%20scacchi%20(1925)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648071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Monotype Corsiva" pitchFamily="66" charset="0"/>
              </a:rPr>
              <a:t>Intorno a “La corazzata </a:t>
            </a:r>
            <a:r>
              <a:rPr lang="it-IT" sz="2800" dirty="0" err="1" smtClean="0">
                <a:latin typeface="Monotype Corsiva" pitchFamily="66" charset="0"/>
              </a:rPr>
              <a:t>Potemkin</a:t>
            </a:r>
            <a:r>
              <a:rPr lang="it-IT" sz="2800" dirty="0" smtClean="0">
                <a:latin typeface="Monotype Corsiva" pitchFamily="66" charset="0"/>
              </a:rPr>
              <a:t>”</a:t>
            </a:r>
            <a:endParaRPr lang="it-IT" sz="2800" dirty="0">
              <a:latin typeface="Monotype Corsiva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368752" cy="769640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Monotype Corsiva" pitchFamily="66" charset="0"/>
              </a:rPr>
              <a:t>Gian Piero </a:t>
            </a:r>
            <a:r>
              <a:rPr lang="it-IT" sz="2400" dirty="0" err="1" smtClean="0">
                <a:solidFill>
                  <a:schemeClr val="tx1"/>
                </a:solidFill>
                <a:latin typeface="Monotype Corsiva" pitchFamily="66" charset="0"/>
              </a:rPr>
              <a:t>Piretto</a:t>
            </a:r>
            <a:endParaRPr lang="it-IT" sz="2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it-IT" sz="2400" dirty="0" smtClean="0">
                <a:solidFill>
                  <a:schemeClr val="tx1"/>
                </a:solidFill>
                <a:latin typeface="Monotype Corsiva" pitchFamily="66" charset="0"/>
              </a:rPr>
              <a:t>23 marzo 2011</a:t>
            </a:r>
            <a:endParaRPr lang="it-IT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Immagine 3" descr="Bronenosets_Rodc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711149" cy="397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Donne della NEP (Nuova politica economica)</a:t>
            </a:r>
            <a:endParaRPr lang="it-IT" sz="2800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Segnaposto contenuto 3" descr="nep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587439" cy="3777283"/>
          </a:xfrm>
        </p:spPr>
      </p:pic>
      <p:pic>
        <p:nvPicPr>
          <p:cNvPr id="5" name="Immagine 4" descr="lavrova24nep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492896"/>
            <a:ext cx="3136648" cy="4196184"/>
          </a:xfrm>
          <a:prstGeom prst="rect">
            <a:avLst/>
          </a:prstGeom>
        </p:spPr>
      </p:pic>
      <p:pic>
        <p:nvPicPr>
          <p:cNvPr id="6" name="Immagine 5" descr="nep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32656"/>
            <a:ext cx="1176355" cy="1656184"/>
          </a:xfrm>
          <a:prstGeom prst="rect">
            <a:avLst/>
          </a:prstGeom>
        </p:spPr>
      </p:pic>
      <p:pic>
        <p:nvPicPr>
          <p:cNvPr id="7" name="Immagine 6" descr="krokodil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628800"/>
            <a:ext cx="2888447" cy="4359920"/>
          </a:xfrm>
          <a:prstGeom prst="rect">
            <a:avLst/>
          </a:prstGeom>
        </p:spPr>
      </p:pic>
      <p:pic>
        <p:nvPicPr>
          <p:cNvPr id="9" name="Immagine 8" descr="poster-192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-3939"/>
            <a:ext cx="5184576" cy="686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3682752" cy="1143000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Bezbožnik</a:t>
            </a:r>
            <a:r>
              <a:rPr lang="it-I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(Il senza Dio)</a:t>
            </a:r>
            <a:endParaRPr lang="it-IT" sz="2800" dirty="0">
              <a:solidFill>
                <a:schemeClr val="tx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Segnaposto contenuto 5" descr="bezbozhnik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628372" cy="3805883"/>
          </a:xfrm>
        </p:spPr>
      </p:pic>
      <p:pic>
        <p:nvPicPr>
          <p:cNvPr id="7" name="Immagine 6" descr="bezbozhnik2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140968"/>
            <a:ext cx="2692841" cy="3449588"/>
          </a:xfrm>
          <a:prstGeom prst="rect">
            <a:avLst/>
          </a:prstGeom>
        </p:spPr>
      </p:pic>
      <p:pic>
        <p:nvPicPr>
          <p:cNvPr id="9" name="Immagine 8" descr="sekta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6672"/>
            <a:ext cx="3028889" cy="476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143000"/>
          </a:xfrm>
        </p:spPr>
        <p:txBody>
          <a:bodyPr/>
          <a:lstStyle/>
          <a:p>
            <a:r>
              <a:rPr lang="it-IT" sz="2400" dirty="0" err="1" smtClean="0">
                <a:latin typeface="Monotype Corsiva" pitchFamily="66" charset="0"/>
              </a:rPr>
              <a:t>Lev</a:t>
            </a:r>
            <a:r>
              <a:rPr lang="it-IT" sz="2400" dirty="0" smtClean="0">
                <a:latin typeface="Monotype Corsiva" pitchFamily="66" charset="0"/>
              </a:rPr>
              <a:t> </a:t>
            </a:r>
            <a:r>
              <a:rPr lang="it-IT" sz="2400" dirty="0" err="1" smtClean="0">
                <a:latin typeface="Monotype Corsiva" pitchFamily="66" charset="0"/>
              </a:rPr>
              <a:t>Trockij</a:t>
            </a:r>
            <a:r>
              <a:rPr lang="it-IT" sz="2400" dirty="0" smtClean="0">
                <a:latin typeface="Monotype Corsiva" pitchFamily="66" charset="0"/>
              </a:rPr>
              <a:t>, La chiesa, la vodka e il cinema, “</a:t>
            </a:r>
            <a:r>
              <a:rPr lang="it-IT" sz="2400" dirty="0" err="1" smtClean="0">
                <a:latin typeface="Monotype Corsiva" pitchFamily="66" charset="0"/>
              </a:rPr>
              <a:t>Pravda</a:t>
            </a:r>
            <a:r>
              <a:rPr lang="it-IT" sz="2400" dirty="0" smtClean="0">
                <a:latin typeface="Monotype Corsiva" pitchFamily="66" charset="0"/>
              </a:rPr>
              <a:t>”, 12 luglio 1923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0244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http://www.marxists.org/</a:t>
            </a:r>
            <a:r>
              <a:rPr lang="it-IT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archive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/</a:t>
            </a:r>
            <a:r>
              <a:rPr lang="it-IT" sz="2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trotsky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/women/life/23_07_12.htm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8" name="Picture 4" descr="drunken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14813"/>
            <a:ext cx="49196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easter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500"/>
            <a:ext cx="43703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Monotype Corsiva" pitchFamily="66" charset="0"/>
              </a:rPr>
              <a:t>Formalisti russi</a:t>
            </a:r>
            <a:endParaRPr lang="it-IT" sz="2800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 </a:t>
            </a:r>
            <a:r>
              <a:rPr lang="it-IT" dirty="0" smtClean="0">
                <a:latin typeface="Monotype Corsiva" pitchFamily="66" charset="0"/>
              </a:rPr>
              <a:t>Tipologia </a:t>
            </a:r>
            <a:r>
              <a:rPr lang="it-IT" dirty="0">
                <a:latin typeface="Monotype Corsiva" pitchFamily="66" charset="0"/>
              </a:rPr>
              <a:t>di studio </a:t>
            </a:r>
            <a:r>
              <a:rPr lang="it-IT" dirty="0" smtClean="0">
                <a:latin typeface="Monotype Corsiva" pitchFamily="66" charset="0"/>
              </a:rPr>
              <a:t>che tralascia l’interpretazione </a:t>
            </a:r>
            <a:r>
              <a:rPr lang="it-IT" dirty="0">
                <a:latin typeface="Monotype Corsiva" pitchFamily="66" charset="0"/>
              </a:rPr>
              <a:t>contenutistica e la dimensione </a:t>
            </a:r>
            <a:r>
              <a:rPr lang="it-IT" dirty="0" err="1">
                <a:latin typeface="Monotype Corsiva" pitchFamily="66" charset="0"/>
              </a:rPr>
              <a:t>metatestuale</a:t>
            </a:r>
            <a:r>
              <a:rPr lang="it-IT" dirty="0">
                <a:latin typeface="Monotype Corsiva" pitchFamily="66" charset="0"/>
              </a:rPr>
              <a:t> dell'opera a favore di uno studio che ha come oggetto il prodotto letterario in sé</a:t>
            </a:r>
            <a:r>
              <a:rPr lang="it-IT" dirty="0" smtClean="0">
                <a:latin typeface="Monotype Corsiva" pitchFamily="66" charset="0"/>
              </a:rPr>
              <a:t>.</a:t>
            </a:r>
          </a:p>
          <a:p>
            <a:r>
              <a:rPr lang="it-IT" dirty="0" smtClean="0">
                <a:latin typeface="Monotype Corsiva" pitchFamily="66" charset="0"/>
              </a:rPr>
              <a:t>Artificio.</a:t>
            </a:r>
          </a:p>
          <a:p>
            <a:r>
              <a:rPr lang="it-IT" dirty="0">
                <a:latin typeface="Monotype Corsiva" pitchFamily="66" charset="0"/>
              </a:rPr>
              <a:t>S</a:t>
            </a:r>
            <a:r>
              <a:rPr lang="it-IT" dirty="0" smtClean="0">
                <a:latin typeface="Monotype Corsiva" pitchFamily="66" charset="0"/>
              </a:rPr>
              <a:t>cissione </a:t>
            </a:r>
            <a:r>
              <a:rPr lang="it-IT" dirty="0">
                <a:latin typeface="Monotype Corsiva" pitchFamily="66" charset="0"/>
              </a:rPr>
              <a:t>tra fabula e </a:t>
            </a:r>
            <a:r>
              <a:rPr lang="it-IT" dirty="0" smtClean="0">
                <a:latin typeface="Monotype Corsiva" pitchFamily="66" charset="0"/>
              </a:rPr>
              <a:t>intreccio: </a:t>
            </a:r>
            <a:r>
              <a:rPr lang="it-IT" dirty="0">
                <a:latin typeface="Monotype Corsiva" pitchFamily="66" charset="0"/>
              </a:rPr>
              <a:t>il </a:t>
            </a:r>
            <a:r>
              <a:rPr lang="it-IT" dirty="0" smtClean="0">
                <a:latin typeface="Monotype Corsiva" pitchFamily="66" charset="0"/>
              </a:rPr>
              <a:t>primo </a:t>
            </a:r>
            <a:r>
              <a:rPr lang="it-IT" dirty="0">
                <a:latin typeface="Monotype Corsiva" pitchFamily="66" charset="0"/>
              </a:rPr>
              <a:t>caratterizzato da una disposizione naturale e logico degli elementi, il secondo, a discrezione dello scrittore</a:t>
            </a:r>
            <a:r>
              <a:rPr lang="it-IT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Monotype Corsiva" pitchFamily="66" charset="0"/>
              </a:rPr>
              <a:t>Viktor </a:t>
            </a:r>
            <a:r>
              <a:rPr lang="it-IT" sz="2800" dirty="0" err="1" smtClean="0">
                <a:latin typeface="Monotype Corsiva" pitchFamily="66" charset="0"/>
              </a:rPr>
              <a:t>Šklovskij</a:t>
            </a:r>
            <a:endParaRPr lang="it-IT" sz="2800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err="1" smtClean="0">
                <a:latin typeface="Monotype Corsiva" pitchFamily="66" charset="0"/>
              </a:rPr>
              <a:t>Ostranienie</a:t>
            </a:r>
            <a:r>
              <a:rPr lang="it-IT" dirty="0" smtClean="0">
                <a:latin typeface="Monotype Corsiva" pitchFamily="66" charset="0"/>
              </a:rPr>
              <a:t> (straniamento):</a:t>
            </a:r>
          </a:p>
          <a:p>
            <a:pPr>
              <a:buNone/>
            </a:pPr>
            <a:r>
              <a:rPr lang="it-IT" dirty="0" smtClean="0">
                <a:latin typeface="Monotype Corsiva" pitchFamily="66" charset="0"/>
              </a:rPr>
              <a:t>rendere l’abituale </a:t>
            </a:r>
            <a:r>
              <a:rPr lang="it-IT" dirty="0">
                <a:latin typeface="Monotype Corsiva" pitchFamily="66" charset="0"/>
              </a:rPr>
              <a:t>percezione delle </a:t>
            </a:r>
            <a:endParaRPr lang="it-IT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it-IT" dirty="0" smtClean="0">
                <a:latin typeface="Monotype Corsiva" pitchFamily="66" charset="0"/>
              </a:rPr>
              <a:t>cose</a:t>
            </a:r>
            <a:r>
              <a:rPr lang="it-IT" dirty="0">
                <a:latin typeface="Monotype Corsiva" pitchFamily="66" charset="0"/>
              </a:rPr>
              <a:t>, insolita, diversa, riportando ciò </a:t>
            </a:r>
            <a:endParaRPr lang="it-IT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it-IT" dirty="0" smtClean="0">
                <a:latin typeface="Monotype Corsiva" pitchFamily="66" charset="0"/>
              </a:rPr>
              <a:t>che </a:t>
            </a:r>
            <a:r>
              <a:rPr lang="it-IT" dirty="0">
                <a:latin typeface="Monotype Corsiva" pitchFamily="66" charset="0"/>
              </a:rPr>
              <a:t>si rappresenta in contesti diversi da </a:t>
            </a:r>
            <a:endParaRPr lang="it-IT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it-IT" dirty="0" smtClean="0">
                <a:latin typeface="Monotype Corsiva" pitchFamily="66" charset="0"/>
              </a:rPr>
              <a:t>quelli </a:t>
            </a:r>
            <a:r>
              <a:rPr lang="it-IT" dirty="0">
                <a:latin typeface="Monotype Corsiva" pitchFamily="66" charset="0"/>
              </a:rPr>
              <a:t>naturali oppure rappresentando oggetti o fatti </a:t>
            </a:r>
            <a:r>
              <a:rPr lang="it-IT" dirty="0" smtClean="0">
                <a:latin typeface="Monotype Corsiva" pitchFamily="66" charset="0"/>
              </a:rPr>
              <a:t>da </a:t>
            </a:r>
            <a:r>
              <a:rPr lang="it-IT" dirty="0">
                <a:latin typeface="Monotype Corsiva" pitchFamily="66" charset="0"/>
              </a:rPr>
              <a:t>un punto di vista che possa farli apparire inconsueti. Per esempio le vicende umane sono raccontate dal punto di vista di un cavallo in un </a:t>
            </a:r>
            <a:r>
              <a:rPr lang="it-IT" dirty="0" smtClean="0">
                <a:latin typeface="Monotype Corsiva" pitchFamily="66" charset="0"/>
              </a:rPr>
              <a:t>racconto </a:t>
            </a:r>
            <a:r>
              <a:rPr lang="it-IT" dirty="0">
                <a:latin typeface="Monotype Corsiva" pitchFamily="66" charset="0"/>
              </a:rPr>
              <a:t>di </a:t>
            </a:r>
            <a:r>
              <a:rPr lang="it-IT" dirty="0" smtClean="0">
                <a:latin typeface="Monotype Corsiva" pitchFamily="66" charset="0"/>
              </a:rPr>
              <a:t>Tolstoj (</a:t>
            </a:r>
            <a:r>
              <a:rPr lang="it-IT" dirty="0" err="1" smtClean="0">
                <a:latin typeface="Monotype Corsiva" pitchFamily="66" charset="0"/>
              </a:rPr>
              <a:t>Cholstomer</a:t>
            </a:r>
            <a:r>
              <a:rPr lang="it-IT" dirty="0" smtClean="0">
                <a:latin typeface="Monotype Corsiva" pitchFamily="66" charset="0"/>
              </a:rPr>
              <a:t>).</a:t>
            </a:r>
            <a:r>
              <a:rPr lang="it-IT" dirty="0">
                <a:latin typeface="Monotype Corsiva" pitchFamily="66" charset="0"/>
              </a:rPr>
              <a:t> </a:t>
            </a:r>
          </a:p>
        </p:txBody>
      </p:sp>
      <p:pic>
        <p:nvPicPr>
          <p:cNvPr id="4" name="Immagine 3" descr="sklo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261304" cy="3026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latin typeface="Monotype Corsiva" pitchFamily="66" charset="0"/>
              </a:rPr>
              <a:t>Dziga</a:t>
            </a:r>
            <a:r>
              <a:rPr lang="it-IT" sz="2800" dirty="0" smtClean="0">
                <a:latin typeface="Monotype Corsiva" pitchFamily="66" charset="0"/>
              </a:rPr>
              <a:t> </a:t>
            </a:r>
            <a:r>
              <a:rPr lang="it-IT" sz="2800" dirty="0" err="1" smtClean="0">
                <a:latin typeface="Monotype Corsiva" pitchFamily="66" charset="0"/>
              </a:rPr>
              <a:t>Vertov</a:t>
            </a:r>
            <a:r>
              <a:rPr lang="it-IT" sz="2800" dirty="0" smtClean="0">
                <a:latin typeface="Monotype Corsiva" pitchFamily="66" charset="0"/>
              </a:rPr>
              <a:t>, </a:t>
            </a:r>
            <a:r>
              <a:rPr lang="it-IT" sz="2800" dirty="0" err="1" smtClean="0">
                <a:latin typeface="Monotype Corsiva" pitchFamily="66" charset="0"/>
              </a:rPr>
              <a:t>Kinoglaz</a:t>
            </a:r>
            <a:r>
              <a:rPr lang="it-IT" sz="2800" dirty="0" smtClean="0">
                <a:latin typeface="Monotype Corsiva" pitchFamily="66" charset="0"/>
              </a:rPr>
              <a:t> (</a:t>
            </a:r>
            <a:r>
              <a:rPr lang="it-IT" sz="2800" dirty="0" err="1" smtClean="0">
                <a:latin typeface="Monotype Corsiva" pitchFamily="66" charset="0"/>
              </a:rPr>
              <a:t>Cineocchio</a:t>
            </a:r>
            <a:r>
              <a:rPr lang="it-IT" sz="2800" dirty="0" smtClean="0">
                <a:latin typeface="Monotype Corsiva" pitchFamily="66" charset="0"/>
              </a:rPr>
              <a:t>)</a:t>
            </a:r>
            <a:endParaRPr lang="it-IT" sz="2800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dirty="0" smtClean="0">
                <a:latin typeface="Monotype Corsiva" pitchFamily="66" charset="0"/>
              </a:rPr>
              <a:t>Qualsiasi </a:t>
            </a:r>
            <a:r>
              <a:rPr lang="it-IT" dirty="0">
                <a:latin typeface="Monotype Corsiva" pitchFamily="66" charset="0"/>
              </a:rPr>
              <a:t>cosa che con gli occhi del quotidiano è banale e scontata, se guardata con </a:t>
            </a:r>
            <a:r>
              <a:rPr lang="it-IT" dirty="0" smtClean="0">
                <a:latin typeface="Monotype Corsiva" pitchFamily="66" charset="0"/>
              </a:rPr>
              <a:t>l’occhio </a:t>
            </a:r>
            <a:r>
              <a:rPr lang="it-IT" dirty="0">
                <a:latin typeface="Monotype Corsiva" pitchFamily="66" charset="0"/>
              </a:rPr>
              <a:t>del cinema e del montaggio diventa qualcosa di nuovo, </a:t>
            </a:r>
            <a:r>
              <a:rPr lang="it-IT" dirty="0" smtClean="0">
                <a:latin typeface="Monotype Corsiva" pitchFamily="66" charset="0"/>
              </a:rPr>
              <a:t>sconosciuto, </a:t>
            </a:r>
            <a:r>
              <a:rPr lang="it-IT" dirty="0">
                <a:latin typeface="Monotype Corsiva" pitchFamily="66" charset="0"/>
              </a:rPr>
              <a:t>che genera sorpresa e meraviglia</a:t>
            </a:r>
            <a:r>
              <a:rPr lang="it-IT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it-IT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it-IT" dirty="0" err="1">
                <a:latin typeface="Monotype Corsiva" pitchFamily="66" charset="0"/>
              </a:rPr>
              <a:t>Vertov</a:t>
            </a:r>
            <a:r>
              <a:rPr lang="it-IT" dirty="0">
                <a:latin typeface="Monotype Corsiva" pitchFamily="66" charset="0"/>
              </a:rPr>
              <a:t> esalta le potenzialità dello sguardo meccanico e della macchina da presa “Punto di partenza: l’uso della macchina da presa come </a:t>
            </a:r>
            <a:r>
              <a:rPr lang="it-IT" dirty="0" err="1">
                <a:latin typeface="Monotype Corsiva" pitchFamily="66" charset="0"/>
              </a:rPr>
              <a:t>cineocchio</a:t>
            </a:r>
            <a:r>
              <a:rPr lang="it-IT" dirty="0">
                <a:latin typeface="Monotype Corsiva" pitchFamily="66" charset="0"/>
              </a:rPr>
              <a:t> molto più perfetto dell’occhio umano, per esplorare il caos dei fenomeni visivi che pervadono lo spazio”.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456384" cy="720080"/>
          </a:xfrm>
        </p:spPr>
        <p:txBody>
          <a:bodyPr>
            <a:normAutofit/>
          </a:bodyPr>
          <a:lstStyle/>
          <a:p>
            <a:r>
              <a:rPr lang="it-IT" sz="3600" dirty="0" err="1" smtClean="0">
                <a:latin typeface="Monotype Corsiva" pitchFamily="66" charset="0"/>
              </a:rPr>
              <a:t>Cineocchio</a:t>
            </a:r>
            <a:endParaRPr lang="it-IT" sz="3600" dirty="0">
              <a:latin typeface="Monotype Corsiva" pitchFamily="66" charset="0"/>
            </a:endParaRPr>
          </a:p>
        </p:txBody>
      </p:sp>
      <p:pic>
        <p:nvPicPr>
          <p:cNvPr id="4" name="Segnaposto contenuto 3" descr="kinoglaz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10962"/>
            <a:ext cx="4098032" cy="2755927"/>
          </a:xfrm>
        </p:spPr>
      </p:pic>
      <p:pic>
        <p:nvPicPr>
          <p:cNvPr id="5" name="Immagine 4" descr="kinogl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774018" cy="4941168"/>
          </a:xfrm>
          <a:prstGeom prst="rect">
            <a:avLst/>
          </a:prstGeom>
        </p:spPr>
      </p:pic>
      <p:pic>
        <p:nvPicPr>
          <p:cNvPr id="6" name="Immagine 5" descr="vertov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356992"/>
            <a:ext cx="3614033" cy="288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 err="1" smtClean="0">
                <a:latin typeface="Monotype Corsiva" pitchFamily="66" charset="0"/>
              </a:rPr>
              <a:t>Dziga</a:t>
            </a:r>
            <a:r>
              <a:rPr lang="it-IT" sz="2000" dirty="0" smtClean="0">
                <a:latin typeface="Monotype Corsiva" pitchFamily="66" charset="0"/>
              </a:rPr>
              <a:t> </a:t>
            </a:r>
            <a:r>
              <a:rPr lang="it-IT" sz="2000" dirty="0" err="1" smtClean="0">
                <a:latin typeface="Monotype Corsiva" pitchFamily="66" charset="0"/>
              </a:rPr>
              <a:t>Vertov</a:t>
            </a:r>
            <a:r>
              <a:rPr lang="it-IT" sz="2000" dirty="0" smtClean="0">
                <a:latin typeface="Monotype Corsiva" pitchFamily="66" charset="0"/>
              </a:rPr>
              <a:t>, </a:t>
            </a:r>
            <a:r>
              <a:rPr lang="it-IT" sz="2000" dirty="0" err="1" smtClean="0">
                <a:latin typeface="Monotype Corsiva" pitchFamily="66" charset="0"/>
              </a:rPr>
              <a:t>Sovetskie</a:t>
            </a:r>
            <a:r>
              <a:rPr lang="it-IT" sz="2000" dirty="0" smtClean="0">
                <a:latin typeface="Monotype Corsiva" pitchFamily="66" charset="0"/>
              </a:rPr>
              <a:t> </a:t>
            </a:r>
            <a:r>
              <a:rPr lang="it-IT" sz="2000" dirty="0" err="1" smtClean="0">
                <a:latin typeface="Monotype Corsiva" pitchFamily="66" charset="0"/>
              </a:rPr>
              <a:t>igruški</a:t>
            </a:r>
            <a:r>
              <a:rPr lang="it-IT" sz="2000" dirty="0" smtClean="0">
                <a:latin typeface="Monotype Corsiva" pitchFamily="66" charset="0"/>
              </a:rPr>
              <a:t> (Figurine sovietiche per l’albero di Natale), </a:t>
            </a:r>
            <a:r>
              <a:rPr lang="it-IT" sz="2800" dirty="0" smtClean="0">
                <a:latin typeface="Monotype Corsiva" pitchFamily="66" charset="0"/>
              </a:rPr>
              <a:t/>
            </a:r>
            <a:br>
              <a:rPr lang="it-IT" sz="2800" dirty="0" smtClean="0">
                <a:latin typeface="Monotype Corsiva" pitchFamily="66" charset="0"/>
              </a:rPr>
            </a:br>
            <a:r>
              <a:rPr lang="it-IT" sz="2000" dirty="0" smtClean="0">
                <a:latin typeface="Monotype Corsiva" pitchFamily="66" charset="0"/>
              </a:rPr>
              <a:t>film d’animazione di propaganda, 1924</a:t>
            </a:r>
            <a:endParaRPr lang="it-IT" sz="2800" dirty="0">
              <a:latin typeface="Monotype Corsiva" pitchFamily="66" charset="0"/>
            </a:endParaRPr>
          </a:p>
        </p:txBody>
      </p:sp>
      <p:pic>
        <p:nvPicPr>
          <p:cNvPr id="4" name="DZIGA VERTOV-1924-SOVIET PROPAGANDA ANIM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latin typeface="Monotype Corsiva" pitchFamily="66" charset="0"/>
              </a:rPr>
              <a:t>Sergej</a:t>
            </a:r>
            <a:r>
              <a:rPr lang="it-IT" sz="2800" dirty="0" smtClean="0">
                <a:latin typeface="Monotype Corsiva" pitchFamily="66" charset="0"/>
              </a:rPr>
              <a:t> </a:t>
            </a:r>
            <a:r>
              <a:rPr lang="it-IT" sz="2800" dirty="0" err="1" smtClean="0">
                <a:latin typeface="Monotype Corsiva" pitchFamily="66" charset="0"/>
              </a:rPr>
              <a:t>Ejzenštejn</a:t>
            </a:r>
            <a:r>
              <a:rPr lang="it-IT" sz="2800" dirty="0" smtClean="0">
                <a:latin typeface="Monotype Corsiva" pitchFamily="66" charset="0"/>
              </a:rPr>
              <a:t>, </a:t>
            </a:r>
            <a:r>
              <a:rPr lang="it-IT" sz="2800" dirty="0" err="1" smtClean="0">
                <a:latin typeface="Monotype Corsiva" pitchFamily="66" charset="0"/>
              </a:rPr>
              <a:t>Kinokulak</a:t>
            </a:r>
            <a:r>
              <a:rPr lang="it-IT" sz="2800" dirty="0" smtClean="0">
                <a:latin typeface="Monotype Corsiva" pitchFamily="66" charset="0"/>
              </a:rPr>
              <a:t> (Cine pugno)</a:t>
            </a:r>
            <a:endParaRPr lang="it-IT" sz="2800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«Не киноглаз нам нужен, а кинокулак</a:t>
            </a:r>
            <a:r>
              <a:rPr lang="ru-RU" dirty="0" smtClean="0">
                <a:latin typeface="Monotype Corsiva" pitchFamily="66" charset="0"/>
              </a:rPr>
              <a:t>!»</a:t>
            </a:r>
            <a:endParaRPr lang="it-IT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it-IT" dirty="0" smtClean="0">
                <a:latin typeface="Monotype Corsiva" pitchFamily="66" charset="0"/>
              </a:rPr>
              <a:t>“Non è il </a:t>
            </a:r>
            <a:r>
              <a:rPr lang="it-IT" dirty="0" err="1" smtClean="0">
                <a:latin typeface="Monotype Corsiva" pitchFamily="66" charset="0"/>
              </a:rPr>
              <a:t>cineocchio</a:t>
            </a:r>
            <a:r>
              <a:rPr lang="it-IT" dirty="0" smtClean="0">
                <a:latin typeface="Monotype Corsiva" pitchFamily="66" charset="0"/>
              </a:rPr>
              <a:t> di cui abbiamo bisogno, ma il </a:t>
            </a:r>
            <a:r>
              <a:rPr lang="it-IT" dirty="0" err="1" smtClean="0">
                <a:latin typeface="Monotype Corsiva" pitchFamily="66" charset="0"/>
              </a:rPr>
              <a:t>cinepugno</a:t>
            </a:r>
            <a:r>
              <a:rPr lang="it-IT" dirty="0" smtClean="0">
                <a:latin typeface="Monotype Corsiva" pitchFamily="66" charset="0"/>
              </a:rPr>
              <a:t>!”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“Киноглаз” не только символ видения, но и символ созерцания. Нам же нужно не созерцать, а действовать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it-IT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it-IT" dirty="0" smtClean="0">
                <a:latin typeface="Monotype Corsiva" pitchFamily="66" charset="0"/>
              </a:rPr>
              <a:t>Il “</a:t>
            </a:r>
            <a:r>
              <a:rPr lang="it-IT" dirty="0" err="1" smtClean="0">
                <a:latin typeface="Monotype Corsiva" pitchFamily="66" charset="0"/>
              </a:rPr>
              <a:t>cineocchio</a:t>
            </a:r>
            <a:r>
              <a:rPr lang="it-IT" dirty="0" smtClean="0">
                <a:latin typeface="Monotype Corsiva" pitchFamily="66" charset="0"/>
              </a:rPr>
              <a:t>” non è soltanto un simbolo di visione, ma di osservazione. </a:t>
            </a:r>
            <a:r>
              <a:rPr lang="it-IT" dirty="0">
                <a:latin typeface="Monotype Corsiva" pitchFamily="66" charset="0"/>
              </a:rPr>
              <a:t>A</a:t>
            </a:r>
            <a:r>
              <a:rPr lang="it-IT" dirty="0" smtClean="0">
                <a:latin typeface="Monotype Corsiva" pitchFamily="66" charset="0"/>
              </a:rPr>
              <a:t> noi, però, non serve osservare ma agire.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Дорогу кинокулаку</a:t>
            </a:r>
            <a:r>
              <a:rPr lang="ru-RU" dirty="0" smtClean="0">
                <a:latin typeface="Monotype Corsiva" pitchFamily="66" charset="0"/>
              </a:rPr>
              <a:t>!</a:t>
            </a:r>
            <a:endParaRPr lang="it-IT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it-IT" dirty="0" smtClean="0">
                <a:latin typeface="Monotype Corsiva" pitchFamily="66" charset="0"/>
              </a:rPr>
              <a:t>Largo al </a:t>
            </a:r>
            <a:r>
              <a:rPr lang="it-IT" dirty="0" err="1" smtClean="0">
                <a:latin typeface="Monotype Corsiva" pitchFamily="66" charset="0"/>
              </a:rPr>
              <a:t>cinepugno</a:t>
            </a:r>
            <a:r>
              <a:rPr lang="it-IT" dirty="0" smtClean="0">
                <a:latin typeface="Monotype Corsiva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La corazzata </a:t>
            </a:r>
            <a:r>
              <a:rPr lang="it-IT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Potemkin</a:t>
            </a:r>
            <a:r>
              <a:rPr lang="it-IT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(fotogrammi “pugno”)</a:t>
            </a:r>
            <a:endParaRPr lang="it-IT" sz="32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Segnaposto contenuto 7" descr="Potemkin-stil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204864"/>
            <a:ext cx="3312368" cy="2815512"/>
          </a:xfrm>
        </p:spPr>
      </p:pic>
      <p:pic>
        <p:nvPicPr>
          <p:cNvPr id="6" name="Immagine 5" descr="Nurse_Battleship_Potem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064000" cy="5219700"/>
          </a:xfrm>
          <a:prstGeom prst="rect">
            <a:avLst/>
          </a:prstGeom>
        </p:spPr>
      </p:pic>
      <p:pic>
        <p:nvPicPr>
          <p:cNvPr id="7" name="Immagine 6" descr="golod2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3810000" cy="5191125"/>
          </a:xfrm>
          <a:prstGeom prst="rect">
            <a:avLst/>
          </a:prstGeom>
        </p:spPr>
      </p:pic>
      <p:pic>
        <p:nvPicPr>
          <p:cNvPr id="9" name="Immagine 8" descr="Moor_pomogi!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76672"/>
            <a:ext cx="3810000" cy="602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 descr="C:\Documents and Settings\Gian Piero Piretto\Documenti\Immagini\Poster sovietici\poster_01_99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124744"/>
            <a:ext cx="6528842" cy="4722411"/>
          </a:xfrm>
          <a:noFill/>
          <a:ln/>
        </p:spPr>
      </p:pic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err="1" smtClean="0">
                <a:latin typeface="Monotype Corsiva" pitchFamily="66" charset="0"/>
              </a:rPr>
              <a:t>Vsevolod</a:t>
            </a:r>
            <a:r>
              <a:rPr lang="it-IT" sz="2400" dirty="0" smtClean="0">
                <a:latin typeface="Monotype Corsiva" pitchFamily="66" charset="0"/>
              </a:rPr>
              <a:t> </a:t>
            </a:r>
            <a:r>
              <a:rPr lang="it-IT" sz="2400" dirty="0" err="1" smtClean="0">
                <a:latin typeface="Monotype Corsiva" pitchFamily="66" charset="0"/>
              </a:rPr>
              <a:t>Pudovkin</a:t>
            </a:r>
            <a:r>
              <a:rPr lang="it-IT" sz="2400" dirty="0" smtClean="0">
                <a:latin typeface="Monotype Corsiva" pitchFamily="66" charset="0"/>
              </a:rPr>
              <a:t>, </a:t>
            </a:r>
            <a:r>
              <a:rPr lang="it-IT" sz="2400" dirty="0" err="1" smtClean="0">
                <a:latin typeface="Monotype Corsiva" pitchFamily="66" charset="0"/>
              </a:rPr>
              <a:t>Šachmatnaja</a:t>
            </a:r>
            <a:r>
              <a:rPr lang="it-IT" sz="2400" dirty="0" smtClean="0">
                <a:latin typeface="Monotype Corsiva" pitchFamily="66" charset="0"/>
              </a:rPr>
              <a:t> </a:t>
            </a:r>
            <a:r>
              <a:rPr lang="it-IT" sz="2400" dirty="0" err="1" smtClean="0">
                <a:latin typeface="Monotype Corsiva" pitchFamily="66" charset="0"/>
              </a:rPr>
              <a:t>gorjačka</a:t>
            </a:r>
            <a:r>
              <a:rPr lang="it-IT" sz="2400" dirty="0" smtClean="0">
                <a:latin typeface="Monotype Corsiva" pitchFamily="66" charset="0"/>
              </a:rPr>
              <a:t> (La febbre degli scacchi), 1925</a:t>
            </a:r>
            <a:endParaRPr lang="it-IT" sz="2400" dirty="0">
              <a:latin typeface="Monotype Corsiva" pitchFamily="66" charset="0"/>
            </a:endParaRPr>
          </a:p>
        </p:txBody>
      </p:sp>
      <p:pic>
        <p:nvPicPr>
          <p:cNvPr id="6" name="V. Pudovkin, La febbre degli scacchi (1925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5" y="228600"/>
            <a:ext cx="3171825" cy="6200775"/>
          </a:xfrm>
        </p:spPr>
        <p:txBody>
          <a:bodyPr/>
          <a:lstStyle/>
          <a:p>
            <a:pPr eaLnBrk="1" hangingPunct="1"/>
            <a:r>
              <a:rPr lang="it-IT" sz="3200" dirty="0" smtClean="0">
                <a:latin typeface="Monotype Corsiva" pitchFamily="66" charset="0"/>
              </a:rPr>
              <a:t>Molte canaglie di vario tipi girano per il </a:t>
            </a:r>
            <a:r>
              <a:rPr lang="it-IT" sz="3200" dirty="0" err="1" smtClean="0">
                <a:latin typeface="Monotype Corsiva" pitchFamily="66" charset="0"/>
              </a:rPr>
              <a:t>mondo…</a:t>
            </a:r>
            <a:r>
              <a:rPr lang="it-IT" sz="3200" dirty="0" smtClean="0">
                <a:latin typeface="Monotype Corsiva" pitchFamily="66" charset="0"/>
              </a:rPr>
              <a:t/>
            </a:r>
            <a:br>
              <a:rPr lang="it-IT" sz="3200" dirty="0" smtClean="0">
                <a:latin typeface="Monotype Corsiva" pitchFamily="66" charset="0"/>
              </a:rPr>
            </a:br>
            <a:r>
              <a:rPr lang="it-IT" sz="3200" dirty="0" smtClean="0">
                <a:latin typeface="Monotype Corsiva" pitchFamily="66" charset="0"/>
              </a:rPr>
              <a:t>Noi le sistemeremo certamente tutte, ma sistemarle tutte è terribilmente difficile. </a:t>
            </a:r>
            <a:br>
              <a:rPr lang="it-IT" sz="3200" dirty="0" smtClean="0">
                <a:latin typeface="Monotype Corsiva" pitchFamily="66" charset="0"/>
              </a:rPr>
            </a:br>
            <a:r>
              <a:rPr lang="it-IT" sz="3200" dirty="0" smtClean="0">
                <a:latin typeface="Monotype Corsiva" pitchFamily="66" charset="0"/>
              </a:rPr>
              <a:t>V. Majakovskij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25"/>
            <a:ext cx="3171825" cy="4524375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9156" name="Picture 4" descr="C:\Documents and Settings\Gian Piero Piretto\Desktop\20\ussr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Monotype Corsiva" pitchFamily="66" charset="0"/>
              </a:rPr>
              <a:t>Contro l’aborto clandestino e le mammane, 1925</a:t>
            </a:r>
            <a:endParaRPr lang="it-IT" sz="2800" dirty="0">
              <a:latin typeface="Monotype Corsiva" pitchFamily="66" charset="0"/>
            </a:endParaRPr>
          </a:p>
        </p:txBody>
      </p:sp>
      <p:pic>
        <p:nvPicPr>
          <p:cNvPr id="4" name="Segnaposto contenuto 2" descr="aborto1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39048"/>
            <a:ext cx="6696744" cy="4994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5516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Monotype Corsiva" pitchFamily="66" charset="0"/>
              </a:rPr>
              <a:t>Treni di agitazione</a:t>
            </a:r>
            <a:endParaRPr lang="it-IT" sz="2800" dirty="0">
              <a:latin typeface="Monotype Corsiva" pitchFamily="66" charset="0"/>
            </a:endParaRPr>
          </a:p>
        </p:txBody>
      </p:sp>
      <p:pic>
        <p:nvPicPr>
          <p:cNvPr id="5" name="Immagine 4" descr="agitpoe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933056"/>
            <a:ext cx="2839435" cy="2204864"/>
          </a:xfrm>
          <a:prstGeom prst="rect">
            <a:avLst/>
          </a:prstGeom>
        </p:spPr>
      </p:pic>
      <p:pic>
        <p:nvPicPr>
          <p:cNvPr id="6" name="Immagine 5" descr="agitpoezd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645024"/>
            <a:ext cx="4513684" cy="2979031"/>
          </a:xfrm>
          <a:prstGeom prst="rect">
            <a:avLst/>
          </a:prstGeom>
        </p:spPr>
      </p:pic>
      <p:pic>
        <p:nvPicPr>
          <p:cNvPr id="8" name="Segnaposto contenuto 3" descr="agitpoezd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268760"/>
            <a:ext cx="5715000" cy="2009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Madri, non abbandonate i bambini!</a:t>
            </a:r>
            <a:br>
              <a:rPr lang="it-I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it-I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Anadate</a:t>
            </a:r>
            <a:r>
              <a:rPr lang="it-I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ai soviet dove vi aiuteranno con l’assistenza sociale.</a:t>
            </a:r>
            <a:endParaRPr lang="it-IT" sz="2800" dirty="0">
              <a:solidFill>
                <a:schemeClr val="tx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Segnaposto contenuto 5" descr="materi_deti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289648" cy="4078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Douglas Fairbanks, Mary </a:t>
            </a:r>
            <a:r>
              <a:rPr lang="it-IT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Pickford</a:t>
            </a:r>
            <a:r>
              <a:rPr lang="it-IT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e  i ragazzi di strada</a:t>
            </a:r>
            <a:endParaRPr lang="it-IT" sz="28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Segnaposto contenuto 3" descr="douglas_fairbanks_mary_pickf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463614" cy="3705275"/>
          </a:xfrm>
        </p:spPr>
      </p:pic>
      <p:pic>
        <p:nvPicPr>
          <p:cNvPr id="5" name="Immagine 4" descr="bespriz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922" y="3573016"/>
            <a:ext cx="4316316" cy="2970287"/>
          </a:xfrm>
          <a:prstGeom prst="rect">
            <a:avLst/>
          </a:prstGeom>
        </p:spPr>
      </p:pic>
      <p:pic>
        <p:nvPicPr>
          <p:cNvPr id="6" name="Immagine 5" descr="bespriz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792"/>
            <a:ext cx="3093933" cy="230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5962674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Monotype Corsiva" pitchFamily="66" charset="0"/>
              </a:rPr>
              <a:t>Ogni cuoca deve imparare a governare, Lenin</a:t>
            </a:r>
            <a:br>
              <a:rPr lang="it-IT" sz="3200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/>
            </a:r>
            <a:br>
              <a:rPr lang="it-IT" dirty="0" smtClean="0">
                <a:latin typeface="Monotype Corsiva" pitchFamily="66" charset="0"/>
              </a:rPr>
            </a:br>
            <a:r>
              <a:rPr lang="it-IT" sz="2800" dirty="0" smtClean="0">
                <a:latin typeface="Monotype Corsiva" pitchFamily="66" charset="0"/>
              </a:rPr>
              <a:t>Non restare a casa e in cucina, vai a votare e frequenta il soviet.</a:t>
            </a:r>
            <a:br>
              <a:rPr lang="it-IT" sz="2800" dirty="0" smtClean="0">
                <a:latin typeface="Monotype Corsiva" pitchFamily="66" charset="0"/>
              </a:rPr>
            </a:br>
            <a:r>
              <a:rPr lang="it-IT" sz="2800" dirty="0" smtClean="0">
                <a:latin typeface="Monotype Corsiva" pitchFamily="66" charset="0"/>
              </a:rPr>
              <a:t>Prima l’operaia era oscurantista, oggi risolve i problemi al soviet.</a:t>
            </a:r>
            <a:endParaRPr lang="it-IT" dirty="0">
              <a:latin typeface="Monotype Corsiva" pitchFamily="66" charset="0"/>
            </a:endParaRPr>
          </a:p>
        </p:txBody>
      </p:sp>
      <p:pic>
        <p:nvPicPr>
          <p:cNvPr id="4" name="Segnaposto contenuto 3" descr="kukharka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359204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>
                <a:latin typeface="Monotype Corsiva" pitchFamily="66" charset="0"/>
              </a:rPr>
              <a:t>Mossel</a:t>
            </a:r>
            <a:r>
              <a:rPr lang="it-IT" sz="2800" dirty="0" smtClean="0">
                <a:latin typeface="Monotype Corsiva" pitchFamily="66" charset="0"/>
              </a:rPr>
              <a:t>’</a:t>
            </a:r>
            <a:r>
              <a:rPr lang="it-IT" sz="2800" dirty="0" err="1" smtClean="0">
                <a:latin typeface="Monotype Corsiva" pitchFamily="66" charset="0"/>
              </a:rPr>
              <a:t>prom</a:t>
            </a:r>
            <a:r>
              <a:rPr lang="it-IT" sz="2800" dirty="0" smtClean="0">
                <a:latin typeface="Monotype Corsiva" pitchFamily="66" charset="0"/>
              </a:rPr>
              <a:t> (agenzia pubblicitaria di stato</a:t>
            </a:r>
            <a:r>
              <a:rPr lang="it-IT" sz="2800" dirty="0" smtClean="0">
                <a:latin typeface="Monotype Corsiva" pitchFamily="66" charset="0"/>
              </a:rPr>
              <a:t>)</a:t>
            </a:r>
            <a:endParaRPr lang="it-IT" sz="2800" dirty="0">
              <a:latin typeface="Monotype Corsiva" pitchFamily="66" charset="0"/>
            </a:endParaRPr>
          </a:p>
        </p:txBody>
      </p:sp>
      <p:pic>
        <p:nvPicPr>
          <p:cNvPr id="4" name="Segnaposto contenuto 3" descr="mosselpr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499125" cy="3633267"/>
          </a:xfrm>
        </p:spPr>
      </p:pic>
      <p:pic>
        <p:nvPicPr>
          <p:cNvPr id="5" name="Immagine 4" descr="mosselpr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96952"/>
            <a:ext cx="42862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6438" y="357188"/>
            <a:ext cx="3000375" cy="6129337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smtClean="0">
                <a:latin typeface="Monotype Corsiva" pitchFamily="66" charset="0"/>
              </a:rPr>
              <a:t>Jurij </a:t>
            </a:r>
            <a:r>
              <a:rPr lang="it-IT" sz="2800" dirty="0" err="1" smtClean="0">
                <a:latin typeface="Monotype Corsiva" pitchFamily="66" charset="0"/>
              </a:rPr>
              <a:t>Željabužskij</a:t>
            </a:r>
            <a:r>
              <a:rPr lang="it-IT" sz="2800" dirty="0" smtClean="0">
                <a:latin typeface="Monotype Corsiva" pitchFamily="66" charset="0"/>
              </a:rPr>
              <a:t>, </a:t>
            </a:r>
            <a:r>
              <a:rPr lang="it-IT" sz="2800" dirty="0" smtClean="0">
                <a:latin typeface="Monotype Corsiva" pitchFamily="66" charset="0"/>
              </a:rPr>
              <a:t/>
            </a:r>
            <a:br>
              <a:rPr lang="it-IT" sz="2800" dirty="0" smtClean="0">
                <a:latin typeface="Monotype Corsiva" pitchFamily="66" charset="0"/>
              </a:rPr>
            </a:br>
            <a:r>
              <a:rPr lang="it-IT" sz="2800" dirty="0" smtClean="0">
                <a:latin typeface="Monotype Corsiva" pitchFamily="66" charset="0"/>
              </a:rPr>
              <a:t>La </a:t>
            </a:r>
            <a:r>
              <a:rPr lang="it-IT" sz="2800" dirty="0" smtClean="0">
                <a:latin typeface="Monotype Corsiva" pitchFamily="66" charset="0"/>
              </a:rPr>
              <a:t>sigaraia del </a:t>
            </a:r>
            <a:r>
              <a:rPr lang="it-IT" sz="2800" dirty="0" err="1" smtClean="0">
                <a:latin typeface="Monotype Corsiva" pitchFamily="66" charset="0"/>
              </a:rPr>
              <a:t>Mossel</a:t>
            </a:r>
            <a:r>
              <a:rPr lang="it-IT" sz="2800" dirty="0" smtClean="0">
                <a:latin typeface="Monotype Corsiva" pitchFamily="66" charset="0"/>
              </a:rPr>
              <a:t>’</a:t>
            </a:r>
            <a:r>
              <a:rPr lang="it-IT" sz="2800" dirty="0" err="1" smtClean="0">
                <a:latin typeface="Monotype Corsiva" pitchFamily="66" charset="0"/>
              </a:rPr>
              <a:t>prom</a:t>
            </a:r>
            <a:r>
              <a:rPr lang="it-IT" sz="2800" dirty="0" smtClean="0">
                <a:latin typeface="Monotype Corsiva" pitchFamily="66" charset="0"/>
              </a:rPr>
              <a:t>,</a:t>
            </a:r>
            <a:br>
              <a:rPr lang="it-IT" sz="2800" dirty="0" smtClean="0">
                <a:latin typeface="Monotype Corsiva" pitchFamily="66" charset="0"/>
              </a:rPr>
            </a:br>
            <a:r>
              <a:rPr lang="it-IT" sz="2800" dirty="0" smtClean="0">
                <a:latin typeface="Monotype Corsiva" pitchFamily="66" charset="0"/>
              </a:rPr>
              <a:t>1924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28813"/>
            <a:ext cx="2457450" cy="4167187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8436" name="Immagine 4" descr="papirosnica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4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299</Words>
  <Application>Microsoft Office PowerPoint</Application>
  <PresentationFormat>Presentazione su schermo (4:3)</PresentationFormat>
  <Paragraphs>40</Paragraphs>
  <Slides>21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Intorno a “La corazzata Potemkin”</vt:lpstr>
      <vt:lpstr>Diapositiva 2</vt:lpstr>
      <vt:lpstr>Contro l’aborto clandestino e le mammane, 1925</vt:lpstr>
      <vt:lpstr>Treni di agitazione</vt:lpstr>
      <vt:lpstr>Madri, non abbandonate i bambini! Anadate ai soviet dove vi aiuteranno con l’assistenza sociale.</vt:lpstr>
      <vt:lpstr>Douglas Fairbanks, Mary Pickford e  i ragazzi di strada</vt:lpstr>
      <vt:lpstr>Ogni cuoca deve imparare a governare, Lenin  Non restare a casa e in cucina, vai a votare e frequenta il soviet. Prima l’operaia era oscurantista, oggi risolve i problemi al soviet.</vt:lpstr>
      <vt:lpstr>Mossel’prom (agenzia pubblicitaria di stato)</vt:lpstr>
      <vt:lpstr>Jurij Željabužskij,  La sigaraia del Mossel’prom, 1924</vt:lpstr>
      <vt:lpstr>Donne della NEP (Nuova politica economica)</vt:lpstr>
      <vt:lpstr>Bezbožnik (Il senza Dio)</vt:lpstr>
      <vt:lpstr>Lev Trockij, La chiesa, la vodka e il cinema, “Pravda”, 12 luglio 1923</vt:lpstr>
      <vt:lpstr>Formalisti russi</vt:lpstr>
      <vt:lpstr>Viktor Šklovskij</vt:lpstr>
      <vt:lpstr>Dziga Vertov, Kinoglaz (Cineocchio)</vt:lpstr>
      <vt:lpstr>Cineocchio</vt:lpstr>
      <vt:lpstr>Dziga Vertov, Sovetskie igruški (Figurine sovietiche per l’albero di Natale),  film d’animazione di propaganda, 1924</vt:lpstr>
      <vt:lpstr>Sergej Ejzenštejn, Kinokulak (Cine pugno)</vt:lpstr>
      <vt:lpstr>La corazzata Potemkin (fotogrammi “pugno”)</vt:lpstr>
      <vt:lpstr>Vsevolod Pudovkin, Šachmatnaja gorjačka (La febbre degli scacchi), 1925</vt:lpstr>
      <vt:lpstr>Molte canaglie di vario tipi girano per il mondo… Noi le sistemeremo certamente tutte, ma sistemarle tutte è terribilmente difficile.  V. Majakovskij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14</cp:revision>
  <dcterms:created xsi:type="dcterms:W3CDTF">2011-03-17T07:52:31Z</dcterms:created>
  <dcterms:modified xsi:type="dcterms:W3CDTF">2011-03-22T15:27:14Z</dcterms:modified>
</cp:coreProperties>
</file>