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diagrams/layout1.xml" ContentType="application/vnd.openxmlformats-officedocument.drawingml.diagramLayout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3" r:id="rId10"/>
    <p:sldId id="274" r:id="rId11"/>
    <p:sldId id="265" r:id="rId12"/>
    <p:sldId id="264" r:id="rId13"/>
    <p:sldId id="266" r:id="rId14"/>
    <p:sldId id="270" r:id="rId15"/>
    <p:sldId id="271" r:id="rId16"/>
    <p:sldId id="267" r:id="rId17"/>
    <p:sldId id="268" r:id="rId18"/>
    <p:sldId id="272" r:id="rId19"/>
    <p:sldId id="275" r:id="rId20"/>
    <p:sldId id="276" r:id="rId21"/>
    <p:sldId id="277" r:id="rId22"/>
    <p:sldId id="282" r:id="rId23"/>
    <p:sldId id="279" r:id="rId24"/>
    <p:sldId id="278" r:id="rId25"/>
    <p:sldId id="280" r:id="rId26"/>
    <p:sldId id="281" r:id="rId27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7CF534-3E3C-DC41-8094-2DF35C4AA057}" type="doc">
      <dgm:prSet loTypeId="urn:microsoft.com/office/officeart/2005/8/layout/hierarchy4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FBAA7B87-6D44-074A-A834-1B3EF40B5DF0}">
      <dgm:prSet phldrT="[Testo]"/>
      <dgm:spPr/>
      <dgm:t>
        <a:bodyPr/>
        <a:lstStyle/>
        <a:p>
          <a:r>
            <a:rPr lang="it-IT" dirty="0" smtClean="0"/>
            <a:t>saṃskṛta-</a:t>
          </a:r>
          <a:endParaRPr lang="it-IT" dirty="0"/>
        </a:p>
      </dgm:t>
    </dgm:pt>
    <dgm:pt modelId="{DA03EF1D-50F2-BD40-8319-272DF012FC2C}" type="parTrans" cxnId="{A09D7C77-0748-9345-8332-23FECC5550EF}">
      <dgm:prSet/>
      <dgm:spPr/>
      <dgm:t>
        <a:bodyPr/>
        <a:lstStyle/>
        <a:p>
          <a:endParaRPr lang="it-IT"/>
        </a:p>
      </dgm:t>
    </dgm:pt>
    <dgm:pt modelId="{47D924AA-C270-904C-B2E7-F3BB9E59D7B2}" type="sibTrans" cxnId="{A09D7C77-0748-9345-8332-23FECC5550EF}">
      <dgm:prSet/>
      <dgm:spPr/>
      <dgm:t>
        <a:bodyPr/>
        <a:lstStyle/>
        <a:p>
          <a:endParaRPr lang="it-IT"/>
        </a:p>
      </dgm:t>
    </dgm:pt>
    <dgm:pt modelId="{0D240BA1-CAAA-2243-B5EC-69923CF02804}" type="pres">
      <dgm:prSet presAssocID="{F47CF534-3E3C-DC41-8094-2DF35C4AA057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it-IT"/>
        </a:p>
      </dgm:t>
    </dgm:pt>
    <dgm:pt modelId="{354164B9-1B5A-8B4B-AD61-57F9BFAC393C}" type="pres">
      <dgm:prSet presAssocID="{FBAA7B87-6D44-074A-A834-1B3EF40B5DF0}" presName="vertOne" presStyleCnt="0"/>
      <dgm:spPr/>
    </dgm:pt>
    <dgm:pt modelId="{6A83E065-FF9E-1D43-A682-A3BC07CABC80}" type="pres">
      <dgm:prSet presAssocID="{FBAA7B87-6D44-074A-A834-1B3EF40B5DF0}" presName="txOn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t-IT"/>
        </a:p>
      </dgm:t>
    </dgm:pt>
    <dgm:pt modelId="{27EE58B9-E6D7-C044-97F5-4BE674405F10}" type="pres">
      <dgm:prSet presAssocID="{FBAA7B87-6D44-074A-A834-1B3EF40B5DF0}" presName="horzOne" presStyleCnt="0"/>
      <dgm:spPr/>
    </dgm:pt>
  </dgm:ptLst>
  <dgm:cxnLst>
    <dgm:cxn modelId="{63F066E7-4974-9E49-B158-E31DD9D191F5}" type="presOf" srcId="{FBAA7B87-6D44-074A-A834-1B3EF40B5DF0}" destId="{6A83E065-FF9E-1D43-A682-A3BC07CABC80}" srcOrd="0" destOrd="0" presId="urn:microsoft.com/office/officeart/2005/8/layout/hierarchy4"/>
    <dgm:cxn modelId="{8F335CDE-25E3-7C43-ACFC-BA32D39D84AF}" type="presOf" srcId="{F47CF534-3E3C-DC41-8094-2DF35C4AA057}" destId="{0D240BA1-CAAA-2243-B5EC-69923CF02804}" srcOrd="0" destOrd="0" presId="urn:microsoft.com/office/officeart/2005/8/layout/hierarchy4"/>
    <dgm:cxn modelId="{A09D7C77-0748-9345-8332-23FECC5550EF}" srcId="{F47CF534-3E3C-DC41-8094-2DF35C4AA057}" destId="{FBAA7B87-6D44-074A-A834-1B3EF40B5DF0}" srcOrd="0" destOrd="0" parTransId="{DA03EF1D-50F2-BD40-8319-272DF012FC2C}" sibTransId="{47D924AA-C270-904C-B2E7-F3BB9E59D7B2}"/>
    <dgm:cxn modelId="{FD9B13A5-B663-5347-B763-D52C3BB5C30B}" type="presParOf" srcId="{0D240BA1-CAAA-2243-B5EC-69923CF02804}" destId="{354164B9-1B5A-8B4B-AD61-57F9BFAC393C}" srcOrd="0" destOrd="0" presId="urn:microsoft.com/office/officeart/2005/8/layout/hierarchy4"/>
    <dgm:cxn modelId="{02783176-0BE2-E54E-BDA8-1A128685156E}" type="presParOf" srcId="{354164B9-1B5A-8B4B-AD61-57F9BFAC393C}" destId="{6A83E065-FF9E-1D43-A682-A3BC07CABC80}" srcOrd="0" destOrd="0" presId="urn:microsoft.com/office/officeart/2005/8/layout/hierarchy4"/>
    <dgm:cxn modelId="{D63BAFAB-D996-9244-921F-8FC8250C8406}" type="presParOf" srcId="{354164B9-1B5A-8B4B-AD61-57F9BFAC393C}" destId="{27EE58B9-E6D7-C044-97F5-4BE674405F10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A83E065-FF9E-1D43-A682-A3BC07CABC80}">
      <dsp:nvSpPr>
        <dsp:cNvPr id="0" name=""/>
        <dsp:cNvSpPr/>
      </dsp:nvSpPr>
      <dsp:spPr>
        <a:xfrm>
          <a:off x="0" y="0"/>
          <a:ext cx="8229600" cy="573722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6500" kern="1200" dirty="0" smtClean="0"/>
            <a:t>saṃskṛta-</a:t>
          </a:r>
          <a:endParaRPr lang="it-IT" sz="6500" kern="1200" dirty="0"/>
        </a:p>
      </dsp:txBody>
      <dsp:txXfrm>
        <a:off x="0" y="0"/>
        <a:ext cx="8229600" cy="57372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D6DE84-41E4-2042-B521-B768E2B1CAB7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568E4A-7F75-A44D-8824-E86873A39D1B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68E4A-7F75-A44D-8824-E86873A39D1B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568E4A-7F75-A44D-8824-E86873A39D1B}" type="slidenum">
              <a:rPr lang="it-IT" smtClean="0"/>
              <a:pPr/>
              <a:t>12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B8870E-3736-FB48-882A-5C3E4D460B11}" type="datetimeFigureOut">
              <a:rPr lang="it-IT" smtClean="0"/>
              <a:pPr/>
              <a:t>5-11-2014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A2ACD6-801F-384C-BF31-B1879816617E}" type="slidenum">
              <a:rPr lang="it-IT" smtClean="0"/>
              <a:pPr/>
              <a:t>‹n.›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1842293"/>
            <a:ext cx="7772400" cy="2043908"/>
          </a:xfrm>
        </p:spPr>
        <p:txBody>
          <a:bodyPr>
            <a:normAutofit fontScale="90000"/>
          </a:bodyPr>
          <a:lstStyle/>
          <a:p>
            <a:r>
              <a:rPr lang="it-IT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>
                    <a:lumMod val="75000"/>
                    <a:alpha val="68000"/>
                  </a:schemeClr>
                </a:solidFill>
              </a:rPr>
              <a:t>Lingua e Letteratura Sanscrita</a:t>
            </a:r>
            <a:br>
              <a:rPr lang="it-IT" dirty="0" smtClean="0">
                <a:ln w="12700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>
                    <a:lumMod val="75000"/>
                    <a:alpha val="68000"/>
                  </a:schemeClr>
                </a:solidFill>
              </a:rPr>
            </a:br>
            <a:r>
              <a:rPr lang="it-IT" sz="3200" dirty="0" smtClean="0">
                <a:ln>
                  <a:solidFill>
                    <a:srgbClr val="2C7C9F"/>
                  </a:solidFill>
                </a:ln>
                <a:solidFill>
                  <a:schemeClr val="tx1">
                    <a:alpha val="28000"/>
                  </a:schemeClr>
                </a:solidFill>
              </a:rPr>
              <a:t>Lineamenti di lingua sanscrita e di storia della letteratura dell’India antica e classica</a:t>
            </a:r>
            <a:endParaRPr lang="it-IT" sz="3200" dirty="0"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chemeClr val="tx1">
                  <a:alpha val="28000"/>
                </a:schemeClr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4131198"/>
            <a:ext cx="6400800" cy="1507601"/>
          </a:xfrm>
        </p:spPr>
        <p:txBody>
          <a:bodyPr>
            <a:normAutofit/>
          </a:bodyPr>
          <a:lstStyle/>
          <a:p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Anno </a:t>
            </a:r>
            <a:r>
              <a:rPr lang="it-IT" sz="2800" dirty="0" err="1" smtClean="0">
                <a:ln>
                  <a:solidFill>
                    <a:srgbClr val="2C7C9F"/>
                  </a:solidFill>
                </a:ln>
              </a:rPr>
              <a:t>acc</a:t>
            </a:r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. 2014-2015</a:t>
            </a:r>
          </a:p>
          <a:p>
            <a:r>
              <a:rPr lang="it-IT" sz="2800" dirty="0" smtClean="0">
                <a:ln>
                  <a:solidFill>
                    <a:srgbClr val="2C7C9F"/>
                  </a:solidFill>
                </a:ln>
              </a:rPr>
              <a:t>Prof.ssa Paola M. Rossi</a:t>
            </a:r>
            <a:endParaRPr lang="it-IT" sz="2800" dirty="0">
              <a:ln>
                <a:solidFill>
                  <a:srgbClr val="2C7C9F"/>
                </a:solidFill>
              </a:ln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34770"/>
            <a:ext cx="8229600" cy="5591394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Mito cosmogonico: Prajāpati e “composizione” e “ri-costituzione” delle membra del corpo della divinità</a:t>
            </a:r>
          </a:p>
          <a:p>
            <a:r>
              <a:rPr lang="it-IT" i="1" dirty="0" smtClean="0"/>
              <a:t>annaṃ saṃ-s-kṛ</a:t>
            </a:r>
            <a:r>
              <a:rPr lang="it-IT" dirty="0" smtClean="0"/>
              <a:t>: “preparare cibo” offerto nel fuoco </a:t>
            </a:r>
            <a:r>
              <a:rPr lang="it-IT" i="1" dirty="0" smtClean="0"/>
              <a:t> </a:t>
            </a:r>
            <a:r>
              <a:rPr lang="it-IT" dirty="0" smtClean="0"/>
              <a:t>&gt; mattone con cui costruire l’altare</a:t>
            </a:r>
          </a:p>
          <a:p>
            <a:r>
              <a:rPr lang="it-IT" dirty="0" smtClean="0"/>
              <a:t>mattoni: frammenti discontinui di fuoco solidificato &gt; frammenti del corpo del dio</a:t>
            </a:r>
          </a:p>
          <a:p>
            <a:r>
              <a:rPr lang="it-IT" i="1" dirty="0" smtClean="0"/>
              <a:t>anyam ātmānam saṃskurvanti: preparano un altro sé-sostanza corporea</a:t>
            </a:r>
          </a:p>
          <a:p>
            <a:r>
              <a:rPr lang="it-IT" dirty="0" err="1" smtClean="0"/>
              <a:t>mattoni-metri-</a:t>
            </a:r>
            <a:r>
              <a:rPr lang="it-IT" i="1" dirty="0" err="1" smtClean="0"/>
              <a:t>chandas</a:t>
            </a:r>
            <a:r>
              <a:rPr lang="it-IT" i="1" dirty="0" smtClean="0"/>
              <a:t> </a:t>
            </a:r>
          </a:p>
          <a:p>
            <a:r>
              <a:rPr lang="it-IT" dirty="0" smtClean="0"/>
              <a:t>mattoni-parola-</a:t>
            </a:r>
            <a:r>
              <a:rPr lang="it-IT" i="1" dirty="0" smtClean="0"/>
              <a:t>vāc</a:t>
            </a:r>
            <a:r>
              <a:rPr lang="it-IT" dirty="0" smtClean="0"/>
              <a:t>; </a:t>
            </a:r>
          </a:p>
          <a:p>
            <a:r>
              <a:rPr lang="it-IT" dirty="0" smtClean="0"/>
              <a:t>mattoni-</a:t>
            </a:r>
            <a:r>
              <a:rPr lang="it-IT" i="1" dirty="0" smtClean="0"/>
              <a:t>veda </a:t>
            </a:r>
          </a:p>
          <a:p>
            <a:pPr>
              <a:buNone/>
            </a:pPr>
            <a:r>
              <a:rPr lang="it-IT" dirty="0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chemeClr val="bg2">
                    <a:lumMod val="50000"/>
                  </a:schemeClr>
                </a:solidFill>
              </a:rPr>
              <a:t>alimento &gt; corpo &gt; parola </a:t>
            </a:r>
            <a:r>
              <a:rPr lang="it-IT" i="1" dirty="0" smtClean="0"/>
              <a:t>: vācaṃ hy evaitām saṃskurute</a:t>
            </a:r>
            <a:r>
              <a:rPr lang="it-IT" dirty="0" smtClean="0"/>
              <a:t>- </a:t>
            </a:r>
            <a:r>
              <a:rPr lang="it-IT" i="1" dirty="0" smtClean="0"/>
              <a:t>“in effetti parola, proprio questa (parola), prepara” </a:t>
            </a:r>
            <a:r>
              <a:rPr lang="it-IT" dirty="0" smtClean="0"/>
              <a:t> (ŚB X 5. </a:t>
            </a:r>
            <a:r>
              <a:rPr lang="it-IT" dirty="0" err="1" smtClean="0"/>
              <a:t>1</a:t>
            </a:r>
            <a:r>
              <a:rPr lang="it-IT" dirty="0" smtClean="0"/>
              <a:t>. </a:t>
            </a:r>
            <a:r>
              <a:rPr lang="it-IT" dirty="0" err="1" smtClean="0"/>
              <a:t>3</a:t>
            </a:r>
            <a:r>
              <a:rPr lang="it-IT" dirty="0" smtClean="0"/>
              <a:t>)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parola divina: 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daivī  </a:t>
            </a:r>
            <a:r>
              <a:rPr lang="it-IT" i="1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vāc</a:t>
            </a:r>
            <a:endParaRPr lang="it-IT" dirty="0" smtClean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  <a:p>
            <a:endParaRPr lang="it-IT" i="1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9468"/>
            <a:ext cx="8229600" cy="573669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saṃskṛta- = aggettivo: “confezionato-compiuto-perfetto”</a:t>
            </a:r>
          </a:p>
          <a:p>
            <a:pPr>
              <a:buNone/>
            </a:pPr>
            <a:endParaRPr lang="it-IT" dirty="0" smtClean="0">
              <a:ln w="19050" cap="flat" cmpd="sng" algn="ctr">
                <a:solidFill>
                  <a:srgbClr val="2C7C9F">
                    <a:alpha val="4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>
                  <a:alpha val="49000"/>
                </a:srgbClr>
              </a:solidFill>
            </a:endParaRPr>
          </a:p>
          <a:p>
            <a:pPr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81000"/>
                  </a:srgbClr>
                </a:solidFill>
              </a:rPr>
              <a:t>parola divina: </a:t>
            </a: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daivī  </a:t>
            </a:r>
            <a:r>
              <a:rPr lang="it-IT" i="1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vāc</a:t>
            </a:r>
          </a:p>
          <a:p>
            <a:pPr>
              <a:buNone/>
            </a:pPr>
            <a:endParaRPr lang="it-IT" dirty="0" smtClean="0">
              <a:ln w="19050" cap="flat" cmpd="sng" algn="ctr">
                <a:solidFill>
                  <a:srgbClr val="2C7C9F">
                    <a:alpha val="4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>
                  <a:alpha val="49000"/>
                </a:srgbClr>
              </a:solidFill>
            </a:endParaRPr>
          </a:p>
          <a:p>
            <a:pPr>
              <a:buNone/>
            </a:pPr>
            <a:endParaRPr lang="it-IT" dirty="0" smtClean="0">
              <a:ln w="19050" cap="flat" cmpd="sng" algn="ctr">
                <a:solidFill>
                  <a:srgbClr val="2C7C9F">
                    <a:alpha val="43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>
                  <a:alpha val="49000"/>
                </a:srgbClr>
              </a:solidFill>
            </a:endParaRPr>
          </a:p>
          <a:p>
            <a:pPr>
              <a:buNone/>
            </a:pP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saṃskṛtā bhāṣā = lingua/locutio perfetta</a:t>
            </a:r>
          </a:p>
          <a:p>
            <a:r>
              <a:rPr lang="it-IT" dirty="0" smtClean="0"/>
              <a:t>Bharata, </a:t>
            </a:r>
            <a:r>
              <a:rPr lang="it-IT" i="1" dirty="0" smtClean="0"/>
              <a:t>Nāṭya</a:t>
            </a:r>
            <a:r>
              <a:rPr lang="it-IT" dirty="0" smtClean="0"/>
              <a:t>ś</a:t>
            </a:r>
            <a:r>
              <a:rPr lang="it-IT" i="1" dirty="0" smtClean="0"/>
              <a:t>āstra</a:t>
            </a:r>
            <a:r>
              <a:rPr lang="it-IT" dirty="0" smtClean="0"/>
              <a:t> (II a.C.-II d.C.)</a:t>
            </a:r>
          </a:p>
          <a:p>
            <a:r>
              <a:rPr lang="it-IT" dirty="0" smtClean="0"/>
              <a:t>14.5 / 17.1 </a:t>
            </a:r>
            <a:r>
              <a:rPr lang="it-IT" i="1" dirty="0" smtClean="0"/>
              <a:t>dvi-vidhaṃ hi smṛtaṃ pāṭhyaṃ saṃskṛtaṃ prākṛtaṃ tathā / in effetti la recitazione è di due tipi - è stato ricordato - : ossia “</a:t>
            </a:r>
            <a:r>
              <a:rPr lang="it-IT" dirty="0" smtClean="0"/>
              <a:t>perfetta</a:t>
            </a:r>
            <a:r>
              <a:rPr lang="it-IT" i="1" dirty="0" smtClean="0"/>
              <a:t>”</a:t>
            </a:r>
            <a:r>
              <a:rPr lang="it-IT" dirty="0" smtClean="0"/>
              <a:t> </a:t>
            </a:r>
            <a:r>
              <a:rPr lang="it-IT" i="1" dirty="0" smtClean="0"/>
              <a:t>e</a:t>
            </a:r>
            <a:r>
              <a:rPr lang="it-IT" dirty="0" smtClean="0"/>
              <a:t> “naturale”/ […] </a:t>
            </a:r>
            <a:r>
              <a:rPr lang="it-IT" i="1" dirty="0" smtClean="0"/>
              <a:t>evaṃ tu saṃskṛtaṃ pāṭhyaṃ mayā proktaṃ samāsataḥ / prākṛtasya tu  pāṭhyasya saṃpravakṣyāmi lakṣaṇam // </a:t>
            </a:r>
            <a:r>
              <a:rPr lang="it-IT" dirty="0" smtClean="0"/>
              <a:t>Invero la rececitazione “perfetta” è stata da me esposta in breve / ora esporrò il carattere della recitazione “naturale”.</a:t>
            </a:r>
            <a:endParaRPr lang="it-IT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9468"/>
            <a:ext cx="8229600" cy="5736696"/>
          </a:xfrm>
        </p:spPr>
        <p:txBody>
          <a:bodyPr>
            <a:normAutofit lnSpcReduction="10000"/>
          </a:bodyPr>
          <a:lstStyle/>
          <a:p>
            <a:r>
              <a:rPr lang="it-IT" i="1" dirty="0" smtClean="0"/>
              <a:t>Rāmāyaṇa</a:t>
            </a:r>
            <a:r>
              <a:rPr lang="it-IT" dirty="0" smtClean="0"/>
              <a:t> di Vālmīki (IV-III a.C – I-II d.C)</a:t>
            </a:r>
          </a:p>
          <a:p>
            <a:pPr>
              <a:buNone/>
            </a:pPr>
            <a:r>
              <a:rPr lang="it-IT" dirty="0" smtClean="0"/>
              <a:t>   5.28.17-19</a:t>
            </a:r>
          </a:p>
          <a:p>
            <a:pPr algn="just"/>
            <a:r>
              <a:rPr lang="it-IT" sz="2400" i="1" dirty="0" smtClean="0"/>
              <a:t>[…] vācaṃ codāhariṣyāmi mānuṣīm iha saṃskṛtāṃ // yadi vācaṃ pradāsyāmi dvi-jātir iva saṃskṛtāṃ / rāvaṇaṃ manyamānā māṃ sītā bhītā bhaviṣyati // avaśyam eva vaktavyaṃ mānuṣaṃ vākyaṃ arthavat / […] //</a:t>
            </a:r>
          </a:p>
          <a:p>
            <a:pPr algn="dist"/>
            <a:r>
              <a:rPr lang="it-IT" dirty="0" smtClean="0"/>
              <a:t>Qui riporterò una parola umana “perfetta”; se presenterò una parola “perfetta” come fosse di un brahamano, Sītā si spaventerà, credendomi Rāvaṇa. Si deve necessariamente pronunciare un discorso dotato di senso in forma umana.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21734"/>
            <a:ext cx="8229600" cy="5804430"/>
          </a:xfrm>
        </p:spPr>
        <p:txBody>
          <a:bodyPr>
            <a:normAutofit fontScale="92500" lnSpcReduction="20000"/>
          </a:bodyPr>
          <a:lstStyle/>
          <a:p>
            <a:r>
              <a:rPr lang="it-IT" i="1" dirty="0" smtClean="0"/>
              <a:t>vāc saṃskṛtā </a:t>
            </a:r>
            <a:r>
              <a:rPr lang="it-IT" dirty="0" smtClean="0"/>
              <a:t>: parola “perfetta” : continuum linguistico?</a:t>
            </a:r>
          </a:p>
          <a:p>
            <a:r>
              <a:rPr lang="it-IT" dirty="0" smtClean="0"/>
              <a:t>propria di una dimensione divina, </a:t>
            </a:r>
            <a:r>
              <a:rPr lang="it-IT" i="1" dirty="0" smtClean="0"/>
              <a:t>daivī vāc</a:t>
            </a:r>
            <a:r>
              <a:rPr lang="it-IT" dirty="0" smtClean="0"/>
              <a:t>  contrapposta all’umana, già di ascendenza vedico-ritualistica.</a:t>
            </a:r>
          </a:p>
          <a:p>
            <a:r>
              <a:rPr lang="it-IT" dirty="0" smtClean="0"/>
              <a:t>propria dei due volte nati -</a:t>
            </a:r>
            <a:r>
              <a:rPr lang="it-IT" i="1" dirty="0" smtClean="0"/>
              <a:t>dvi-jāti</a:t>
            </a:r>
            <a:r>
              <a:rPr lang="it-IT" dirty="0" smtClean="0"/>
              <a:t>-, che rappresentano una condizione umana-</a:t>
            </a:r>
            <a:r>
              <a:rPr lang="it-IT" i="1" dirty="0" smtClean="0"/>
              <a:t>mānuṣa </a:t>
            </a:r>
            <a:r>
              <a:rPr lang="it-IT" dirty="0" smtClean="0"/>
              <a:t>particolare: lingua che “marca” la classe colta, sia come lingua letteraria (repertorio di testi sacri), sia come registro linguistico elevato di una lingua d’uso.</a:t>
            </a:r>
          </a:p>
          <a:p>
            <a:r>
              <a:rPr lang="it-IT" dirty="0" smtClean="0"/>
              <a:t>proprio della condizione umana – </a:t>
            </a:r>
            <a:r>
              <a:rPr lang="it-IT" i="1" dirty="0" smtClean="0"/>
              <a:t>mānuṣa</a:t>
            </a:r>
            <a:r>
              <a:rPr lang="it-IT" dirty="0" smtClean="0"/>
              <a:t>-, condizione comune:</a:t>
            </a:r>
            <a:r>
              <a:rPr lang="it-IT" i="1" dirty="0" smtClean="0"/>
              <a:t> </a:t>
            </a:r>
            <a:r>
              <a:rPr lang="it-IT" dirty="0" smtClean="0"/>
              <a:t>registro “mondano, profano”-</a:t>
            </a:r>
            <a:r>
              <a:rPr lang="it-IT" i="1" dirty="0" smtClean="0"/>
              <a:t>laukika-</a:t>
            </a:r>
            <a:r>
              <a:rPr lang="it-IT" dirty="0" smtClean="0"/>
              <a:t>, di uso quotidiano.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23292"/>
            <a:ext cx="8229600" cy="57028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it-IT" dirty="0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rgbClr val="244A58"/>
                </a:solidFill>
              </a:rPr>
              <a:t>Periodo compreso tra II </a:t>
            </a:r>
            <a:r>
              <a:rPr lang="it-IT" dirty="0" err="1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rgbClr val="244A58"/>
                </a:solidFill>
              </a:rPr>
              <a:t>a.C</a:t>
            </a:r>
            <a:r>
              <a:rPr lang="it-IT" dirty="0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rgbClr val="244A58"/>
                </a:solidFill>
              </a:rPr>
              <a:t> e II </a:t>
            </a:r>
            <a:r>
              <a:rPr lang="it-IT" dirty="0" err="1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rgbClr val="244A58"/>
                </a:solidFill>
              </a:rPr>
              <a:t>d.C</a:t>
            </a:r>
            <a:endParaRPr lang="it-IT" dirty="0" smtClean="0">
              <a:ln>
                <a:solidFill>
                  <a:srgbClr val="2C7C9F">
                    <a:alpha val="57000"/>
                  </a:srgbClr>
                </a:solidFill>
              </a:ln>
              <a:solidFill>
                <a:srgbClr val="244A58"/>
              </a:solidFill>
            </a:endParaRPr>
          </a:p>
          <a:p>
            <a:pPr>
              <a:buFontTx/>
              <a:buChar char="-"/>
            </a:pPr>
            <a:r>
              <a:rPr lang="it-IT" i="1" dirty="0" smtClean="0"/>
              <a:t>saṃskṛta</a:t>
            </a:r>
            <a:r>
              <a:rPr lang="it-IT" dirty="0" smtClean="0"/>
              <a:t>: aggettivo che qualifica </a:t>
            </a:r>
            <a:r>
              <a:rPr lang="it-IT" i="1" dirty="0" smtClean="0"/>
              <a:t>vāc- / pāṭhya- </a:t>
            </a:r>
            <a:r>
              <a:rPr lang="it-IT" dirty="0" smtClean="0"/>
              <a:t>(</a:t>
            </a:r>
            <a:r>
              <a:rPr lang="it-IT" smtClean="0"/>
              <a:t>gerundivo del </a:t>
            </a:r>
            <a:r>
              <a:rPr lang="it-IT" dirty="0" smtClean="0"/>
              <a:t>causativo della rad. </a:t>
            </a:r>
            <a:r>
              <a:rPr lang="it-IT" i="1" dirty="0" smtClean="0"/>
              <a:t>paṭh-“recitare” &gt; “far recitare, insegnare”</a:t>
            </a:r>
            <a:r>
              <a:rPr lang="it-IT" dirty="0" smtClean="0"/>
              <a:t>), ma situazione fluida:</a:t>
            </a:r>
          </a:p>
          <a:p>
            <a:pPr>
              <a:buNone/>
            </a:pPr>
            <a:r>
              <a:rPr lang="it-IT" dirty="0" smtClean="0"/>
              <a:t>A) due accezioni in termini di continuum linguistico e diglossia</a:t>
            </a:r>
          </a:p>
          <a:p>
            <a:pPr>
              <a:buNone/>
            </a:pPr>
            <a:r>
              <a:rPr lang="it-IT" dirty="0" smtClean="0"/>
              <a:t>	1- alto-ricercato-“artificiale”-colto</a:t>
            </a:r>
          </a:p>
          <a:p>
            <a:pPr>
              <a:buNone/>
            </a:pPr>
            <a:r>
              <a:rPr lang="it-IT" dirty="0" smtClean="0"/>
              <a:t>		  (brahmanico: </a:t>
            </a:r>
            <a:r>
              <a:rPr lang="it-IT" dirty="0" err="1" smtClean="0"/>
              <a:t>letterario-sacrale</a:t>
            </a:r>
            <a:r>
              <a:rPr lang="it-IT" dirty="0" smtClean="0"/>
              <a:t>)</a:t>
            </a:r>
          </a:p>
          <a:p>
            <a:pPr>
              <a:buNone/>
            </a:pPr>
            <a:r>
              <a:rPr lang="it-IT" dirty="0" smtClean="0"/>
              <a:t>	2- naturale-umana-“uso”-quotidiano-   	  		 familiare (donne-classe sociali inferiori); </a:t>
            </a:r>
          </a:p>
          <a:p>
            <a:pPr>
              <a:buNone/>
            </a:pPr>
            <a:r>
              <a:rPr lang="it-IT" dirty="0" smtClean="0"/>
              <a:t>B)  </a:t>
            </a:r>
            <a:r>
              <a:rPr lang="it-IT" i="1" dirty="0" smtClean="0"/>
              <a:t>saṃskṛta ≠ prākṛta</a:t>
            </a:r>
            <a:r>
              <a:rPr lang="it-IT" dirty="0" smtClean="0"/>
              <a:t>: perfetto-colto contrapposto a ciò che è naturale/grezzo e quotidiano: non solo due registri, ma anche due lingue diverse, di cui una è percepita come una degenerazione/naturalizzazione della prima, “perfetta” in quanto artificiale e letteralizzata: bilinguismo - diglossia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18058"/>
            <a:ext cx="8229600" cy="5608105"/>
          </a:xfrm>
        </p:spPr>
        <p:txBody>
          <a:bodyPr/>
          <a:lstStyle/>
          <a:p>
            <a:pPr>
              <a:buNone/>
            </a:pPr>
            <a:r>
              <a:rPr lang="it-IT" dirty="0" smtClean="0">
                <a:ln>
                  <a:solidFill>
                    <a:srgbClr val="2C7C9F">
                      <a:alpha val="57000"/>
                    </a:srgbClr>
                  </a:solidFill>
                </a:ln>
                <a:solidFill>
                  <a:srgbClr val="244A58"/>
                </a:solidFill>
              </a:rPr>
              <a:t>Dal III sec. d.C. </a:t>
            </a:r>
          </a:p>
          <a:p>
            <a:r>
              <a:rPr lang="it-IT" i="1" dirty="0" smtClean="0"/>
              <a:t>saṃskṛta</a:t>
            </a:r>
            <a:r>
              <a:rPr lang="it-IT" dirty="0" smtClean="0"/>
              <a:t>:</a:t>
            </a:r>
            <a:r>
              <a:rPr lang="it-IT" i="1" dirty="0" smtClean="0"/>
              <a:t> </a:t>
            </a:r>
            <a:r>
              <a:rPr lang="it-IT" dirty="0" smtClean="0"/>
              <a:t>sinonimo di </a:t>
            </a:r>
            <a:r>
              <a:rPr lang="it-IT" i="1" dirty="0" smtClean="0"/>
              <a:t>daiva-vaidika</a:t>
            </a:r>
          </a:p>
          <a:p>
            <a:r>
              <a:rPr lang="it-IT" i="1" dirty="0" smtClean="0"/>
              <a:t>prākṛta</a:t>
            </a:r>
            <a:r>
              <a:rPr lang="it-IT" dirty="0" smtClean="0"/>
              <a:t>: sinonimo di </a:t>
            </a:r>
            <a:r>
              <a:rPr lang="it-IT" i="1" dirty="0" smtClean="0"/>
              <a:t>mānuṣa-laukika-deśin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r>
              <a:rPr lang="it-IT" i="1" dirty="0" smtClean="0"/>
              <a:t>Kāmasūtra</a:t>
            </a:r>
            <a:r>
              <a:rPr lang="it-IT" dirty="0" smtClean="0"/>
              <a:t> di Vātsyāyana (III d. </a:t>
            </a:r>
            <a:r>
              <a:rPr lang="it-IT" dirty="0" err="1" smtClean="0"/>
              <a:t>C</a:t>
            </a:r>
            <a:r>
              <a:rPr lang="it-IT" dirty="0" smtClean="0"/>
              <a:t>)</a:t>
            </a:r>
          </a:p>
          <a:p>
            <a:r>
              <a:rPr lang="it-IT" dirty="0" err="1" smtClean="0"/>
              <a:t>1</a:t>
            </a:r>
            <a:r>
              <a:rPr lang="it-IT" dirty="0" smtClean="0"/>
              <a:t>. 4 </a:t>
            </a:r>
            <a:r>
              <a:rPr lang="it-IT" i="1" dirty="0" smtClean="0"/>
              <a:t>nātyantaṃ saṃskṛtenaiva nātyantaṃ deśabhāṣayā / </a:t>
            </a:r>
            <a:r>
              <a:rPr lang="it-IT" dirty="0" smtClean="0"/>
              <a:t>né con una (parlata) eccessivamente “perfetta”, né con una parlata eccessivamente vernacolare.</a:t>
            </a:r>
          </a:p>
          <a:p>
            <a:pPr>
              <a:buNone/>
            </a:pPr>
            <a:r>
              <a:rPr lang="it-IT" dirty="0" smtClean="0"/>
              <a:t> </a:t>
            </a:r>
            <a:r>
              <a:rPr lang="it-IT" i="1" dirty="0" smtClean="0"/>
              <a:t>saṃskṛta-(bhāṣā) ≠ deśa-bhāṣā</a:t>
            </a:r>
            <a:r>
              <a:rPr lang="it-IT" dirty="0" smtClean="0"/>
              <a:t>: due registri linguistici o due lingue diverse, uno elevato, l’altro più regionale; una sorta di lingua ideale “cortigiana”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24934"/>
            <a:ext cx="8229600" cy="560123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saṃskṛtā bhāṣā = lingua/locutio “perfetta”</a:t>
            </a:r>
          </a:p>
          <a:p>
            <a:pPr>
              <a:buFontTx/>
              <a:buChar char="-"/>
            </a:pP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dimensione divina e sacrale, e come tale superiore e assoluta; marca una realtà altra rispetto a quella mortale e familiare (corpus vedico 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66000"/>
                  </a:srgbClr>
                </a:solidFill>
              </a:rPr>
              <a:t>e </a:t>
            </a:r>
            <a:r>
              <a:rPr lang="it-IT" i="1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66000"/>
                  </a:srgbClr>
                </a:solidFill>
              </a:rPr>
              <a:t>daivī vāc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66000"/>
                  </a:srgbClr>
                </a:solidFill>
              </a:rPr>
              <a:t> di Bhartṛhari, </a:t>
            </a:r>
            <a:r>
              <a:rPr lang="it-IT" i="1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66000"/>
                  </a:srgbClr>
                </a:solidFill>
              </a:rPr>
              <a:t>Vākyapadīya 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66000"/>
                  </a:srgbClr>
                </a:solidFill>
              </a:rPr>
              <a:t>V d. C</a:t>
            </a:r>
            <a:r>
              <a:rPr lang="it-IT" dirty="0" smtClean="0">
                <a:ln w="3175" cap="flat" cmpd="sng" algn="ctr">
                  <a:solidFill>
                    <a:srgbClr val="2C7C9F">
                      <a:alpha val="52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.</a:t>
            </a:r>
            <a:r>
              <a:rPr lang="it-IT" dirty="0" smtClean="0">
                <a:ln>
                  <a:solidFill>
                    <a:srgbClr val="2C7C9F">
                      <a:alpha val="52000"/>
                    </a:srgbClr>
                  </a:solidFill>
                </a:ln>
                <a:solidFill>
                  <a:srgbClr val="2F97B5">
                    <a:alpha val="49000"/>
                  </a:srgbClr>
                </a:solidFill>
              </a:rPr>
              <a:t>)</a:t>
            </a:r>
          </a:p>
          <a:p>
            <a:pPr>
              <a:buFontTx/>
              <a:buChar char="-"/>
            </a:pPr>
            <a:r>
              <a:rPr lang="it-IT" dirty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d</a:t>
            </a: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imensione “mondana” e profana, ma comunque formalmente più raffinata e colta e quindi più elevata di una “parlata” regionale: lingua dei dotti, connotata socialmente.</a:t>
            </a:r>
          </a:p>
          <a:p>
            <a:pPr>
              <a:buFontTx/>
              <a:buChar char="-"/>
            </a:pPr>
            <a:r>
              <a:rPr lang="it-IT" dirty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l</a:t>
            </a:r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ingua letteraria raffinata e “cortese”, (letteratura d’arte-kāvya) veicolo e segno di una particolare legittimità “politica”: la sovranità è equiparata a una condizione divina. </a:t>
            </a:r>
          </a:p>
          <a:p>
            <a:endParaRPr lang="it-IT" dirty="0" smtClean="0"/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4366"/>
            <a:ext cx="8229600" cy="5741797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dirty="0" smtClean="0">
                <a:ln w="19050" cap="flat" cmpd="sng" algn="ctr">
                  <a:solidFill>
                    <a:srgbClr val="2C7C9F">
                      <a:alpha val="49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/>
                </a:solidFill>
              </a:rPr>
              <a:t>Periodo compreso tra VIII a.C. e III-II a.C.</a:t>
            </a:r>
          </a:p>
          <a:p>
            <a:pPr>
              <a:buNone/>
            </a:pPr>
            <a:r>
              <a:rPr lang="it-IT" dirty="0" smtClean="0"/>
              <a:t>Trasformazioni culturali:</a:t>
            </a:r>
          </a:p>
          <a:p>
            <a:pPr>
              <a:buFontTx/>
              <a:buChar char="-"/>
            </a:pPr>
            <a:r>
              <a:rPr lang="it-IT" dirty="0" smtClean="0"/>
              <a:t>Cultura stanziale e urbanizzazione</a:t>
            </a:r>
          </a:p>
          <a:p>
            <a:pPr>
              <a:buFontTx/>
              <a:buChar char="-"/>
            </a:pPr>
            <a:r>
              <a:rPr lang="it-IT" dirty="0" smtClean="0"/>
              <a:t>Stati territoriali e non più tribali &gt; impero </a:t>
            </a:r>
            <a:r>
              <a:rPr lang="it-IT" dirty="0" err="1" smtClean="0"/>
              <a:t>Maurya</a:t>
            </a:r>
            <a:r>
              <a:rPr lang="it-IT" dirty="0" smtClean="0"/>
              <a:t> III a.C.</a:t>
            </a:r>
          </a:p>
          <a:p>
            <a:pPr>
              <a:buFontTx/>
              <a:buChar char="-"/>
            </a:pPr>
            <a:r>
              <a:rPr lang="it-IT" dirty="0" smtClean="0"/>
              <a:t>Crisi del sistema vedico-sacerdotale (</a:t>
            </a:r>
            <a:r>
              <a:rPr lang="it-IT" dirty="0" err="1" smtClean="0"/>
              <a:t>ortoprassi</a:t>
            </a:r>
            <a:r>
              <a:rPr lang="it-IT" dirty="0" smtClean="0"/>
              <a:t> rituale) &gt; eterodossie (Buddhismo, Jainismo, ecc.)</a:t>
            </a:r>
          </a:p>
          <a:p>
            <a:pPr>
              <a:buFontTx/>
              <a:buChar char="-"/>
            </a:pPr>
            <a:r>
              <a:rPr lang="it-IT" dirty="0" smtClean="0"/>
              <a:t>Sistema </a:t>
            </a:r>
            <a:r>
              <a:rPr lang="it-IT" dirty="0" err="1" smtClean="0"/>
              <a:t>dharmico</a:t>
            </a:r>
            <a:r>
              <a:rPr lang="it-IT" dirty="0" smtClean="0"/>
              <a:t> &lt; </a:t>
            </a:r>
            <a:r>
              <a:rPr lang="it-IT" i="1" dirty="0" err="1" smtClean="0"/>
              <a:t>dharma</a:t>
            </a:r>
            <a:r>
              <a:rPr lang="it-IT" dirty="0" smtClean="0"/>
              <a:t>; revisionismo e </a:t>
            </a:r>
            <a:r>
              <a:rPr lang="it-IT" dirty="0" err="1" smtClean="0"/>
              <a:t>inclusivismo</a:t>
            </a:r>
            <a:r>
              <a:rPr lang="it-IT" dirty="0" smtClean="0"/>
              <a:t> sacerdotale e nuova tassonomia; </a:t>
            </a:r>
            <a:r>
              <a:rPr lang="it-IT" dirty="0" err="1" smtClean="0"/>
              <a:t>hinduismo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pPr>
              <a:buFontTx/>
              <a:buChar char="-"/>
            </a:pPr>
            <a:endParaRPr lang="it-IT" dirty="0" smtClean="0"/>
          </a:p>
          <a:p>
            <a:pPr>
              <a:buFontTx/>
              <a:buChar char="-"/>
            </a:pPr>
            <a:endParaRPr lang="it-IT" dirty="0" smtClean="0">
              <a:ln w="19050" cap="flat" cmpd="sng" algn="ctr">
                <a:solidFill>
                  <a:srgbClr val="2C7C9F">
                    <a:alpha val="49000"/>
                  </a:srgbClr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2F97B5"/>
              </a:solidFill>
            </a:endParaRP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00366"/>
            <a:ext cx="8229600" cy="5725797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73000"/>
                  </a:srgbClr>
                </a:solidFill>
              </a:rPr>
              <a:t>“Questione della lingua”: continuum linguistico, bilinguismo e diglossia</a:t>
            </a:r>
          </a:p>
          <a:p>
            <a:r>
              <a:rPr lang="it-IT" i="1" dirty="0" smtClean="0"/>
              <a:t>daivī vāc:</a:t>
            </a:r>
            <a:r>
              <a:rPr lang="it-IT" dirty="0" smtClean="0"/>
              <a:t> lingua sacra contrapposta all’umana: testi del corpus “vedico”: </a:t>
            </a:r>
            <a:r>
              <a:rPr lang="it-IT" i="1" dirty="0" smtClean="0"/>
              <a:t>chandas </a:t>
            </a:r>
            <a:r>
              <a:rPr lang="it-IT" dirty="0" smtClean="0"/>
              <a:t>o </a:t>
            </a:r>
            <a:r>
              <a:rPr lang="it-IT" i="1" dirty="0" smtClean="0"/>
              <a:t>lingua vaidika &gt; </a:t>
            </a:r>
            <a:r>
              <a:rPr lang="it-IT" dirty="0" smtClean="0"/>
              <a:t>ortoprassi vedica e studio del corpus vedico o </a:t>
            </a:r>
            <a:r>
              <a:rPr lang="it-IT" i="1" dirty="0" smtClean="0"/>
              <a:t>veda </a:t>
            </a:r>
            <a:endParaRPr lang="it-IT" dirty="0" smtClean="0"/>
          </a:p>
          <a:p>
            <a:r>
              <a:rPr lang="it-IT" i="1" dirty="0" smtClean="0"/>
              <a:t>mānuṣī vāc: </a:t>
            </a:r>
            <a:r>
              <a:rPr lang="it-IT" dirty="0" smtClean="0"/>
              <a:t>lingua profana ma colta, parlata dalla classe dei dotti-istruiti (</a:t>
            </a:r>
            <a:r>
              <a:rPr lang="it-IT" i="1" dirty="0" smtClean="0"/>
              <a:t>śiṣṭa</a:t>
            </a:r>
            <a:r>
              <a:rPr lang="it-IT" dirty="0" smtClean="0"/>
              <a:t>-), che ha accesso ai testi sacri e in generale letteralizzata (i due volte nati -</a:t>
            </a:r>
            <a:r>
              <a:rPr lang="it-IT" i="1" dirty="0" smtClean="0"/>
              <a:t>dvi-jāti</a:t>
            </a:r>
            <a:r>
              <a:rPr lang="it-IT" dirty="0" smtClean="0"/>
              <a:t>- o classe sacerdotale): </a:t>
            </a:r>
            <a:r>
              <a:rPr lang="it-IT" i="1" dirty="0" smtClean="0"/>
              <a:t>bhāṣā </a:t>
            </a:r>
            <a:r>
              <a:rPr lang="it-IT" dirty="0" smtClean="0"/>
              <a:t>o </a:t>
            </a:r>
            <a:r>
              <a:rPr lang="it-IT" i="1" dirty="0" smtClean="0"/>
              <a:t>lingua laukika</a:t>
            </a:r>
            <a:r>
              <a:rPr lang="it-IT" dirty="0" smtClean="0"/>
              <a:t> &gt; lingua d’uso in contesto sociale e culturale elevato e ortodosso-dharmico </a:t>
            </a:r>
          </a:p>
          <a:p>
            <a:r>
              <a:rPr lang="it-IT" i="1" dirty="0" smtClean="0"/>
              <a:t>prākṛtā bhāṣā </a:t>
            </a:r>
            <a:r>
              <a:rPr lang="it-IT" dirty="0" smtClean="0"/>
              <a:t>(IV sec. a. C.): parlata regionale, dialetto, parlanti di più categorie sociali, comunicazione quotidiana, familiare, uso corrente &gt; eterodossie, editti dell’impero </a:t>
            </a:r>
            <a:r>
              <a:rPr lang="it-IT" dirty="0" err="1" smtClean="0"/>
              <a:t>Maurya</a:t>
            </a:r>
            <a:r>
              <a:rPr lang="it-IT" dirty="0" smtClean="0"/>
              <a:t> </a:t>
            </a:r>
            <a:endParaRPr lang="it-IT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it-IT" sz="2222" dirty="0" smtClean="0">
                <a:ln w="3175" cap="flat" cmpd="sng" algn="ctr">
                  <a:solidFill>
                    <a:srgbClr val="2C7C9F">
                      <a:alpha val="95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bg2">
                    <a:lumMod val="50000"/>
                    <a:alpha val="50000"/>
                  </a:schemeClr>
                </a:solidFill>
                <a:latin typeface="Arial Unicode MS"/>
                <a:cs typeface="Arial Unicode MS"/>
              </a:rPr>
              <a:t>Orario: </a:t>
            </a: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/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Lunedì 14.30-16.30 - aula Istituto di Glottologia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Mercoledì 12.30-14.30 - aula 104 -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  <a:t>Venerdì 08.30-10.30 - aula 104 - Via Festa del Perdono</a:t>
            </a:r>
            <a:br>
              <a:rPr lang="it-IT" sz="1800" dirty="0" smtClean="0">
                <a:solidFill>
                  <a:schemeClr val="bg2">
                    <a:lumMod val="50000"/>
                  </a:schemeClr>
                </a:solidFill>
                <a:latin typeface="Arial Unicode MS"/>
                <a:cs typeface="Arial Unicode MS"/>
              </a:rPr>
            </a:br>
            <a:endParaRPr lang="it-IT" sz="1800" dirty="0">
              <a:solidFill>
                <a:schemeClr val="bg2">
                  <a:lumMod val="50000"/>
                </a:schemeClr>
              </a:solidFill>
              <a:latin typeface="Arial Unicode MS"/>
              <a:cs typeface="Arial Unicode MS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700322" y="1600201"/>
            <a:ext cx="3025657" cy="4177896"/>
          </a:xfrm>
        </p:spPr>
        <p:txBody>
          <a:bodyPr/>
          <a:lstStyle/>
          <a:p>
            <a:endParaRPr lang="it-IT" dirty="0"/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322" y="1600200"/>
            <a:ext cx="3025657" cy="4177896"/>
          </a:xfrm>
          <a:prstGeom prst="rect">
            <a:avLst/>
          </a:prstGeom>
        </p:spPr>
      </p:pic>
      <p:sp>
        <p:nvSpPr>
          <p:cNvPr id="6" name="CasellaDiTesto 5"/>
          <p:cNvSpPr txBox="1"/>
          <p:nvPr/>
        </p:nvSpPr>
        <p:spPr>
          <a:xfrm>
            <a:off x="4758267" y="1828796"/>
            <a:ext cx="3964533" cy="3477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8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Oṃ Sarasvatyai namaḥ</a:t>
            </a:r>
          </a:p>
          <a:p>
            <a:pPr algn="just"/>
            <a:r>
              <a:rPr lang="it-IT" dirty="0" smtClean="0">
                <a:ln>
                  <a:solidFill>
                    <a:srgbClr val="2C7C9F"/>
                  </a:solidFill>
                </a:ln>
              </a:rPr>
              <a:t> </a:t>
            </a: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Namaskārāḥ</a:t>
            </a:r>
          </a:p>
          <a:p>
            <a:pPr algn="just"/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Bhavadbhyo nam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aḥ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0000"/>
                  </a:srgbClr>
                </a:solidFill>
              </a:rPr>
              <a:t>Sarvebhyaḥ svāgata</a:t>
            </a:r>
            <a:r>
              <a:rPr lang="it-IT" sz="2400" dirty="0" smtClean="0">
                <a:ln>
                  <a:solidFill>
                    <a:srgbClr val="2C7C9F"/>
                  </a:solidFill>
                </a:ln>
                <a:solidFill>
                  <a:srgbClr val="2F97B5">
                    <a:alpha val="53000"/>
                  </a:srgbClr>
                </a:solidFill>
              </a:rPr>
              <a:t>ṃ</a:t>
            </a:r>
            <a:endParaRPr lang="it-IT" sz="2400" dirty="0" smtClean="0">
              <a:ln>
                <a:solidFill>
                  <a:srgbClr val="2C7C9F"/>
                </a:solidFill>
              </a:ln>
              <a:solidFill>
                <a:srgbClr val="2F97B5">
                  <a:alpha val="50000"/>
                </a:srgbClr>
              </a:solidFill>
            </a:endParaRPr>
          </a:p>
          <a:p>
            <a:pPr algn="just"/>
            <a:endParaRPr lang="it-IT" dirty="0" smtClean="0">
              <a:ln>
                <a:solidFill>
                  <a:srgbClr val="2C7C9F">
                    <a:alpha val="46000"/>
                  </a:srgbClr>
                </a:solidFill>
              </a:ln>
              <a:solidFill>
                <a:schemeClr val="tx1">
                  <a:alpha val="54000"/>
                </a:schemeClr>
              </a:solidFill>
            </a:endParaRPr>
          </a:p>
          <a:p>
            <a:pPr algn="just"/>
            <a:endParaRPr lang="it-IT" dirty="0"/>
          </a:p>
          <a:p>
            <a:pPr algn="just"/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45144"/>
            <a:ext cx="8229600" cy="5781020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Situazione fluida e instabile nella II metà del primo  millennio a.C</a:t>
            </a:r>
            <a:r>
              <a:rPr lang="it-IT" dirty="0" smtClean="0"/>
              <a:t>.: nel “gioco” della rifondazione dell’</a:t>
            </a:r>
            <a:r>
              <a:rPr lang="it-IT" dirty="0" err="1" smtClean="0"/>
              <a:t>auctoritas</a:t>
            </a:r>
            <a:r>
              <a:rPr lang="it-IT" dirty="0" smtClean="0"/>
              <a:t> brahmanica, rispondente all’esigenza di preservare il privilegio culturale antico:</a:t>
            </a:r>
          </a:p>
          <a:p>
            <a:pPr marL="514350" indent="-514350">
              <a:buAutoNum type="alphaUcParenR"/>
            </a:pPr>
            <a:r>
              <a:rPr lang="it-IT" dirty="0" smtClean="0"/>
              <a:t>conservazione del repertorio testuale vedico </a:t>
            </a:r>
          </a:p>
          <a:p>
            <a:pPr marL="514350" indent="-514350">
              <a:buAutoNum type="alphaUcParenR"/>
            </a:pPr>
            <a:r>
              <a:rPr lang="it-IT" dirty="0" smtClean="0"/>
              <a:t>rideterminazione del primato culturale e “politico” </a:t>
            </a:r>
            <a:r>
              <a:rPr lang="it-IT" dirty="0" err="1" smtClean="0"/>
              <a:t>–</a:t>
            </a:r>
            <a:r>
              <a:rPr lang="it-IT" dirty="0" smtClean="0"/>
              <a:t> non esclusivamente </a:t>
            </a:r>
            <a:r>
              <a:rPr lang="it-IT" dirty="0" err="1" smtClean="0"/>
              <a:t>ritualistico-sacrale</a:t>
            </a:r>
            <a:r>
              <a:rPr lang="it-IT" dirty="0" smtClean="0"/>
              <a:t> </a:t>
            </a:r>
            <a:r>
              <a:rPr lang="it-IT" dirty="0" err="1" smtClean="0"/>
              <a:t>–</a:t>
            </a:r>
            <a:r>
              <a:rPr lang="it-IT" dirty="0" smtClean="0"/>
              <a:t> : testi non solo rituali &gt; letteratura </a:t>
            </a:r>
            <a:r>
              <a:rPr lang="it-IT" dirty="0" err="1" smtClean="0"/>
              <a:t>dharmica</a:t>
            </a:r>
            <a:r>
              <a:rPr lang="it-IT" dirty="0" smtClean="0"/>
              <a:t>: epica, narrativa, trattatistica, esegetica, ecc. &gt; lingua non esclusivamente </a:t>
            </a:r>
            <a:r>
              <a:rPr lang="it-IT" dirty="0" err="1" smtClean="0"/>
              <a:t>ritualistico-sacrale</a:t>
            </a:r>
            <a:endParaRPr lang="it-IT" dirty="0" smtClean="0"/>
          </a:p>
          <a:p>
            <a:pPr marL="514350" indent="-514350">
              <a:buAutoNum type="alphaUcParenR"/>
            </a:pPr>
            <a:r>
              <a:rPr lang="it-IT" dirty="0" smtClean="0"/>
              <a:t>riconoscimento di un’autorità linguistica: &gt; grammaticalizzazione e codificazione linguistica </a:t>
            </a:r>
          </a:p>
          <a:p>
            <a:pPr>
              <a:buNone/>
            </a:pPr>
            <a:endParaRPr lang="it-IT" i="1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86562"/>
            <a:ext cx="8229600" cy="573960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t-IT" sz="3636" dirty="0" smtClean="0"/>
              <a:t>Grammatica: </a:t>
            </a:r>
            <a:r>
              <a:rPr lang="it-IT" sz="3636" i="1" dirty="0" smtClean="0"/>
              <a:t>vyākaraṇa</a:t>
            </a:r>
          </a:p>
          <a:p>
            <a:pPr>
              <a:buNone/>
            </a:pPr>
            <a:r>
              <a:rPr lang="it-IT" sz="3636" dirty="0" smtClean="0"/>
              <a:t>Pāṇini – V-IV a.C. - </a:t>
            </a:r>
            <a:r>
              <a:rPr lang="it-IT" sz="3636" i="1" dirty="0" smtClean="0"/>
              <a:t>Aṣṭādhyāyī</a:t>
            </a:r>
          </a:p>
          <a:p>
            <a:pPr>
              <a:buNone/>
            </a:pPr>
            <a:r>
              <a:rPr lang="it-IT" sz="3636" dirty="0" smtClean="0"/>
              <a:t>Kātyāyana</a:t>
            </a:r>
            <a:r>
              <a:rPr lang="it-IT" sz="3636" i="1" dirty="0" smtClean="0"/>
              <a:t> – </a:t>
            </a:r>
            <a:r>
              <a:rPr lang="it-IT" sz="3636" dirty="0" smtClean="0"/>
              <a:t>III a.C. – </a:t>
            </a:r>
            <a:r>
              <a:rPr lang="it-IT" sz="3636" i="1" dirty="0" smtClean="0"/>
              <a:t>Vārttika</a:t>
            </a:r>
          </a:p>
          <a:p>
            <a:pPr>
              <a:buNone/>
            </a:pPr>
            <a:r>
              <a:rPr lang="it-IT" sz="3636" dirty="0" smtClean="0"/>
              <a:t>Patañjali – III-II a.C.- </a:t>
            </a:r>
            <a:r>
              <a:rPr lang="it-IT" sz="3636" i="1" dirty="0" smtClean="0"/>
              <a:t>Mahābhāṣya</a:t>
            </a:r>
          </a:p>
          <a:p>
            <a:pPr>
              <a:buNone/>
            </a:pPr>
            <a:r>
              <a:rPr lang="it-IT" sz="3636" dirty="0" err="1" smtClean="0"/>
              <a:t>Patañjali</a:t>
            </a:r>
            <a:r>
              <a:rPr lang="it-IT" sz="3636" dirty="0" smtClean="0"/>
              <a:t> (</a:t>
            </a:r>
            <a:r>
              <a:rPr lang="it-IT" sz="3636" dirty="0" err="1" smtClean="0"/>
              <a:t>VI</a:t>
            </a:r>
            <a:r>
              <a:rPr lang="it-IT" sz="3636" dirty="0" smtClean="0"/>
              <a:t>. </a:t>
            </a:r>
            <a:r>
              <a:rPr lang="it-IT" sz="3636" dirty="0" err="1" smtClean="0"/>
              <a:t>3</a:t>
            </a:r>
            <a:r>
              <a:rPr lang="it-IT" sz="3636" dirty="0" smtClean="0"/>
              <a:t>. 109): si domanda chi sia </a:t>
            </a:r>
            <a:r>
              <a:rPr lang="it-IT" sz="3636" i="1" dirty="0" smtClean="0"/>
              <a:t>śiṣṭa</a:t>
            </a:r>
            <a:r>
              <a:rPr lang="it-IT" sz="3636" dirty="0" smtClean="0"/>
              <a:t>-</a:t>
            </a:r>
          </a:p>
          <a:p>
            <a:pPr>
              <a:buFontTx/>
              <a:buChar char="-"/>
            </a:pPr>
            <a:r>
              <a:rPr lang="it-IT" sz="3636" dirty="0" smtClean="0"/>
              <a:t>Sono </a:t>
            </a:r>
            <a:r>
              <a:rPr lang="it-IT" sz="3636" i="1" dirty="0" smtClean="0"/>
              <a:t>vayākaraṇa</a:t>
            </a:r>
            <a:r>
              <a:rPr lang="it-IT" sz="3636" dirty="0" smtClean="0"/>
              <a:t>: esperti di </a:t>
            </a:r>
            <a:r>
              <a:rPr lang="it-IT" sz="3636" i="1" dirty="0" smtClean="0"/>
              <a:t>vyākaraṇa</a:t>
            </a:r>
          </a:p>
          <a:p>
            <a:pPr>
              <a:buFontTx/>
              <a:buChar char="-"/>
            </a:pPr>
            <a:r>
              <a:rPr lang="it-IT" sz="3636" dirty="0" smtClean="0"/>
              <a:t>Sono </a:t>
            </a:r>
            <a:r>
              <a:rPr lang="it-IT" sz="3636" i="1" dirty="0" smtClean="0"/>
              <a:t>brāhmaṇa, </a:t>
            </a:r>
            <a:r>
              <a:rPr lang="it-IT" sz="3636" dirty="0" smtClean="0"/>
              <a:t>sono </a:t>
            </a:r>
            <a:r>
              <a:rPr lang="it-IT" sz="3636" i="1" dirty="0" smtClean="0"/>
              <a:t>prāmaṇa-</a:t>
            </a:r>
            <a:r>
              <a:rPr lang="it-IT" sz="3636" dirty="0" smtClean="0"/>
              <a:t>criterio di verità-autorità in merito agli elementi che costituiscono una lingua (</a:t>
            </a:r>
            <a:r>
              <a:rPr lang="it-IT" sz="3636" i="1" dirty="0" smtClean="0"/>
              <a:t>śabda</a:t>
            </a:r>
            <a:r>
              <a:rPr lang="it-IT" sz="3636" dirty="0" smtClean="0"/>
              <a:t>); vivono </a:t>
            </a:r>
            <a:r>
              <a:rPr lang="it-IT" sz="3636" dirty="0" smtClean="0"/>
              <a:t>nell’</a:t>
            </a:r>
            <a:r>
              <a:rPr lang="it-IT" sz="3636" cap="all" dirty="0" smtClean="0"/>
              <a:t>ā</a:t>
            </a:r>
            <a:r>
              <a:rPr lang="it-IT" sz="3636" dirty="0" smtClean="0"/>
              <a:t>ry</a:t>
            </a:r>
            <a:r>
              <a:rPr lang="it-IT" sz="3636" dirty="0" smtClean="0"/>
              <a:t>ā</a:t>
            </a:r>
            <a:r>
              <a:rPr lang="it-IT" sz="3636" dirty="0" smtClean="0"/>
              <a:t>varta</a:t>
            </a:r>
            <a:r>
              <a:rPr lang="it-IT" sz="3636" dirty="0" smtClean="0"/>
              <a:t>-regione degli</a:t>
            </a:r>
            <a:r>
              <a:rPr lang="it-IT" sz="3636" dirty="0" smtClean="0"/>
              <a:t> </a:t>
            </a:r>
            <a:r>
              <a:rPr lang="it-IT" sz="3636" cap="all" dirty="0" smtClean="0"/>
              <a:t>ā</a:t>
            </a:r>
            <a:r>
              <a:rPr lang="it-IT" sz="3636" dirty="0" smtClean="0"/>
              <a:t>rya</a:t>
            </a:r>
            <a:endParaRPr lang="it-IT" sz="3636" dirty="0" smtClean="0"/>
          </a:p>
          <a:p>
            <a:pPr>
              <a:buFontTx/>
              <a:buChar char="-"/>
            </a:pPr>
            <a:r>
              <a:rPr lang="it-IT" sz="3636" dirty="0" smtClean="0"/>
              <a:t>Dunque a che serve l’opera di Pāṇini se già esistono dei dotti che sono tali per natura, in quanto parlano correttamente?</a:t>
            </a:r>
            <a:endParaRPr lang="it-IT" sz="3636" i="1" dirty="0" smtClean="0"/>
          </a:p>
          <a:p>
            <a:pPr>
              <a:buFontTx/>
              <a:buChar char="-"/>
            </a:pPr>
            <a:r>
              <a:rPr lang="it-IT" sz="3636" dirty="0" smtClean="0"/>
              <a:t>Serve per riconoscere questa categoria di esseri umani, che parlano correttamente come per un dono divino</a:t>
            </a:r>
            <a:endParaRPr lang="it-IT" i="1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41784"/>
            <a:ext cx="8229600" cy="5684379"/>
          </a:xfrm>
        </p:spPr>
        <p:txBody>
          <a:bodyPr/>
          <a:lstStyle/>
          <a:p>
            <a:pPr algn="just">
              <a:buNone/>
            </a:pPr>
            <a:r>
              <a:rPr lang="it-IT" dirty="0" smtClean="0"/>
              <a:t>“Ma come possono gli </a:t>
            </a:r>
            <a:r>
              <a:rPr lang="it-IT" i="1" dirty="0" smtClean="0"/>
              <a:t>śiṣṭa </a:t>
            </a:r>
            <a:r>
              <a:rPr lang="it-IT" dirty="0" smtClean="0"/>
              <a:t>essere riconosciuti grazie alla grammatica? Qualcuno che ha studiato la grammatica vede un altro che, senza averla mai studiata, usa le forme che qui sono prescritte. E osserva: sarà senza dubbio per un favore divino o un dono naturale che costui, senza aver studiato la grammatica, usa le forme che vi sono </a:t>
            </a:r>
            <a:r>
              <a:rPr lang="it-IT" dirty="0" err="1" smtClean="0"/>
              <a:t>prescitte</a:t>
            </a:r>
            <a:r>
              <a:rPr lang="it-IT" dirty="0" smtClean="0"/>
              <a:t>? E di erto ne conoscerà altre </a:t>
            </a:r>
            <a:r>
              <a:rPr lang="it-IT" dirty="0" err="1" smtClean="0"/>
              <a:t>ancora…</a:t>
            </a:r>
            <a:r>
              <a:rPr lang="it-IT" dirty="0" smtClean="0"/>
              <a:t>”</a:t>
            </a:r>
            <a:endParaRPr lang="it-IT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79842"/>
            <a:ext cx="8229600" cy="554632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it-IT" dirty="0" smtClean="0"/>
              <a:t>Osservazioni:  </a:t>
            </a:r>
          </a:p>
          <a:p>
            <a:pPr>
              <a:buNone/>
            </a:pPr>
            <a:r>
              <a:rPr lang="it-IT" dirty="0" smtClean="0"/>
              <a:t> - la conoscenza della grammatica paniniana è garanzia di una competenza linguistica superiore, di ascendenza divina: &gt; la lingua codificata da Pāṇini legittima la posizione sociale superiore di quanti la usano</a:t>
            </a:r>
          </a:p>
          <a:p>
            <a:pPr>
              <a:buFontTx/>
              <a:buChar char="-"/>
            </a:pPr>
            <a:r>
              <a:rPr lang="it-IT" dirty="0" smtClean="0"/>
              <a:t>due categorie di parlanti: </a:t>
            </a:r>
            <a:r>
              <a:rPr lang="it-IT" dirty="0" err="1" smtClean="0"/>
              <a:t>1</a:t>
            </a:r>
            <a:r>
              <a:rPr lang="it-IT" dirty="0" smtClean="0"/>
              <a:t>) quanti usano tale lingua come lingua madre; </a:t>
            </a:r>
            <a:r>
              <a:rPr lang="it-IT" dirty="0" err="1" smtClean="0"/>
              <a:t>2</a:t>
            </a:r>
            <a:r>
              <a:rPr lang="it-IT" dirty="0" smtClean="0"/>
              <a:t>) quanti usano tale lingua come lingua2, appresa dallo </a:t>
            </a:r>
            <a:r>
              <a:rPr lang="it-IT" dirty="0" smtClean="0"/>
              <a:t>studio: qual è dunque la lingua1?</a:t>
            </a:r>
          </a:p>
          <a:p>
            <a:pPr>
              <a:buFontTx/>
              <a:buChar char="-"/>
            </a:pPr>
            <a:r>
              <a:rPr lang="it-IT" dirty="0" smtClean="0"/>
              <a:t>Legittima la diffusione di tale lingua al di fuori delle regioni della pianura gangetica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38424"/>
            <a:ext cx="8229600" cy="5587739"/>
          </a:xfrm>
        </p:spPr>
        <p:txBody>
          <a:bodyPr>
            <a:normAutofit fontScale="92500" lnSpcReduction="20000"/>
          </a:bodyPr>
          <a:lstStyle/>
          <a:p>
            <a:r>
              <a:rPr lang="it-IT" dirty="0" smtClean="0"/>
              <a:t>Qual è la lingua “parlata” dai dotti-</a:t>
            </a:r>
            <a:r>
              <a:rPr lang="it-IT" i="1" dirty="0" smtClean="0"/>
              <a:t>śiṣṭa, </a:t>
            </a:r>
            <a:r>
              <a:rPr lang="it-IT" dirty="0" smtClean="0"/>
              <a:t>o meglio</a:t>
            </a:r>
            <a:r>
              <a:rPr lang="it-IT" i="1" dirty="0" smtClean="0"/>
              <a:t> grammaticalizzata?</a:t>
            </a:r>
          </a:p>
          <a:p>
            <a:r>
              <a:rPr lang="it-IT" dirty="0" smtClean="0"/>
              <a:t>Si tornino a considerare le attestazione di Bharata e del Rāmāyana, ecc. </a:t>
            </a:r>
          </a:p>
          <a:p>
            <a:r>
              <a:rPr lang="it-IT" dirty="0" smtClean="0"/>
              <a:t>E’ la variante profana della lingua di ascendenza sacrale della classe sacerdotale: lingua di cultura, dotta e letteraria, elegante e “cortigiana”, espressione della superiorità socio-culturale di chi la usa, in grado di conferire legittimazione </a:t>
            </a:r>
            <a:r>
              <a:rPr lang="it-IT" dirty="0" err="1" smtClean="0"/>
              <a:t>culturale-politico-sociale</a:t>
            </a:r>
            <a:r>
              <a:rPr lang="it-IT" dirty="0" smtClean="0"/>
              <a:t>: dal I al IV sec. d.C.: “</a:t>
            </a:r>
            <a:r>
              <a:rPr lang="it-IT" dirty="0" err="1" smtClean="0"/>
              <a:t>sanscritizzazione</a:t>
            </a:r>
            <a:r>
              <a:rPr lang="it-IT" dirty="0" smtClean="0"/>
              <a:t>” del sud dell’India.</a:t>
            </a:r>
          </a:p>
          <a:p>
            <a:r>
              <a:rPr lang="it-IT" dirty="0" smtClean="0"/>
              <a:t>“sanscrito” verrà a indicare proprio questa lingua.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Ricapitolazioni linguistiche</a:t>
            </a:r>
            <a:endParaRPr lang="it-IT" dirty="0">
              <a:ln>
                <a:solidFill>
                  <a:srgbClr val="2C7C9F"/>
                </a:solidFill>
              </a:ln>
              <a:solidFill>
                <a:srgbClr val="2F97B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it-IT" dirty="0" smtClean="0"/>
              <a:t>Radici verbali:</a:t>
            </a:r>
          </a:p>
          <a:p>
            <a:r>
              <a:rPr lang="it-IT" dirty="0" smtClean="0"/>
              <a:t>kṛ</a:t>
            </a:r>
          </a:p>
          <a:p>
            <a:r>
              <a:rPr lang="it-IT" dirty="0" smtClean="0"/>
              <a:t>smṛ</a:t>
            </a:r>
          </a:p>
          <a:p>
            <a:r>
              <a:rPr lang="it-IT" dirty="0" smtClean="0"/>
              <a:t>paṭh &gt; pāṭhya</a:t>
            </a:r>
          </a:p>
          <a:p>
            <a:r>
              <a:rPr lang="it-IT" dirty="0" smtClean="0"/>
              <a:t>śās &gt; śās-tra; śiṣṭa</a:t>
            </a:r>
          </a:p>
          <a:p>
            <a:r>
              <a:rPr lang="it-IT" dirty="0" smtClean="0"/>
              <a:t>vac &gt; vāc-; vacas-; vāk-ya-; uk-ta</a:t>
            </a:r>
          </a:p>
          <a:p>
            <a:r>
              <a:rPr lang="it-IT" dirty="0" smtClean="0"/>
              <a:t>sṛ- &gt; saras</a:t>
            </a:r>
          </a:p>
          <a:p>
            <a:r>
              <a:rPr lang="it-IT" dirty="0" err="1" smtClean="0"/>
              <a:t>nam</a:t>
            </a:r>
            <a:r>
              <a:rPr lang="it-IT" dirty="0" smtClean="0"/>
              <a:t> &gt; </a:t>
            </a:r>
            <a:r>
              <a:rPr lang="it-IT" dirty="0" err="1" smtClean="0"/>
              <a:t>namas</a:t>
            </a:r>
            <a:r>
              <a:rPr lang="it-IT" dirty="0" smtClean="0"/>
              <a:t> </a:t>
            </a:r>
          </a:p>
          <a:p>
            <a:r>
              <a:rPr lang="it-IT" i="1" dirty="0" smtClean="0"/>
              <a:t>bhāṣ &gt; bhāṣā; bhāṣ-ya</a:t>
            </a:r>
          </a:p>
          <a:p>
            <a:r>
              <a:rPr lang="it-IT" i="1" dirty="0" smtClean="0"/>
              <a:t>jan &gt; jāti; pra-jā</a:t>
            </a:r>
          </a:p>
          <a:p>
            <a:endParaRPr lang="it-IT" i="1" dirty="0" smtClean="0"/>
          </a:p>
          <a:p>
            <a:r>
              <a:rPr lang="it-IT" dirty="0" smtClean="0"/>
              <a:t>PP (</a:t>
            </a:r>
            <a:r>
              <a:rPr lang="it-IT" dirty="0" err="1" smtClean="0"/>
              <a:t>P</a:t>
            </a:r>
            <a:r>
              <a:rPr lang="it-IT" dirty="0" smtClean="0"/>
              <a:t>)</a:t>
            </a:r>
          </a:p>
          <a:p>
            <a:r>
              <a:rPr lang="it-IT" dirty="0" smtClean="0"/>
              <a:t>gata - kṛta - smṛta - śiṣṭa – ukta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r>
              <a:rPr lang="it-IT" dirty="0" smtClean="0"/>
              <a:t>Neutri in </a:t>
            </a:r>
            <a:r>
              <a:rPr lang="it-IT" dirty="0" err="1" smtClean="0"/>
              <a:t>–as</a:t>
            </a:r>
            <a:endParaRPr lang="it-IT" dirty="0" smtClean="0"/>
          </a:p>
          <a:p>
            <a:pPr>
              <a:buNone/>
            </a:pPr>
            <a:r>
              <a:rPr lang="it-IT" dirty="0" err="1" smtClean="0"/>
              <a:t>Namas</a:t>
            </a:r>
            <a:r>
              <a:rPr lang="it-IT" dirty="0" smtClean="0"/>
              <a:t>, </a:t>
            </a:r>
            <a:r>
              <a:rPr lang="it-IT" dirty="0" err="1" smtClean="0"/>
              <a:t>svaras</a:t>
            </a:r>
            <a:r>
              <a:rPr lang="it-IT" dirty="0" smtClean="0"/>
              <a:t>, </a:t>
            </a:r>
            <a:r>
              <a:rPr lang="it-IT" dirty="0" err="1" smtClean="0"/>
              <a:t>chandas</a:t>
            </a:r>
            <a:r>
              <a:rPr lang="it-IT" dirty="0" smtClean="0"/>
              <a:t>, </a:t>
            </a:r>
            <a:r>
              <a:rPr lang="it-IT" dirty="0" err="1" smtClean="0"/>
              <a:t>vacas</a:t>
            </a:r>
            <a:r>
              <a:rPr lang="it-IT" dirty="0" smtClean="0"/>
              <a:t>, </a:t>
            </a:r>
            <a:r>
              <a:rPr lang="it-IT" dirty="0" err="1" smtClean="0"/>
              <a:t>manas</a:t>
            </a:r>
            <a:r>
              <a:rPr lang="it-IT" dirty="0" smtClean="0"/>
              <a:t>, tapas</a:t>
            </a:r>
          </a:p>
          <a:p>
            <a:endParaRPr lang="it-IT" dirty="0" smtClean="0"/>
          </a:p>
          <a:p>
            <a:r>
              <a:rPr lang="it-IT" dirty="0" smtClean="0"/>
              <a:t>Prefissi: </a:t>
            </a:r>
          </a:p>
          <a:p>
            <a:r>
              <a:rPr lang="it-IT" dirty="0" smtClean="0"/>
              <a:t>sam – vi – ā - pra</a:t>
            </a:r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ā</a:t>
            </a:r>
            <a:r>
              <a:rPr lang="it-IT" i="1" dirty="0" smtClean="0"/>
              <a:t> </a:t>
            </a:r>
            <a:r>
              <a:rPr lang="it-IT" dirty="0" smtClean="0"/>
              <a:t>ī ū ṛ ṝ ḷ ṅ ñ ṭ ḍ ṇ ś ṣ ṃ ḥ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85143"/>
            <a:ext cx="8229600" cy="5850257"/>
          </a:xfrm>
        </p:spPr>
        <p:txBody>
          <a:bodyPr>
            <a:normAutofit fontScale="62500" lnSpcReduction="20000"/>
          </a:bodyPr>
          <a:lstStyle/>
          <a:p>
            <a:r>
              <a:rPr lang="it-IT" b="1" dirty="0"/>
              <a:t>Unità didattica A  </a:t>
            </a:r>
            <a:r>
              <a:rPr lang="it-IT" dirty="0"/>
              <a:t>(20 ore </a:t>
            </a:r>
            <a:r>
              <a:rPr lang="it-IT" dirty="0" err="1"/>
              <a:t>3</a:t>
            </a:r>
            <a:r>
              <a:rPr lang="it-IT" dirty="0"/>
              <a:t> crediti) </a:t>
            </a:r>
            <a:endParaRPr lang="it-IT" dirty="0" smtClean="0"/>
          </a:p>
          <a:p>
            <a:pPr lvl="0"/>
            <a:r>
              <a:rPr lang="it-IT" i="1" dirty="0"/>
              <a:t>Lineamenti di lingua sanscrita</a:t>
            </a:r>
            <a:r>
              <a:rPr lang="it-IT" dirty="0"/>
              <a:t>: fondamenti di grammatica elementare, inquadramento linguistico ed elementi di storia della lingua; esercizio di traduzione.</a:t>
            </a:r>
          </a:p>
          <a:p>
            <a:pPr lvl="0"/>
            <a:r>
              <a:rPr lang="it-IT" i="1" dirty="0"/>
              <a:t>Lineamenti di storia della letteratura indiana</a:t>
            </a:r>
            <a:r>
              <a:rPr lang="it-IT" dirty="0"/>
              <a:t>: questioni di oralità e scrittura; la letteratura dell’India antica: dai Veda all’epica tradizionale sanscrita</a:t>
            </a:r>
            <a:r>
              <a:rPr lang="it-IT" dirty="0" smtClean="0"/>
              <a:t>.</a:t>
            </a:r>
          </a:p>
          <a:p>
            <a:pPr lvl="0"/>
            <a:endParaRPr lang="it-IT" dirty="0" smtClean="0"/>
          </a:p>
          <a:p>
            <a:r>
              <a:rPr lang="it-IT" b="1" dirty="0"/>
              <a:t>Unità didattica </a:t>
            </a:r>
            <a:r>
              <a:rPr lang="it-IT" b="1" dirty="0" err="1"/>
              <a:t>B</a:t>
            </a:r>
            <a:r>
              <a:rPr lang="it-IT" b="1" dirty="0"/>
              <a:t> </a:t>
            </a:r>
            <a:r>
              <a:rPr lang="it-IT" dirty="0"/>
              <a:t>(20 ore </a:t>
            </a:r>
            <a:r>
              <a:rPr lang="it-IT" dirty="0" err="1"/>
              <a:t>3</a:t>
            </a:r>
            <a:r>
              <a:rPr lang="it-IT" dirty="0"/>
              <a:t> crediti) </a:t>
            </a:r>
            <a:endParaRPr lang="it-IT" dirty="0" smtClean="0"/>
          </a:p>
          <a:p>
            <a:pPr lvl="0"/>
            <a:r>
              <a:rPr lang="it-IT" i="1" dirty="0"/>
              <a:t>Lineamenti di lingua sanscrita</a:t>
            </a:r>
            <a:r>
              <a:rPr lang="it-IT" dirty="0"/>
              <a:t>: approfondimento di grammatica sanscrita con particolare attenzione all’esercizio di traduzione.</a:t>
            </a:r>
          </a:p>
          <a:p>
            <a:pPr lvl="0"/>
            <a:r>
              <a:rPr lang="it-IT" i="1" dirty="0"/>
              <a:t>Lineamenti di storia della letteratura indiana</a:t>
            </a:r>
            <a:r>
              <a:rPr lang="it-IT" dirty="0"/>
              <a:t>: questioni di oralità e scrittura; i pracriti come lingue letterarie: il caso del pāli; la letteratura d’arte</a:t>
            </a:r>
            <a:r>
              <a:rPr lang="it-IT" dirty="0" smtClean="0"/>
              <a:t>.</a:t>
            </a:r>
          </a:p>
          <a:p>
            <a:pPr lvl="0">
              <a:buNone/>
            </a:pPr>
            <a:endParaRPr lang="it-IT" dirty="0" smtClean="0"/>
          </a:p>
          <a:p>
            <a:r>
              <a:rPr lang="it-IT" b="1" dirty="0"/>
              <a:t>Unità didattica </a:t>
            </a:r>
            <a:r>
              <a:rPr lang="it-IT" b="1" dirty="0" err="1"/>
              <a:t>C</a:t>
            </a:r>
            <a:r>
              <a:rPr lang="it-IT" b="1" dirty="0"/>
              <a:t> </a:t>
            </a:r>
            <a:r>
              <a:rPr lang="it-IT" dirty="0"/>
              <a:t>(20 ore </a:t>
            </a:r>
            <a:r>
              <a:rPr lang="it-IT" dirty="0" err="1"/>
              <a:t>3</a:t>
            </a:r>
            <a:r>
              <a:rPr lang="it-IT" dirty="0"/>
              <a:t> crediti) </a:t>
            </a:r>
            <a:endParaRPr lang="it-IT" dirty="0" smtClean="0"/>
          </a:p>
          <a:p>
            <a:pPr lvl="0"/>
            <a:r>
              <a:rPr lang="it-IT" i="1" dirty="0"/>
              <a:t>Lineamenti di lingua sanscrita</a:t>
            </a:r>
            <a:r>
              <a:rPr lang="it-IT" dirty="0"/>
              <a:t>: approfondimento di grammatica sanscrita con analisi linguistica e traduzione di passi letterari in sanscrito classico.</a:t>
            </a:r>
          </a:p>
          <a:p>
            <a:pPr lvl="0"/>
            <a:r>
              <a:rPr lang="it-IT" i="1" dirty="0"/>
              <a:t>Lineamenti di storia della letteratura indiana</a:t>
            </a:r>
            <a:r>
              <a:rPr lang="it-IT" dirty="0"/>
              <a:t>: approfondimenti sulla letteratura d’arte.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09351"/>
            <a:ext cx="8229600" cy="6252625"/>
          </a:xfrm>
        </p:spPr>
        <p:txBody>
          <a:bodyPr>
            <a:normAutofit fontScale="32500" lnSpcReduction="20000"/>
          </a:bodyPr>
          <a:lstStyle/>
          <a:p>
            <a:r>
              <a:rPr lang="it-IT" sz="8000" b="1" dirty="0">
                <a:ln>
                  <a:solidFill>
                    <a:srgbClr val="2C7C9F"/>
                  </a:solidFill>
                </a:ln>
                <a:solidFill>
                  <a:schemeClr val="tx1">
                    <a:alpha val="54000"/>
                  </a:schemeClr>
                </a:solidFill>
              </a:rPr>
              <a:t>Indicazioni bibliografiche</a:t>
            </a:r>
            <a:endParaRPr lang="it-IT" sz="8000" dirty="0" smtClean="0">
              <a:ln>
                <a:solidFill>
                  <a:srgbClr val="2C7C9F"/>
                </a:solidFill>
              </a:ln>
              <a:solidFill>
                <a:schemeClr val="tx1">
                  <a:alpha val="54000"/>
                </a:schemeClr>
              </a:solidFill>
            </a:endParaRPr>
          </a:p>
          <a:p>
            <a:pPr>
              <a:buNone/>
            </a:pPr>
            <a:endParaRPr lang="it-IT" dirty="0" smtClean="0"/>
          </a:p>
          <a:p>
            <a:r>
              <a:rPr lang="it-IT" sz="6400" b="1" dirty="0"/>
              <a:t>Unità didattica A:</a:t>
            </a:r>
            <a:endParaRPr lang="it-IT" sz="6400" dirty="0" smtClean="0"/>
          </a:p>
          <a:p>
            <a:r>
              <a:rPr lang="it-IT" sz="6400" dirty="0"/>
              <a:t>Grammatica di riferimento: C. Della Casa, </a:t>
            </a:r>
            <a:r>
              <a:rPr lang="it-IT" sz="6400" i="1" dirty="0"/>
              <a:t>Corso di Sanscrito</a:t>
            </a:r>
            <a:r>
              <a:rPr lang="it-IT" sz="6400" dirty="0"/>
              <a:t>, </a:t>
            </a:r>
            <a:r>
              <a:rPr lang="it-IT" sz="6400" dirty="0" err="1"/>
              <a:t>Unicopli</a:t>
            </a:r>
            <a:r>
              <a:rPr lang="it-IT" sz="6400" dirty="0"/>
              <a:t>, Milano (varie ristampe).</a:t>
            </a:r>
            <a:endParaRPr lang="it-IT" sz="6400" dirty="0" smtClean="0"/>
          </a:p>
          <a:p>
            <a:r>
              <a:rPr lang="it-IT" sz="6400" dirty="0"/>
              <a:t>G. Boccali, S. Piano, S. Sani, </a:t>
            </a:r>
            <a:r>
              <a:rPr lang="it-IT" sz="6400" i="1" dirty="0"/>
              <a:t>Le letterature dell’India</a:t>
            </a:r>
            <a:r>
              <a:rPr lang="it-IT" sz="6400" dirty="0"/>
              <a:t>, Torino, UTET Libreria, 2000, pp. 7-65 e 125-218. </a:t>
            </a:r>
            <a:endParaRPr lang="it-IT" sz="6400" dirty="0" smtClean="0"/>
          </a:p>
          <a:p>
            <a:pPr>
              <a:buNone/>
            </a:pPr>
            <a:endParaRPr lang="it-IT" sz="6400" dirty="0" smtClean="0"/>
          </a:p>
          <a:p>
            <a:r>
              <a:rPr lang="it-IT" sz="6400" b="1" dirty="0"/>
              <a:t>Unità didattica </a:t>
            </a:r>
            <a:r>
              <a:rPr lang="it-IT" sz="6400" b="1" dirty="0" err="1"/>
              <a:t>B</a:t>
            </a:r>
            <a:endParaRPr lang="it-IT" sz="6400" dirty="0" smtClean="0"/>
          </a:p>
          <a:p>
            <a:r>
              <a:rPr lang="it-IT" sz="6400" dirty="0"/>
              <a:t>Grammatica di riferimento: C. Della Casa, </a:t>
            </a:r>
            <a:r>
              <a:rPr lang="it-IT" sz="6400" i="1" dirty="0"/>
              <a:t>Corso di Sanscrito</a:t>
            </a:r>
            <a:r>
              <a:rPr lang="it-IT" sz="6400" dirty="0"/>
              <a:t>, </a:t>
            </a:r>
            <a:r>
              <a:rPr lang="it-IT" sz="6400" dirty="0" err="1"/>
              <a:t>Unicopli</a:t>
            </a:r>
            <a:r>
              <a:rPr lang="it-IT" sz="6400" dirty="0"/>
              <a:t>, Milano (varie ristampe).</a:t>
            </a:r>
            <a:endParaRPr lang="it-IT" sz="6400" dirty="0" smtClean="0"/>
          </a:p>
          <a:p>
            <a:r>
              <a:rPr lang="it-IT" sz="6400" dirty="0"/>
              <a:t>G. Boccali, S. Piano, S. Sani, </a:t>
            </a:r>
            <a:r>
              <a:rPr lang="it-IT" sz="6400" i="1" dirty="0"/>
              <a:t>Le letterature dell’India</a:t>
            </a:r>
            <a:r>
              <a:rPr lang="it-IT" sz="6400" dirty="0"/>
              <a:t>, Torino, UTET Libreria, 2000, pp. 78-116.</a:t>
            </a:r>
            <a:endParaRPr lang="it-IT" sz="6400" dirty="0" smtClean="0"/>
          </a:p>
          <a:p>
            <a:r>
              <a:rPr lang="it-IT" sz="6400" i="1" dirty="0"/>
              <a:t>Poesia indiana classica</a:t>
            </a:r>
            <a:r>
              <a:rPr lang="it-IT" sz="6400" dirty="0"/>
              <a:t>, S. </a:t>
            </a:r>
            <a:r>
              <a:rPr lang="it-IT" sz="6400" dirty="0" err="1"/>
              <a:t>Lienhard</a:t>
            </a:r>
            <a:r>
              <a:rPr lang="it-IT" sz="6400" dirty="0"/>
              <a:t> e G. Boccali, Marsilio, Venezia 2009.</a:t>
            </a:r>
            <a:endParaRPr lang="it-IT" sz="6400" dirty="0" smtClean="0"/>
          </a:p>
          <a:p>
            <a:pPr>
              <a:buNone/>
            </a:pPr>
            <a:endParaRPr lang="it-IT" sz="6400" dirty="0" smtClean="0"/>
          </a:p>
          <a:p>
            <a:r>
              <a:rPr lang="it-IT" sz="5600" dirty="0"/>
              <a:t>Per ciascun dei moduli A e </a:t>
            </a:r>
            <a:r>
              <a:rPr lang="it-IT" sz="5600" dirty="0" err="1"/>
              <a:t>B</a:t>
            </a:r>
            <a:r>
              <a:rPr lang="it-IT" sz="5600" dirty="0"/>
              <a:t>, è prevista la traduzione di uno specifico gruppo di esercizi; gli studenti dovranno perciò portare all’esame quelli analizzati durante le lezioni.</a:t>
            </a:r>
            <a:endParaRPr lang="it-IT" sz="5600" dirty="0" smtClean="0"/>
          </a:p>
          <a:p>
            <a:pPr>
              <a:buNone/>
            </a:pPr>
            <a:endParaRPr lang="it-IT" sz="6400" dirty="0" smtClean="0"/>
          </a:p>
          <a:p>
            <a:endParaRPr lang="it-IT" sz="5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418704"/>
            <a:ext cx="8229600" cy="5707460"/>
          </a:xfrm>
        </p:spPr>
        <p:txBody>
          <a:bodyPr>
            <a:normAutofit fontScale="85000" lnSpcReduction="20000"/>
          </a:bodyPr>
          <a:lstStyle/>
          <a:p>
            <a:r>
              <a:rPr lang="it-IT" b="1" dirty="0" smtClean="0"/>
              <a:t>Unità didattica </a:t>
            </a:r>
            <a:r>
              <a:rPr lang="it-IT" b="1" dirty="0" err="1" smtClean="0"/>
              <a:t>C</a:t>
            </a:r>
            <a:endParaRPr lang="it-IT" dirty="0" smtClean="0"/>
          </a:p>
          <a:p>
            <a:r>
              <a:rPr lang="it-IT" dirty="0" smtClean="0"/>
              <a:t>Grammatica di riferimento: C. Della Casa, </a:t>
            </a:r>
            <a:r>
              <a:rPr lang="it-IT" i="1" dirty="0" smtClean="0"/>
              <a:t>Corso di Sanscrito</a:t>
            </a:r>
            <a:r>
              <a:rPr lang="it-IT" dirty="0" smtClean="0"/>
              <a:t>, </a:t>
            </a:r>
            <a:r>
              <a:rPr lang="it-IT" dirty="0" err="1" smtClean="0"/>
              <a:t>Unicopli</a:t>
            </a:r>
            <a:r>
              <a:rPr lang="it-IT" dirty="0" smtClean="0"/>
              <a:t>, Milano (varie ristampe).</a:t>
            </a:r>
          </a:p>
          <a:p>
            <a:r>
              <a:rPr lang="it-IT" dirty="0" smtClean="0"/>
              <a:t>G. Boccali, S. Piano, S. Sani, </a:t>
            </a:r>
            <a:r>
              <a:rPr lang="it-IT" i="1" dirty="0" smtClean="0"/>
              <a:t>Le letterature dell’India</a:t>
            </a:r>
            <a:r>
              <a:rPr lang="it-IT" dirty="0" smtClean="0"/>
              <a:t>, Torino, UTET Libreria, 2000, pp. 385-466.</a:t>
            </a:r>
          </a:p>
          <a:p>
            <a:r>
              <a:rPr lang="it-IT" dirty="0" smtClean="0"/>
              <a:t>Aśvaghoṣa, </a:t>
            </a:r>
            <a:r>
              <a:rPr lang="it-IT" i="1" dirty="0" smtClean="0"/>
              <a:t>Nanda il Bello</a:t>
            </a:r>
            <a:r>
              <a:rPr lang="it-IT" dirty="0" smtClean="0"/>
              <a:t> (Saundarananda), a cura di Alessandro Passi, Milano, Adelphi, 1985 ed edizioni successive.</a:t>
            </a:r>
          </a:p>
          <a:p>
            <a:r>
              <a:rPr lang="it-IT" sz="2800" cap="all" dirty="0" smtClean="0"/>
              <a:t>ā</a:t>
            </a:r>
            <a:r>
              <a:rPr lang="it-IT" sz="2800" dirty="0" smtClean="0"/>
              <a:t>rya </a:t>
            </a:r>
            <a:r>
              <a:rPr lang="it-IT" sz="2800" cap="all" dirty="0" smtClean="0"/>
              <a:t>ś</a:t>
            </a:r>
            <a:r>
              <a:rPr lang="it-IT" sz="2800" dirty="0" smtClean="0"/>
              <a:t>ūra, </a:t>
            </a:r>
            <a:r>
              <a:rPr lang="it-IT" sz="2800" i="1" dirty="0" smtClean="0"/>
              <a:t>La ghirlanda delle nascite</a:t>
            </a:r>
            <a:r>
              <a:rPr lang="it-IT" sz="2800" dirty="0" smtClean="0"/>
              <a:t>.</a:t>
            </a:r>
            <a:r>
              <a:rPr lang="it-IT" sz="2800" i="1" dirty="0" smtClean="0"/>
              <a:t> Le vite anteriori del Buddha</a:t>
            </a:r>
            <a:r>
              <a:rPr lang="it-IT" sz="2800" dirty="0" smtClean="0"/>
              <a:t> (Jātakamālā), a cura di R. Gnoli, Milano, Rizzoli 1991 ed edizioni successive; in alternativa </a:t>
            </a:r>
            <a:r>
              <a:rPr lang="it-IT" sz="2800" cap="all" dirty="0" smtClean="0"/>
              <a:t>ā</a:t>
            </a:r>
            <a:r>
              <a:rPr lang="it-IT" sz="2800" dirty="0" smtClean="0"/>
              <a:t>ryaśūra, </a:t>
            </a:r>
            <a:r>
              <a:rPr lang="it-IT" sz="2800" i="1" dirty="0" smtClean="0"/>
              <a:t>Le vite passate del Buddha</a:t>
            </a:r>
            <a:r>
              <a:rPr lang="it-IT" sz="2800" dirty="0" smtClean="0"/>
              <a:t> (Jātakamālā), Roma, Ubaldini 1985 ed edizioni successive. </a:t>
            </a:r>
          </a:p>
          <a:p>
            <a:pPr>
              <a:buNone/>
            </a:pPr>
            <a:endParaRPr lang="it-IT" sz="2800" dirty="0" smtClean="0"/>
          </a:p>
          <a:p>
            <a:r>
              <a:rPr lang="it-IT" sz="2400" dirty="0"/>
              <a:t>I testi da leggere e tradurre saranno distribuiti in copia xerografica.</a:t>
            </a:r>
            <a:endParaRPr lang="it-IT" sz="2400" dirty="0" smtClean="0"/>
          </a:p>
          <a:p>
            <a:endParaRPr lang="it-IT" sz="2800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251222"/>
            <a:ext cx="8229600" cy="5874941"/>
          </a:xfrm>
        </p:spPr>
        <p:txBody>
          <a:bodyPr>
            <a:normAutofit fontScale="55000" lnSpcReduction="20000"/>
          </a:bodyPr>
          <a:lstStyle/>
          <a:p>
            <a:r>
              <a:rPr lang="it-IT" b="1" dirty="0"/>
              <a:t>Programma per studenti non frequentanti</a:t>
            </a:r>
            <a:endParaRPr lang="it-IT" dirty="0" smtClean="0"/>
          </a:p>
          <a:p>
            <a:r>
              <a:rPr lang="it-IT" dirty="0"/>
              <a:t>Il programma per gli studenti non frequentanti prevede l’aggiunta dei seguenti testi: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b="1" dirty="0"/>
              <a:t>Unità didattica A</a:t>
            </a:r>
            <a:r>
              <a:rPr lang="it-IT" dirty="0"/>
              <a:t>: </a:t>
            </a:r>
            <a:endParaRPr lang="it-IT" dirty="0" smtClean="0"/>
          </a:p>
          <a:p>
            <a:r>
              <a:rPr lang="it-IT" dirty="0"/>
              <a:t>R. Salomon, </a:t>
            </a:r>
            <a:r>
              <a:rPr lang="it-IT" i="1" dirty="0" err="1"/>
              <a:t>Indian</a:t>
            </a:r>
            <a:r>
              <a:rPr lang="it-IT" i="1" dirty="0"/>
              <a:t> </a:t>
            </a:r>
            <a:r>
              <a:rPr lang="it-IT" i="1" dirty="0" err="1"/>
              <a:t>Epigraphy</a:t>
            </a:r>
            <a:r>
              <a:rPr lang="it-IT" dirty="0"/>
              <a:t>, Oxford </a:t>
            </a:r>
            <a:r>
              <a:rPr lang="it-IT" dirty="0" err="1"/>
              <a:t>University</a:t>
            </a:r>
            <a:r>
              <a:rPr lang="it-IT" dirty="0"/>
              <a:t> Press 1998; pp. 7-56; 72-94: materiale in xerocopia.</a:t>
            </a:r>
            <a:endParaRPr lang="it-IT" dirty="0" smtClean="0"/>
          </a:p>
          <a:p>
            <a:r>
              <a:rPr lang="it-IT" dirty="0"/>
              <a:t>B. Lo Turco, “</a:t>
            </a:r>
            <a:r>
              <a:rPr lang="it-IT" dirty="0" err="1"/>
              <a:t>Propagation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Written</a:t>
            </a:r>
            <a:r>
              <a:rPr lang="it-IT" dirty="0"/>
              <a:t> Culture in </a:t>
            </a:r>
            <a:r>
              <a:rPr lang="it-IT" dirty="0" err="1"/>
              <a:t>Brahmanical</a:t>
            </a:r>
            <a:r>
              <a:rPr lang="it-IT" dirty="0"/>
              <a:t> India”, in </a:t>
            </a:r>
            <a:r>
              <a:rPr lang="it-IT" i="1" dirty="0" err="1"/>
              <a:t>Scripta</a:t>
            </a:r>
            <a:r>
              <a:rPr lang="it-IT" i="1" dirty="0"/>
              <a:t>. An International Journal </a:t>
            </a:r>
            <a:r>
              <a:rPr lang="it-IT" i="1" dirty="0" err="1"/>
              <a:t>of</a:t>
            </a:r>
            <a:r>
              <a:rPr lang="it-IT" i="1" dirty="0"/>
              <a:t> </a:t>
            </a:r>
            <a:r>
              <a:rPr lang="it-IT" i="1" dirty="0" err="1"/>
              <a:t>Codicology</a:t>
            </a:r>
            <a:r>
              <a:rPr lang="it-IT" i="1" dirty="0"/>
              <a:t> and </a:t>
            </a:r>
            <a:r>
              <a:rPr lang="it-IT" i="1" dirty="0" err="1"/>
              <a:t>Paleography</a:t>
            </a:r>
            <a:r>
              <a:rPr lang="it-IT" i="1" dirty="0"/>
              <a:t>,</a:t>
            </a:r>
            <a:r>
              <a:rPr lang="it-IT" dirty="0"/>
              <a:t> </a:t>
            </a:r>
            <a:r>
              <a:rPr lang="it-IT" dirty="0" err="1"/>
              <a:t>6</a:t>
            </a:r>
            <a:r>
              <a:rPr lang="it-IT" dirty="0"/>
              <a:t> (2013), pp. 85-93: materiale in xerocopia.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b="1" dirty="0"/>
              <a:t>Unità didattica  </a:t>
            </a:r>
            <a:r>
              <a:rPr lang="it-IT" b="1" dirty="0" err="1"/>
              <a:t>B</a:t>
            </a:r>
            <a:r>
              <a:rPr lang="it-IT" b="1" dirty="0"/>
              <a:t>: </a:t>
            </a:r>
            <a:endParaRPr lang="it-IT" dirty="0" smtClean="0"/>
          </a:p>
          <a:p>
            <a:r>
              <a:rPr lang="it-IT" dirty="0"/>
              <a:t>A. </a:t>
            </a:r>
            <a:r>
              <a:rPr lang="it-IT" dirty="0" err="1"/>
              <a:t>Aklujkar</a:t>
            </a:r>
            <a:r>
              <a:rPr lang="it-IT" dirty="0"/>
              <a:t>, “The </a:t>
            </a:r>
            <a:r>
              <a:rPr lang="it-IT" dirty="0" err="1"/>
              <a:t>Early</a:t>
            </a:r>
            <a:r>
              <a:rPr lang="it-IT" dirty="0"/>
              <a:t> </a:t>
            </a:r>
            <a:r>
              <a:rPr lang="it-IT" dirty="0" err="1"/>
              <a:t>History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Sanskrit</a:t>
            </a:r>
            <a:r>
              <a:rPr lang="it-IT" dirty="0"/>
              <a:t> </a:t>
            </a:r>
            <a:r>
              <a:rPr lang="it-IT" dirty="0" err="1"/>
              <a:t>as</a:t>
            </a:r>
            <a:r>
              <a:rPr lang="it-IT" dirty="0"/>
              <a:t> Supreme </a:t>
            </a:r>
            <a:r>
              <a:rPr lang="it-IT" dirty="0" err="1"/>
              <a:t>Language</a:t>
            </a:r>
            <a:r>
              <a:rPr lang="it-IT" dirty="0"/>
              <a:t>” in </a:t>
            </a:r>
            <a:r>
              <a:rPr lang="it-IT" i="1" dirty="0" err="1"/>
              <a:t>Ideology</a:t>
            </a:r>
            <a:r>
              <a:rPr lang="it-IT" i="1" dirty="0"/>
              <a:t> and Status </a:t>
            </a:r>
            <a:r>
              <a:rPr lang="it-IT" i="1" dirty="0" err="1"/>
              <a:t>of</a:t>
            </a:r>
            <a:r>
              <a:rPr lang="it-IT" i="1" dirty="0"/>
              <a:t> </a:t>
            </a:r>
            <a:r>
              <a:rPr lang="it-IT" i="1" dirty="0" err="1"/>
              <a:t>Sanskrit</a:t>
            </a:r>
            <a:r>
              <a:rPr lang="it-IT" dirty="0"/>
              <a:t>. </a:t>
            </a:r>
            <a:r>
              <a:rPr lang="it-IT" i="1" dirty="0" err="1"/>
              <a:t>Contributions</a:t>
            </a:r>
            <a:r>
              <a:rPr lang="it-IT" i="1" dirty="0"/>
              <a:t> </a:t>
            </a:r>
            <a:r>
              <a:rPr lang="it-IT" i="1" dirty="0" err="1"/>
              <a:t>to</a:t>
            </a:r>
            <a:r>
              <a:rPr lang="it-IT" i="1" dirty="0"/>
              <a:t> the </a:t>
            </a:r>
            <a:r>
              <a:rPr lang="it-IT" i="1" dirty="0" err="1"/>
              <a:t>History</a:t>
            </a:r>
            <a:r>
              <a:rPr lang="it-IT" i="1" dirty="0"/>
              <a:t> </a:t>
            </a:r>
            <a:r>
              <a:rPr lang="it-IT" i="1" dirty="0" err="1"/>
              <a:t>of</a:t>
            </a:r>
            <a:r>
              <a:rPr lang="it-IT" i="1" dirty="0"/>
              <a:t> the </a:t>
            </a:r>
            <a:r>
              <a:rPr lang="it-IT" i="1" dirty="0" err="1"/>
              <a:t>Sanskrit</a:t>
            </a:r>
            <a:r>
              <a:rPr lang="it-IT" i="1" dirty="0"/>
              <a:t> </a:t>
            </a:r>
            <a:r>
              <a:rPr lang="it-IT" i="1" dirty="0" err="1"/>
              <a:t>Language</a:t>
            </a:r>
            <a:r>
              <a:rPr lang="it-IT" dirty="0"/>
              <a:t>, ed.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J</a:t>
            </a:r>
            <a:r>
              <a:rPr lang="it-IT" dirty="0"/>
              <a:t>. </a:t>
            </a:r>
            <a:r>
              <a:rPr lang="it-IT" dirty="0" err="1"/>
              <a:t>E.M.</a:t>
            </a:r>
            <a:r>
              <a:rPr lang="it-IT" dirty="0"/>
              <a:t> </a:t>
            </a:r>
            <a:r>
              <a:rPr lang="it-IT" dirty="0" err="1"/>
              <a:t>Houben</a:t>
            </a:r>
            <a:r>
              <a:rPr lang="it-IT" dirty="0"/>
              <a:t>, </a:t>
            </a:r>
            <a:r>
              <a:rPr lang="it-IT" dirty="0" err="1"/>
              <a:t>Leiden-New</a:t>
            </a:r>
            <a:r>
              <a:rPr lang="it-IT" dirty="0"/>
              <a:t> </a:t>
            </a:r>
            <a:r>
              <a:rPr lang="it-IT" dirty="0" err="1"/>
              <a:t>York-Koln</a:t>
            </a:r>
            <a:r>
              <a:rPr lang="it-IT" dirty="0"/>
              <a:t>, </a:t>
            </a:r>
            <a:r>
              <a:rPr lang="it-IT" dirty="0" err="1"/>
              <a:t>E.J.</a:t>
            </a:r>
            <a:r>
              <a:rPr lang="it-IT" dirty="0"/>
              <a:t> </a:t>
            </a:r>
            <a:r>
              <a:rPr lang="it-IT" dirty="0" err="1"/>
              <a:t>Brill</a:t>
            </a:r>
            <a:r>
              <a:rPr lang="it-IT" dirty="0"/>
              <a:t> 1996, pp. 59-85; materiale in xerocopia.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r>
              <a:rPr lang="it-IT" b="1" dirty="0"/>
              <a:t>Unità didattica </a:t>
            </a:r>
            <a:r>
              <a:rPr lang="it-IT" b="1" dirty="0" err="1"/>
              <a:t>C</a:t>
            </a:r>
            <a:r>
              <a:rPr lang="it-IT" b="1" dirty="0"/>
              <a:t>: </a:t>
            </a:r>
            <a:r>
              <a:rPr lang="it-IT" dirty="0" err="1"/>
              <a:t>Sh</a:t>
            </a:r>
            <a:r>
              <a:rPr lang="it-IT" dirty="0"/>
              <a:t> Pollock, “The </a:t>
            </a:r>
            <a:r>
              <a:rPr lang="it-IT" dirty="0" err="1"/>
              <a:t>Sanskrit</a:t>
            </a:r>
            <a:r>
              <a:rPr lang="it-IT" dirty="0"/>
              <a:t> </a:t>
            </a:r>
            <a:r>
              <a:rPr lang="it-IT" dirty="0" err="1"/>
              <a:t>Comopolis</a:t>
            </a:r>
            <a:r>
              <a:rPr lang="it-IT" dirty="0"/>
              <a:t>, 300-1300: </a:t>
            </a:r>
            <a:r>
              <a:rPr lang="it-IT" dirty="0" err="1"/>
              <a:t>Transculturation</a:t>
            </a:r>
            <a:r>
              <a:rPr lang="it-IT" dirty="0"/>
              <a:t>, </a:t>
            </a:r>
            <a:r>
              <a:rPr lang="it-IT" dirty="0" err="1"/>
              <a:t>Vernacularization</a:t>
            </a:r>
            <a:r>
              <a:rPr lang="it-IT" dirty="0"/>
              <a:t>, and </a:t>
            </a:r>
            <a:r>
              <a:rPr lang="it-IT" dirty="0" err="1"/>
              <a:t>Question</a:t>
            </a:r>
            <a:r>
              <a:rPr lang="it-IT" dirty="0"/>
              <a:t> </a:t>
            </a:r>
            <a:r>
              <a:rPr lang="it-IT" dirty="0" err="1"/>
              <a:t>of</a:t>
            </a:r>
            <a:r>
              <a:rPr lang="it-IT" dirty="0"/>
              <a:t> </a:t>
            </a:r>
            <a:r>
              <a:rPr lang="it-IT" dirty="0" err="1"/>
              <a:t>Ideology</a:t>
            </a:r>
            <a:r>
              <a:rPr lang="it-IT" dirty="0"/>
              <a:t>”, in </a:t>
            </a:r>
            <a:r>
              <a:rPr lang="it-IT" i="1" dirty="0" err="1"/>
              <a:t>Ideology</a:t>
            </a:r>
            <a:r>
              <a:rPr lang="it-IT" i="1" dirty="0"/>
              <a:t> and Status </a:t>
            </a:r>
            <a:r>
              <a:rPr lang="it-IT" i="1" dirty="0" err="1"/>
              <a:t>of</a:t>
            </a:r>
            <a:r>
              <a:rPr lang="it-IT" i="1" dirty="0"/>
              <a:t> </a:t>
            </a:r>
            <a:r>
              <a:rPr lang="it-IT" i="1" dirty="0" err="1"/>
              <a:t>Sanskrit</a:t>
            </a:r>
            <a:r>
              <a:rPr lang="it-IT" dirty="0"/>
              <a:t>. </a:t>
            </a:r>
            <a:r>
              <a:rPr lang="it-IT" i="1" dirty="0" err="1"/>
              <a:t>Contributions</a:t>
            </a:r>
            <a:r>
              <a:rPr lang="it-IT" i="1" dirty="0"/>
              <a:t> </a:t>
            </a:r>
            <a:r>
              <a:rPr lang="it-IT" i="1" dirty="0" err="1"/>
              <a:t>to</a:t>
            </a:r>
            <a:r>
              <a:rPr lang="it-IT" i="1" dirty="0"/>
              <a:t> the </a:t>
            </a:r>
            <a:r>
              <a:rPr lang="it-IT" i="1" dirty="0" err="1"/>
              <a:t>History</a:t>
            </a:r>
            <a:r>
              <a:rPr lang="it-IT" i="1" dirty="0"/>
              <a:t> </a:t>
            </a:r>
            <a:r>
              <a:rPr lang="it-IT" i="1" dirty="0" err="1"/>
              <a:t>of</a:t>
            </a:r>
            <a:r>
              <a:rPr lang="it-IT" i="1" dirty="0"/>
              <a:t> the </a:t>
            </a:r>
            <a:r>
              <a:rPr lang="it-IT" i="1" dirty="0" err="1"/>
              <a:t>Sanskrit</a:t>
            </a:r>
            <a:r>
              <a:rPr lang="it-IT" i="1" dirty="0"/>
              <a:t> </a:t>
            </a:r>
            <a:r>
              <a:rPr lang="it-IT" i="1" dirty="0" err="1"/>
              <a:t>Language</a:t>
            </a:r>
            <a:r>
              <a:rPr lang="it-IT" dirty="0"/>
              <a:t>, ed. </a:t>
            </a:r>
            <a:r>
              <a:rPr lang="it-IT" dirty="0" err="1"/>
              <a:t>by</a:t>
            </a:r>
            <a:r>
              <a:rPr lang="it-IT" dirty="0"/>
              <a:t> </a:t>
            </a:r>
            <a:r>
              <a:rPr lang="it-IT" dirty="0" err="1"/>
              <a:t>J</a:t>
            </a:r>
            <a:r>
              <a:rPr lang="it-IT" dirty="0"/>
              <a:t>. </a:t>
            </a:r>
            <a:r>
              <a:rPr lang="it-IT" dirty="0" err="1"/>
              <a:t>E.M.</a:t>
            </a:r>
            <a:r>
              <a:rPr lang="it-IT" dirty="0"/>
              <a:t> </a:t>
            </a:r>
            <a:r>
              <a:rPr lang="it-IT" dirty="0" err="1"/>
              <a:t>Houben</a:t>
            </a:r>
            <a:r>
              <a:rPr lang="it-IT" dirty="0"/>
              <a:t>, </a:t>
            </a:r>
            <a:r>
              <a:rPr lang="it-IT" dirty="0" err="1"/>
              <a:t>Leiden-New</a:t>
            </a:r>
            <a:r>
              <a:rPr lang="it-IT" dirty="0"/>
              <a:t> </a:t>
            </a:r>
            <a:r>
              <a:rPr lang="it-IT" dirty="0" err="1"/>
              <a:t>York-Koln</a:t>
            </a:r>
            <a:r>
              <a:rPr lang="it-IT" dirty="0"/>
              <a:t>, </a:t>
            </a:r>
            <a:r>
              <a:rPr lang="it-IT" dirty="0" err="1"/>
              <a:t>E.J.</a:t>
            </a:r>
            <a:r>
              <a:rPr lang="it-IT" dirty="0"/>
              <a:t> </a:t>
            </a:r>
            <a:r>
              <a:rPr lang="it-IT" dirty="0" err="1"/>
              <a:t>Brill</a:t>
            </a:r>
            <a:r>
              <a:rPr lang="it-IT" dirty="0"/>
              <a:t> 1996, pp. 197-247; materiale in xerocopia.</a:t>
            </a:r>
            <a:r>
              <a:rPr lang="it-IT" dirty="0" smtClean="0"/>
              <a:t> 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57200" y="388938"/>
          <a:ext cx="8229600" cy="573722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sa</a:t>
            </a:r>
            <a:r>
              <a:rPr lang="it-IT" dirty="0" smtClean="0">
                <a:ln>
                  <a:solidFill>
                    <a:srgbClr val="2C7C9F">
                      <a:alpha val="43000"/>
                    </a:srgbClr>
                  </a:solidFill>
                </a:ln>
                <a:solidFill>
                  <a:srgbClr val="2F97B5"/>
                </a:solidFill>
              </a:rPr>
              <a:t>ṃ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-s-kṛ-ta </a:t>
            </a:r>
            <a:endParaRPr lang="it-IT" dirty="0">
              <a:ln>
                <a:solidFill>
                  <a:srgbClr val="2C7C9F">
                    <a:alpha val="46000"/>
                  </a:srgbClr>
                </a:solidFill>
              </a:ln>
              <a:solidFill>
                <a:srgbClr val="2F97B5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saṃ = </a:t>
            </a:r>
            <a:r>
              <a:rPr lang="it-IT" i="1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sam</a:t>
            </a:r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 ≈ cum</a:t>
            </a:r>
          </a:p>
          <a:p>
            <a:r>
              <a:rPr lang="it-IT" dirty="0" err="1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s</a:t>
            </a:r>
            <a:r>
              <a:rPr lang="it-IT" dirty="0" smtClean="0">
                <a:ln>
                  <a:solidFill>
                    <a:srgbClr val="2C7C9F">
                      <a:alpha val="41000"/>
                    </a:srgbClr>
                  </a:solidFill>
                </a:ln>
                <a:solidFill>
                  <a:srgbClr val="2F97B5"/>
                </a:solidFill>
              </a:rPr>
              <a:t> = eufonica</a:t>
            </a:r>
          </a:p>
          <a:p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kṛ-ta: kṛ = rad. </a:t>
            </a:r>
            <a:r>
              <a:rPr lang="it-IT" i="1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kṛ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“fare” + </a:t>
            </a:r>
            <a:r>
              <a:rPr lang="it-IT" i="1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ta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 = suff. p.p.(</a:t>
            </a:r>
            <a:r>
              <a:rPr lang="it-IT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p</a:t>
            </a:r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)</a:t>
            </a:r>
          </a:p>
          <a:p>
            <a:r>
              <a:rPr lang="it-IT" dirty="0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con-“fatto” : confetto &lt; lat. </a:t>
            </a:r>
            <a:r>
              <a:rPr lang="it-IT" i="1" dirty="0" err="1" smtClean="0">
                <a:ln>
                  <a:solidFill>
                    <a:srgbClr val="2C7C9F">
                      <a:alpha val="46000"/>
                    </a:srgbClr>
                  </a:solidFill>
                </a:ln>
                <a:solidFill>
                  <a:srgbClr val="2F97B5"/>
                </a:solidFill>
              </a:rPr>
              <a:t>con-fectum</a:t>
            </a:r>
            <a:endParaRPr lang="it-IT" dirty="0">
              <a:ln>
                <a:solidFill>
                  <a:srgbClr val="2C7C9F">
                    <a:alpha val="41000"/>
                  </a:srgbClr>
                </a:solidFill>
              </a:ln>
              <a:solidFill>
                <a:srgbClr val="2F97B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5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6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7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ntr" presetSubtype="0" fill="hold" grpId="8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1" presetClass="entr" presetSubtype="0" fill="hold" grpId="9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  <p:bldP spid="3" grpId="2" build="p"/>
      <p:bldP spid="3" grpId="3" build="p"/>
      <p:bldP spid="3" grpId="4" build="p"/>
      <p:bldP spid="3" grpId="5" build="p"/>
      <p:bldP spid="3" grpId="6" build="p"/>
      <p:bldP spid="3" grpId="7" build="p"/>
      <p:bldP spid="3" grpId="8" build="p"/>
      <p:bldP spid="3" grpId="9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>
                <a:ln w="19050" cap="flat" cmpd="sng" algn="ctr">
                  <a:solidFill>
                    <a:srgbClr val="2C7C9F">
                      <a:alpha val="43000"/>
                    </a:srgbClr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2F97B5">
                    <a:alpha val="49000"/>
                  </a:srgbClr>
                </a:solidFill>
              </a:rPr>
              <a:t>saṃskṛta- = aggettivo: “confezionato-compiuto-perfetto”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Clr>
                <a:schemeClr val="bg2">
                  <a:lumMod val="50000"/>
                </a:schemeClr>
              </a:buClr>
            </a:pPr>
            <a:r>
              <a:rPr lang="it-IT" i="1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Connotazione </a:t>
            </a:r>
            <a:r>
              <a:rPr lang="it-IT" i="1" dirty="0" err="1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antico-vedica</a:t>
            </a:r>
            <a:r>
              <a:rPr lang="it-IT" i="1" dirty="0" smtClean="0">
                <a:ln>
                  <a:solidFill>
                    <a:srgbClr val="2C7C9F"/>
                  </a:solidFill>
                </a:ln>
                <a:solidFill>
                  <a:srgbClr val="2F97B5"/>
                </a:solidFill>
              </a:rPr>
              <a:t>: </a:t>
            </a:r>
            <a:r>
              <a:rPr lang="it-IT" i="1" dirty="0" smtClean="0">
                <a:ln>
                  <a:solidFill>
                    <a:srgbClr val="2C7C9F"/>
                  </a:solidFill>
                </a:ln>
                <a:solidFill>
                  <a:schemeClr val="accent1"/>
                </a:solidFill>
              </a:rPr>
              <a:t>rituale </a:t>
            </a:r>
            <a:r>
              <a:rPr lang="it-IT" i="1" dirty="0" smtClean="0">
                <a:ln w="0" cap="flat" cmpd="sng" algn="ctr">
                  <a:solidFill>
                    <a:srgbClr val="2C7C9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/>
                </a:solidFill>
              </a:rPr>
              <a:t>e sacrale </a:t>
            </a:r>
            <a:r>
              <a:rPr lang="it-IT" dirty="0" smtClean="0">
                <a:ln w="0" cap="flat" cmpd="sng" algn="ctr">
                  <a:solidFill>
                    <a:srgbClr val="2C7C9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/>
                </a:solidFill>
              </a:rPr>
              <a:t>(XI-VIII sec. a.C.)</a:t>
            </a:r>
            <a:r>
              <a:rPr lang="it-IT" i="1" dirty="0" smtClean="0">
                <a:ln w="0" cap="flat" cmpd="sng" algn="ctr">
                  <a:solidFill>
                    <a:srgbClr val="2C7C9F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chemeClr val="accent1"/>
                </a:solidFill>
              </a:rPr>
              <a:t> </a:t>
            </a:r>
          </a:p>
          <a:p>
            <a:r>
              <a:rPr lang="it-IT" dirty="0" smtClean="0"/>
              <a:t>Forme verbali &lt; </a:t>
            </a:r>
            <a:r>
              <a:rPr lang="it-IT" dirty="0" err="1" smtClean="0"/>
              <a:t>rad</a:t>
            </a:r>
            <a:r>
              <a:rPr lang="it-IT" dirty="0" smtClean="0"/>
              <a:t>. </a:t>
            </a:r>
            <a:r>
              <a:rPr lang="it-IT" i="1" dirty="0" smtClean="0"/>
              <a:t>saṃ-s-kṛ- “compiere, completare, preparare congiuntamente”</a:t>
            </a:r>
          </a:p>
          <a:p>
            <a:pPr algn="just"/>
            <a:r>
              <a:rPr lang="it-IT" dirty="0" smtClean="0"/>
              <a:t>Rituale </a:t>
            </a:r>
            <a:r>
              <a:rPr lang="it-IT" i="1" dirty="0" smtClean="0"/>
              <a:t>agnicayana</a:t>
            </a:r>
            <a:r>
              <a:rPr lang="it-IT" dirty="0" smtClean="0"/>
              <a:t>: costruzione dell’altare del fuoco, descritta in alcuni manuali vedici di esegesi e di prescrizione rituale detti </a:t>
            </a:r>
            <a:r>
              <a:rPr lang="it-IT" i="1" dirty="0" smtClean="0"/>
              <a:t>brāhmaṇa</a:t>
            </a:r>
            <a:r>
              <a:rPr lang="it-IT" dirty="0" smtClean="0"/>
              <a:t>- “quanto pertiene al </a:t>
            </a:r>
            <a:r>
              <a:rPr lang="it-IT" i="1" dirty="0" smtClean="0"/>
              <a:t>bráhman-</a:t>
            </a:r>
            <a:r>
              <a:rPr lang="it-IT" dirty="0" smtClean="0"/>
              <a:t>:neutro</a:t>
            </a:r>
            <a:r>
              <a:rPr lang="it-IT" i="1" dirty="0" smtClean="0"/>
              <a:t>-formularità rituale, principio assoluto che vivifica e potenzia il rituale, rendendolo </a:t>
            </a:r>
            <a:r>
              <a:rPr lang="it-IT" dirty="0" smtClean="0"/>
              <a:t>efficace; “quanto pertiene al/ai </a:t>
            </a:r>
            <a:r>
              <a:rPr lang="it-IT" i="1" dirty="0" smtClean="0"/>
              <a:t>brahmán- i sacerdoti che sopraintendono alla esecuzione rituale”</a:t>
            </a:r>
            <a:endParaRPr lang="it-IT" dirty="0" smtClean="0"/>
          </a:p>
          <a:p>
            <a:pPr algn="just"/>
            <a:r>
              <a:rPr lang="it-IT" i="1" dirty="0" smtClean="0"/>
              <a:t>Śatapatha brāhmaṇa</a:t>
            </a:r>
            <a:r>
              <a:rPr lang="it-IT" dirty="0" smtClean="0"/>
              <a:t>: manuale ritualistico dei “Cento cammini” (VIII sec. a.C.)</a:t>
            </a:r>
          </a:p>
          <a:p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Brezza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Office classico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Flusso.thmx</Template>
  <TotalTime>7721</TotalTime>
  <Words>2521</Words>
  <Application>Microsoft Macintosh PowerPoint</Application>
  <PresentationFormat>Presentazione su schermo (4:3)</PresentationFormat>
  <Paragraphs>166</Paragraphs>
  <Slides>26</Slides>
  <Notes>2</Notes>
  <HiddenSlides>0</HiddenSlides>
  <MMClips>0</MMClips>
  <ScaleCrop>false</ScaleCrop>
  <HeadingPairs>
    <vt:vector size="4" baseType="variant">
      <vt:variant>
        <vt:lpstr>Modello struttura</vt:lpstr>
      </vt:variant>
      <vt:variant>
        <vt:i4>1</vt:i4>
      </vt:variant>
      <vt:variant>
        <vt:lpstr>Titoli diapositive</vt:lpstr>
      </vt:variant>
      <vt:variant>
        <vt:i4>26</vt:i4>
      </vt:variant>
    </vt:vector>
  </HeadingPairs>
  <TitlesOfParts>
    <vt:vector size="27" baseType="lpstr">
      <vt:lpstr>Tema di Office</vt:lpstr>
      <vt:lpstr>Lingua e Letteratura Sanscrita Lineamenti di lingua sanscrita e di storia della letteratura dell’India antica e classica</vt:lpstr>
      <vt:lpstr>Orario:  Lunedì 14.30-16.30 - aula Istituto di Glottologia - Via Festa del Perdono Mercoledì 12.30-14.30 - aula 104 - Via Festa del Perdono Venerdì 08.30-10.30 - aula 104 - Via Festa del Perdono </vt:lpstr>
      <vt:lpstr>Diapositiva 3</vt:lpstr>
      <vt:lpstr>Diapositiva 4</vt:lpstr>
      <vt:lpstr>Diapositiva 5</vt:lpstr>
      <vt:lpstr>Diapositiva 6</vt:lpstr>
      <vt:lpstr>Diapositiva 7</vt:lpstr>
      <vt:lpstr>saṃ-s-kṛ-ta </vt:lpstr>
      <vt:lpstr>saṃskṛta- = aggettivo: “confezionato-compiuto-perfetto”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Ricapitolazioni linguistiche</vt:lpstr>
      <vt:lpstr>Diapositiva 26</vt:lpstr>
    </vt:vector>
  </TitlesOfParts>
  <Company>Paola Rossi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Lingua e Letteratura Sanscrita Lineamenti di lingua sanscrita e di storia della letteratura dell’India antica e classica</dc:title>
  <dc:creator>Apple</dc:creator>
  <cp:lastModifiedBy>Apple</cp:lastModifiedBy>
  <cp:revision>61</cp:revision>
  <dcterms:created xsi:type="dcterms:W3CDTF">2014-11-05T08:41:00Z</dcterms:created>
  <dcterms:modified xsi:type="dcterms:W3CDTF">2014-11-05T10:08:48Z</dcterms:modified>
</cp:coreProperties>
</file>