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84" r:id="rId9"/>
    <p:sldId id="285" r:id="rId10"/>
    <p:sldId id="286" r:id="rId11"/>
    <p:sldId id="287" r:id="rId12"/>
    <p:sldId id="289" r:id="rId13"/>
    <p:sldId id="290" r:id="rId14"/>
    <p:sldId id="288" r:id="rId15"/>
    <p:sldId id="307" r:id="rId16"/>
    <p:sldId id="283" r:id="rId17"/>
    <p:sldId id="273" r:id="rId18"/>
    <p:sldId id="291" r:id="rId19"/>
    <p:sldId id="292" r:id="rId20"/>
    <p:sldId id="314" r:id="rId21"/>
    <p:sldId id="315" r:id="rId22"/>
    <p:sldId id="316" r:id="rId23"/>
    <p:sldId id="317" r:id="rId24"/>
    <p:sldId id="319" r:id="rId25"/>
    <p:sldId id="322" r:id="rId26"/>
    <p:sldId id="320" r:id="rId27"/>
    <p:sldId id="321" r:id="rId28"/>
    <p:sldId id="323" r:id="rId29"/>
    <p:sldId id="324" r:id="rId30"/>
    <p:sldId id="330" r:id="rId31"/>
    <p:sldId id="331" r:id="rId32"/>
    <p:sldId id="332" r:id="rId33"/>
    <p:sldId id="293" r:id="rId34"/>
    <p:sldId id="294" r:id="rId35"/>
    <p:sldId id="295" r:id="rId36"/>
    <p:sldId id="300" r:id="rId37"/>
    <p:sldId id="296" r:id="rId38"/>
    <p:sldId id="297" r:id="rId39"/>
    <p:sldId id="301" r:id="rId40"/>
    <p:sldId id="298" r:id="rId41"/>
    <p:sldId id="302" r:id="rId42"/>
    <p:sldId id="299" r:id="rId43"/>
    <p:sldId id="303" r:id="rId44"/>
    <p:sldId id="304" r:id="rId45"/>
    <p:sldId id="305" r:id="rId46"/>
    <p:sldId id="306" r:id="rId47"/>
    <p:sldId id="308" r:id="rId48"/>
    <p:sldId id="309" r:id="rId49"/>
    <p:sldId id="310" r:id="rId50"/>
    <p:sldId id="326" r:id="rId51"/>
    <p:sldId id="327" r:id="rId52"/>
    <p:sldId id="312" r:id="rId53"/>
    <p:sldId id="313" r:id="rId54"/>
    <p:sldId id="311" r:id="rId55"/>
    <p:sldId id="325" r:id="rId56"/>
    <p:sldId id="328" r:id="rId57"/>
    <p:sldId id="329" r:id="rId58"/>
    <p:sldId id="318" r:id="rId59"/>
    <p:sldId id="333" r:id="rId60"/>
    <p:sldId id="334" r:id="rId61"/>
    <p:sldId id="337" r:id="rId62"/>
    <p:sldId id="338" r:id="rId63"/>
    <p:sldId id="270" r:id="rId64"/>
    <p:sldId id="335" r:id="rId65"/>
    <p:sldId id="340" r:id="rId66"/>
    <p:sldId id="341" r:id="rId67"/>
    <p:sldId id="342" r:id="rId68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ile medio 4 - Color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E25E649-3F16-4E02-A733-19D2CDBF48F0}" styleName="Stile medio 3 - Colore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Stile medio 1 - Color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Stile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Stile me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516" y="7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D6DE84-41E4-2042-B521-B768E2B1CAB7}" type="datetimeFigureOut">
              <a:rPr lang="it-IT" smtClean="0"/>
              <a:pPr/>
              <a:t>19/12/2014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568E4A-7F75-A44D-8824-E86873A39D1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93222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568E4A-7F75-A44D-8824-E86873A39D1B}" type="slidenum">
              <a:rPr lang="it-IT" smtClean="0"/>
              <a:pPr/>
              <a:t>10</a:t>
            </a:fld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568E4A-7F75-A44D-8824-E86873A39D1B}" type="slidenum">
              <a:rPr lang="it-IT" smtClean="0"/>
              <a:pPr/>
              <a:t>23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8870E-3736-FB48-882A-5C3E4D460B11}" type="datetimeFigureOut">
              <a:rPr lang="it-IT" smtClean="0"/>
              <a:pPr/>
              <a:t>19/12/2014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2ACD6-801F-384C-BF31-B1879816617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8870E-3736-FB48-882A-5C3E4D460B11}" type="datetimeFigureOut">
              <a:rPr lang="it-IT" smtClean="0"/>
              <a:pPr/>
              <a:t>19/12/2014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2ACD6-801F-384C-BF31-B1879816617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8870E-3736-FB48-882A-5C3E4D460B11}" type="datetimeFigureOut">
              <a:rPr lang="it-IT" smtClean="0"/>
              <a:pPr/>
              <a:t>19/12/2014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2ACD6-801F-384C-BF31-B1879816617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8870E-3736-FB48-882A-5C3E4D460B11}" type="datetimeFigureOut">
              <a:rPr lang="it-IT" smtClean="0"/>
              <a:pPr/>
              <a:t>19/12/2014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2ACD6-801F-384C-BF31-B1879816617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8870E-3736-FB48-882A-5C3E4D460B11}" type="datetimeFigureOut">
              <a:rPr lang="it-IT" smtClean="0"/>
              <a:pPr/>
              <a:t>19/12/2014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2ACD6-801F-384C-BF31-B1879816617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8870E-3736-FB48-882A-5C3E4D460B11}" type="datetimeFigureOut">
              <a:rPr lang="it-IT" smtClean="0"/>
              <a:pPr/>
              <a:t>19/12/2014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2ACD6-801F-384C-BF31-B1879816617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8870E-3736-FB48-882A-5C3E4D460B11}" type="datetimeFigureOut">
              <a:rPr lang="it-IT" smtClean="0"/>
              <a:pPr/>
              <a:t>19/12/2014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2ACD6-801F-384C-BF31-B1879816617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8870E-3736-FB48-882A-5C3E4D460B11}" type="datetimeFigureOut">
              <a:rPr lang="it-IT" smtClean="0"/>
              <a:pPr/>
              <a:t>19/12/2014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2ACD6-801F-384C-BF31-B1879816617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8870E-3736-FB48-882A-5C3E4D460B11}" type="datetimeFigureOut">
              <a:rPr lang="it-IT" smtClean="0"/>
              <a:pPr/>
              <a:t>19/12/2014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2ACD6-801F-384C-BF31-B1879816617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8870E-3736-FB48-882A-5C3E4D460B11}" type="datetimeFigureOut">
              <a:rPr lang="it-IT" smtClean="0"/>
              <a:pPr/>
              <a:t>19/12/2014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2ACD6-801F-384C-BF31-B1879816617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8870E-3736-FB48-882A-5C3E4D460B11}" type="datetimeFigureOut">
              <a:rPr lang="it-IT" smtClean="0"/>
              <a:pPr/>
              <a:t>19/12/2014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2ACD6-801F-384C-BF31-B1879816617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B8870E-3736-FB48-882A-5C3E4D460B11}" type="datetimeFigureOut">
              <a:rPr lang="it-IT" smtClean="0"/>
              <a:pPr/>
              <a:t>19/12/2014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2ACD6-801F-384C-BF31-B1879816617E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1842293"/>
            <a:ext cx="7772400" cy="2043908"/>
          </a:xfrm>
        </p:spPr>
        <p:txBody>
          <a:bodyPr>
            <a:normAutofit fontScale="90000"/>
          </a:bodyPr>
          <a:lstStyle/>
          <a:p>
            <a:r>
              <a:rPr lang="it-IT" dirty="0" smtClean="0"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chemeClr val="accent1">
                    <a:lumMod val="75000"/>
                    <a:alpha val="68000"/>
                  </a:schemeClr>
                </a:solidFill>
              </a:rPr>
              <a:t>Lingua e Letteratura Sanscrita</a:t>
            </a:r>
            <a:br>
              <a:rPr lang="it-IT" dirty="0" smtClean="0"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chemeClr val="accent1">
                    <a:lumMod val="75000"/>
                    <a:alpha val="68000"/>
                  </a:schemeClr>
                </a:solidFill>
              </a:rPr>
            </a:br>
            <a:r>
              <a:rPr lang="it-IT" sz="3200" dirty="0" smtClean="0">
                <a:ln>
                  <a:solidFill>
                    <a:srgbClr val="2C7C9F"/>
                  </a:solidFill>
                </a:ln>
                <a:solidFill>
                  <a:schemeClr val="tx1">
                    <a:alpha val="28000"/>
                  </a:schemeClr>
                </a:solidFill>
              </a:rPr>
              <a:t>Lineamenti di lingua sanscrita e di storia della letteratura dell’India antica e classica</a:t>
            </a:r>
            <a:endParaRPr lang="it-IT" sz="3200" dirty="0"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solidFill>
                <a:schemeClr val="tx1">
                  <a:alpha val="28000"/>
                </a:schemeClr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4131198"/>
            <a:ext cx="6400800" cy="1507601"/>
          </a:xfrm>
        </p:spPr>
        <p:txBody>
          <a:bodyPr>
            <a:normAutofit/>
          </a:bodyPr>
          <a:lstStyle/>
          <a:p>
            <a:r>
              <a:rPr lang="it-IT" sz="2800" dirty="0" smtClean="0">
                <a:ln>
                  <a:solidFill>
                    <a:srgbClr val="2C7C9F"/>
                  </a:solidFill>
                </a:ln>
              </a:rPr>
              <a:t>Anno </a:t>
            </a:r>
            <a:r>
              <a:rPr lang="it-IT" sz="2800" dirty="0" err="1" smtClean="0">
                <a:ln>
                  <a:solidFill>
                    <a:srgbClr val="2C7C9F"/>
                  </a:solidFill>
                </a:ln>
              </a:rPr>
              <a:t>acc</a:t>
            </a:r>
            <a:r>
              <a:rPr lang="it-IT" sz="2800" dirty="0" smtClean="0">
                <a:ln>
                  <a:solidFill>
                    <a:srgbClr val="2C7C9F"/>
                  </a:solidFill>
                </a:ln>
              </a:rPr>
              <a:t>. 2014-2015</a:t>
            </a:r>
          </a:p>
          <a:p>
            <a:r>
              <a:rPr lang="it-IT" sz="2800" dirty="0" smtClean="0">
                <a:ln>
                  <a:solidFill>
                    <a:srgbClr val="2C7C9F"/>
                  </a:solidFill>
                </a:ln>
              </a:rPr>
              <a:t>Prof.ssa Paola M. Rossi</a:t>
            </a:r>
            <a:endParaRPr lang="it-IT" sz="2800" dirty="0">
              <a:ln>
                <a:solidFill>
                  <a:srgbClr val="2C7C9F"/>
                </a:solidFill>
              </a:ln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689629"/>
          </a:xfrm>
        </p:spPr>
        <p:txBody>
          <a:bodyPr>
            <a:normAutofit fontScale="90000"/>
          </a:bodyPr>
          <a:lstStyle/>
          <a:p>
            <a:r>
              <a:rPr lang="it-IT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Apofonia-Alternanza vocalica con funzione morfologica</a:t>
            </a:r>
            <a:br>
              <a:rPr lang="it-IT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</a:br>
            <a:r>
              <a:rPr lang="it-IT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(</a:t>
            </a:r>
            <a:r>
              <a:rPr lang="it-IT" dirty="0" err="1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radici-suffissi-desinenze</a:t>
            </a:r>
            <a:r>
              <a:rPr lang="it-IT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)</a:t>
            </a:r>
            <a:endParaRPr lang="it-IT" dirty="0">
              <a:ln>
                <a:solidFill>
                  <a:srgbClr val="2C7C9F"/>
                </a:solidFill>
              </a:ln>
              <a:solidFill>
                <a:srgbClr val="2F97B5"/>
              </a:solidFill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457200" y="2387600"/>
          <a:ext cx="7395050" cy="4330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7962"/>
                <a:gridCol w="1077962"/>
                <a:gridCol w="1182281"/>
                <a:gridCol w="1182281"/>
                <a:gridCol w="1437282"/>
                <a:gridCol w="1437282"/>
              </a:tblGrid>
              <a:tr h="503802">
                <a:tc gridSpan="2">
                  <a:txBody>
                    <a:bodyPr/>
                    <a:lstStyle/>
                    <a:p>
                      <a:r>
                        <a:rPr lang="it-IT" dirty="0" smtClean="0"/>
                        <a:t>Grado zero</a:t>
                      </a:r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it-IT" dirty="0" smtClean="0"/>
                        <a:t>Grado pieno</a:t>
                      </a:r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it-IT" dirty="0" smtClean="0"/>
                        <a:t>Grado allungato</a:t>
                      </a:r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503802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I.E</a:t>
                      </a:r>
                      <a:endParaRPr lang="it-IT" dirty="0"/>
                    </a:p>
                  </a:txBody>
                  <a:tcPr>
                    <a:solidFill>
                      <a:srgbClr val="2F97B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SSCR.</a:t>
                      </a:r>
                      <a:endParaRPr lang="it-IT" dirty="0"/>
                    </a:p>
                  </a:txBody>
                  <a:tcPr>
                    <a:solidFill>
                      <a:srgbClr val="2F97B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I.E.</a:t>
                      </a:r>
                      <a:endParaRPr lang="it-IT" dirty="0"/>
                    </a:p>
                  </a:txBody>
                  <a:tcPr>
                    <a:solidFill>
                      <a:srgbClr val="2F97B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SSCR.</a:t>
                      </a:r>
                      <a:endParaRPr lang="it-IT" dirty="0"/>
                    </a:p>
                  </a:txBody>
                  <a:tcPr>
                    <a:solidFill>
                      <a:srgbClr val="2F97B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I.E.</a:t>
                      </a:r>
                      <a:endParaRPr lang="it-IT" dirty="0"/>
                    </a:p>
                  </a:txBody>
                  <a:tcPr>
                    <a:solidFill>
                      <a:srgbClr val="2F97B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SSCR.</a:t>
                      </a:r>
                      <a:endParaRPr lang="it-IT" dirty="0"/>
                    </a:p>
                  </a:txBody>
                  <a:tcPr>
                    <a:solidFill>
                      <a:srgbClr val="2F97B5"/>
                    </a:solidFill>
                  </a:tcPr>
                </a:tc>
              </a:tr>
              <a:tr h="510799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kern="1200" dirty="0" err="1" smtClean="0">
                          <a:solidFill>
                            <a:srgbClr val="2F97B5"/>
                          </a:solidFill>
                          <a:latin typeface="+mn-lt"/>
                          <a:ea typeface="+mn-ea"/>
                          <a:cs typeface="+mn-cs"/>
                        </a:rPr>
                        <a:t>ø</a:t>
                      </a:r>
                      <a:endParaRPr lang="it-IT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kern="1200" dirty="0" err="1" smtClean="0">
                          <a:solidFill>
                            <a:srgbClr val="2F97B5"/>
                          </a:solidFill>
                          <a:latin typeface="+mn-lt"/>
                          <a:ea typeface="+mn-ea"/>
                          <a:cs typeface="+mn-cs"/>
                        </a:rPr>
                        <a:t>ø</a:t>
                      </a:r>
                      <a:endParaRPr lang="it-IT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- e / - o</a:t>
                      </a:r>
                      <a:endParaRPr lang="it-IT" dirty="0">
                        <a:solidFill>
                          <a:srgbClr val="2F97B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- a</a:t>
                      </a:r>
                      <a:endParaRPr lang="it-IT" dirty="0">
                        <a:solidFill>
                          <a:srgbClr val="2F97B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-</a:t>
                      </a:r>
                      <a:r>
                        <a:rPr lang="it-IT" baseline="0" dirty="0" smtClean="0">
                          <a:solidFill>
                            <a:srgbClr val="2F97B5"/>
                          </a:solidFill>
                        </a:rPr>
                        <a:t> ē / - ō</a:t>
                      </a:r>
                      <a:endParaRPr lang="it-IT" dirty="0">
                        <a:solidFill>
                          <a:srgbClr val="2F97B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-ā</a:t>
                      </a:r>
                      <a:endParaRPr lang="it-IT" dirty="0">
                        <a:solidFill>
                          <a:srgbClr val="2F97B5"/>
                        </a:solidFill>
                      </a:endParaRPr>
                    </a:p>
                  </a:txBody>
                  <a:tcPr/>
                </a:tc>
              </a:tr>
              <a:tr h="510799">
                <a:tc>
                  <a:txBody>
                    <a:bodyPr/>
                    <a:lstStyle/>
                    <a:p>
                      <a:pPr algn="ctr"/>
                      <a:r>
                        <a:rPr lang="it-IT" sz="1800" kern="1200" baseline="0" dirty="0" smtClean="0">
                          <a:solidFill>
                            <a:srgbClr val="2F97B5"/>
                          </a:solidFill>
                          <a:latin typeface="+mn-lt"/>
                          <a:ea typeface="+mn-ea"/>
                          <a:cs typeface="+mn-cs"/>
                        </a:rPr>
                        <a:t>-i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-i / -ī</a:t>
                      </a:r>
                      <a:endParaRPr lang="it-IT" dirty="0">
                        <a:solidFill>
                          <a:srgbClr val="2F97B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-ei</a:t>
                      </a:r>
                      <a:r>
                        <a:rPr lang="it-IT" baseline="0" dirty="0" smtClean="0">
                          <a:solidFill>
                            <a:srgbClr val="2F97B5"/>
                          </a:solidFill>
                        </a:rPr>
                        <a:t> / </a:t>
                      </a:r>
                      <a:r>
                        <a:rPr lang="it-IT" baseline="0" dirty="0" err="1" smtClean="0">
                          <a:solidFill>
                            <a:srgbClr val="2F97B5"/>
                          </a:solidFill>
                        </a:rPr>
                        <a:t>-oi</a:t>
                      </a:r>
                      <a:endParaRPr lang="it-IT" dirty="0">
                        <a:solidFill>
                          <a:srgbClr val="2F97B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- e</a:t>
                      </a:r>
                      <a:endParaRPr lang="it-IT" dirty="0">
                        <a:solidFill>
                          <a:srgbClr val="2F97B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-</a:t>
                      </a:r>
                      <a:r>
                        <a:rPr lang="it-IT" baseline="0" dirty="0" smtClean="0">
                          <a:solidFill>
                            <a:srgbClr val="2F97B5"/>
                          </a:solidFill>
                        </a:rPr>
                        <a:t>ēi / - ōi</a:t>
                      </a:r>
                      <a:endParaRPr lang="it-IT" dirty="0">
                        <a:solidFill>
                          <a:srgbClr val="2F97B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-ai</a:t>
                      </a:r>
                      <a:endParaRPr lang="it-IT" dirty="0">
                        <a:solidFill>
                          <a:srgbClr val="2F97B5"/>
                        </a:solidFill>
                      </a:endParaRPr>
                    </a:p>
                  </a:txBody>
                  <a:tcPr/>
                </a:tc>
              </a:tr>
              <a:tr h="510799">
                <a:tc>
                  <a:txBody>
                    <a:bodyPr/>
                    <a:lstStyle/>
                    <a:p>
                      <a:pPr algn="ctr"/>
                      <a:r>
                        <a:rPr lang="it-IT" sz="1800" kern="1200" baseline="0" dirty="0" smtClean="0">
                          <a:solidFill>
                            <a:srgbClr val="2F97B5"/>
                          </a:solidFill>
                          <a:latin typeface="+mn-lt"/>
                          <a:ea typeface="+mn-ea"/>
                          <a:cs typeface="+mn-cs"/>
                        </a:rPr>
                        <a:t> -u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-u</a:t>
                      </a:r>
                      <a:r>
                        <a:rPr lang="it-IT" baseline="0" dirty="0" smtClean="0">
                          <a:solidFill>
                            <a:srgbClr val="2F97B5"/>
                          </a:solidFill>
                        </a:rPr>
                        <a:t> / - </a:t>
                      </a:r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ū</a:t>
                      </a:r>
                      <a:endParaRPr lang="it-IT" dirty="0">
                        <a:solidFill>
                          <a:srgbClr val="2F97B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err="1" smtClean="0">
                          <a:solidFill>
                            <a:srgbClr val="2F97B5"/>
                          </a:solidFill>
                        </a:rPr>
                        <a:t>-eu</a:t>
                      </a:r>
                      <a:r>
                        <a:rPr lang="it-IT" baseline="0" dirty="0" smtClean="0">
                          <a:solidFill>
                            <a:srgbClr val="2F97B5"/>
                          </a:solidFill>
                        </a:rPr>
                        <a:t> / </a:t>
                      </a:r>
                      <a:r>
                        <a:rPr lang="it-IT" baseline="0" dirty="0" err="1" smtClean="0">
                          <a:solidFill>
                            <a:srgbClr val="2F97B5"/>
                          </a:solidFill>
                        </a:rPr>
                        <a:t>-ou</a:t>
                      </a:r>
                      <a:endParaRPr lang="it-IT" dirty="0">
                        <a:solidFill>
                          <a:srgbClr val="2F97B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- o</a:t>
                      </a:r>
                      <a:endParaRPr lang="it-IT" dirty="0">
                        <a:solidFill>
                          <a:srgbClr val="2F97B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- </a:t>
                      </a:r>
                      <a:r>
                        <a:rPr lang="it-IT" baseline="0" dirty="0" smtClean="0">
                          <a:solidFill>
                            <a:srgbClr val="2F97B5"/>
                          </a:solidFill>
                        </a:rPr>
                        <a:t>ēu / -ōu</a:t>
                      </a:r>
                      <a:endParaRPr lang="it-IT" dirty="0">
                        <a:solidFill>
                          <a:srgbClr val="2F97B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err="1" smtClean="0">
                          <a:solidFill>
                            <a:srgbClr val="2F97B5"/>
                          </a:solidFill>
                        </a:rPr>
                        <a:t>-au</a:t>
                      </a:r>
                      <a:endParaRPr lang="it-IT" dirty="0">
                        <a:solidFill>
                          <a:srgbClr val="2F97B5"/>
                        </a:solidFill>
                      </a:endParaRPr>
                    </a:p>
                  </a:txBody>
                  <a:tcPr/>
                </a:tc>
              </a:tr>
              <a:tr h="510799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- ṛ</a:t>
                      </a:r>
                      <a:endParaRPr lang="it-IT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-ṛ /-</a:t>
                      </a:r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 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err="1" smtClean="0">
                          <a:solidFill>
                            <a:srgbClr val="2F97B5"/>
                          </a:solidFill>
                        </a:rPr>
                        <a:t>-er</a:t>
                      </a:r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/-or</a:t>
                      </a:r>
                      <a:endParaRPr lang="it-IT" dirty="0">
                        <a:solidFill>
                          <a:srgbClr val="2F97B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err="1" smtClean="0">
                          <a:solidFill>
                            <a:srgbClr val="2F97B5"/>
                          </a:solidFill>
                        </a:rPr>
                        <a:t>-ar</a:t>
                      </a:r>
                      <a:endParaRPr lang="it-IT" dirty="0">
                        <a:solidFill>
                          <a:srgbClr val="2F97B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aseline="0" dirty="0" smtClean="0">
                          <a:solidFill>
                            <a:srgbClr val="2F97B5"/>
                          </a:solidFill>
                        </a:rPr>
                        <a:t>ēr/ - ōr</a:t>
                      </a:r>
                      <a:endParaRPr lang="it-IT" dirty="0">
                        <a:solidFill>
                          <a:srgbClr val="2F97B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-ār</a:t>
                      </a:r>
                    </a:p>
                  </a:txBody>
                  <a:tcPr/>
                </a:tc>
              </a:tr>
              <a:tr h="510799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-</a:t>
                      </a:r>
                      <a:r>
                        <a:rPr lang="it-IT" baseline="0" dirty="0" smtClean="0">
                          <a:solidFill>
                            <a:srgbClr val="2F97B5"/>
                          </a:solidFill>
                        </a:rPr>
                        <a:t> </a:t>
                      </a:r>
                      <a:r>
                        <a:rPr lang="it-IT" baseline="0" dirty="0" err="1" smtClean="0">
                          <a:solidFill>
                            <a:srgbClr val="2F97B5"/>
                          </a:solidFill>
                        </a:rPr>
                        <a:t>m</a:t>
                      </a:r>
                      <a:r>
                        <a:rPr lang="it-IT" baseline="0" dirty="0" smtClean="0">
                          <a:solidFill>
                            <a:srgbClr val="2F97B5"/>
                          </a:solidFill>
                        </a:rPr>
                        <a:t> sonante</a:t>
                      </a:r>
                      <a:endParaRPr lang="it-IT" dirty="0">
                        <a:solidFill>
                          <a:srgbClr val="2F97B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-a/-m</a:t>
                      </a:r>
                      <a:endParaRPr lang="it-IT" dirty="0">
                        <a:solidFill>
                          <a:srgbClr val="2F97B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err="1" smtClean="0">
                          <a:solidFill>
                            <a:srgbClr val="2F97B5"/>
                          </a:solidFill>
                        </a:rPr>
                        <a:t>-em</a:t>
                      </a:r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/</a:t>
                      </a:r>
                      <a:r>
                        <a:rPr lang="it-IT" dirty="0" err="1" smtClean="0">
                          <a:solidFill>
                            <a:srgbClr val="2F97B5"/>
                          </a:solidFill>
                        </a:rPr>
                        <a:t>-om</a:t>
                      </a:r>
                      <a:endParaRPr lang="it-IT" dirty="0">
                        <a:solidFill>
                          <a:srgbClr val="2F97B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err="1" smtClean="0">
                          <a:solidFill>
                            <a:srgbClr val="2F97B5"/>
                          </a:solidFill>
                        </a:rPr>
                        <a:t>-am</a:t>
                      </a:r>
                      <a:endParaRPr lang="it-IT" dirty="0">
                        <a:solidFill>
                          <a:srgbClr val="2F97B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aseline="0" dirty="0" smtClean="0">
                          <a:solidFill>
                            <a:srgbClr val="2F97B5"/>
                          </a:solidFill>
                        </a:rPr>
                        <a:t>ēm/ - ōm</a:t>
                      </a:r>
                      <a:endParaRPr lang="it-IT" dirty="0" smtClean="0">
                        <a:solidFill>
                          <a:srgbClr val="2F97B5"/>
                        </a:solidFill>
                      </a:endParaRPr>
                    </a:p>
                    <a:p>
                      <a:pPr algn="ctr"/>
                      <a:endParaRPr lang="it-IT" dirty="0">
                        <a:solidFill>
                          <a:srgbClr val="2F97B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-ām</a:t>
                      </a:r>
                    </a:p>
                  </a:txBody>
                  <a:tcPr/>
                </a:tc>
              </a:tr>
              <a:tr h="510799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-n sonante</a:t>
                      </a:r>
                      <a:endParaRPr lang="it-IT" dirty="0">
                        <a:solidFill>
                          <a:srgbClr val="2F97B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-a/-n</a:t>
                      </a:r>
                      <a:endParaRPr lang="it-IT" dirty="0">
                        <a:solidFill>
                          <a:srgbClr val="2F97B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-en/-on</a:t>
                      </a:r>
                      <a:endParaRPr lang="it-IT" dirty="0">
                        <a:solidFill>
                          <a:srgbClr val="2F97B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err="1" smtClean="0">
                          <a:solidFill>
                            <a:srgbClr val="2F97B5"/>
                          </a:solidFill>
                        </a:rPr>
                        <a:t>-an</a:t>
                      </a:r>
                      <a:endParaRPr lang="it-IT" dirty="0">
                        <a:solidFill>
                          <a:srgbClr val="2F97B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aseline="0" dirty="0" smtClean="0">
                          <a:solidFill>
                            <a:srgbClr val="2F97B5"/>
                          </a:solidFill>
                        </a:rPr>
                        <a:t>ēn/ - ōn</a:t>
                      </a:r>
                      <a:endParaRPr lang="it-IT" dirty="0" smtClean="0">
                        <a:solidFill>
                          <a:srgbClr val="2F97B5"/>
                        </a:solidFill>
                      </a:endParaRPr>
                    </a:p>
                    <a:p>
                      <a:pPr algn="ctr"/>
                      <a:endParaRPr lang="it-IT" dirty="0">
                        <a:solidFill>
                          <a:srgbClr val="2F97B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ān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457200" y="508000"/>
          <a:ext cx="8483601" cy="6080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270001"/>
                <a:gridCol w="1364544"/>
                <a:gridCol w="1597221"/>
                <a:gridCol w="1292735"/>
                <a:gridCol w="1587500"/>
              </a:tblGrid>
              <a:tr h="502920">
                <a:tc gridSpan="2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Grado zero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Grado pieno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Grado allungato</a:t>
                      </a:r>
                    </a:p>
                    <a:p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</a:tr>
              <a:tr h="50292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I.E.</a:t>
                      </a:r>
                      <a:endParaRPr lang="it-IT" dirty="0"/>
                    </a:p>
                  </a:txBody>
                  <a:tcPr>
                    <a:solidFill>
                      <a:srgbClr val="2F97B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SSCR.</a:t>
                      </a:r>
                      <a:endParaRPr lang="it-IT" dirty="0"/>
                    </a:p>
                  </a:txBody>
                  <a:tcPr>
                    <a:solidFill>
                      <a:srgbClr val="2F97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err="1" smtClean="0"/>
                        <a:t>I.E.</a:t>
                      </a:r>
                      <a:endParaRPr lang="it-IT" dirty="0" smtClean="0"/>
                    </a:p>
                  </a:txBody>
                  <a:tcPr>
                    <a:solidFill>
                      <a:srgbClr val="2F97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SSCR.</a:t>
                      </a:r>
                    </a:p>
                  </a:txBody>
                  <a:tcPr>
                    <a:solidFill>
                      <a:srgbClr val="2F97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err="1" smtClean="0"/>
                        <a:t>I.E.</a:t>
                      </a:r>
                      <a:endParaRPr lang="it-IT" dirty="0" smtClean="0"/>
                    </a:p>
                  </a:txBody>
                  <a:tcPr>
                    <a:solidFill>
                      <a:srgbClr val="2F97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SSCR.</a:t>
                      </a:r>
                    </a:p>
                  </a:txBody>
                  <a:tcPr>
                    <a:solidFill>
                      <a:srgbClr val="2F97B5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r>
                        <a:rPr lang="it-IT" dirty="0" smtClean="0"/>
                        <a:t>*h</a:t>
                      </a:r>
                      <a:r>
                        <a:rPr lang="it-IT" baseline="-25000" dirty="0" smtClean="0"/>
                        <a:t>1</a:t>
                      </a:r>
                      <a:r>
                        <a:rPr lang="it-IT" dirty="0" smtClean="0"/>
                        <a:t>s-enti</a:t>
                      </a:r>
                    </a:p>
                    <a:p>
                      <a:r>
                        <a:rPr lang="it-IT" dirty="0" smtClean="0"/>
                        <a:t>*-pt-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s</a:t>
                      </a:r>
                      <a:r>
                        <a:rPr lang="it-IT" dirty="0" smtClean="0"/>
                        <a:t>-anti</a:t>
                      </a:r>
                    </a:p>
                    <a:p>
                      <a:r>
                        <a:rPr lang="it-IT" dirty="0" err="1" smtClean="0"/>
                        <a:t>pa-</a:t>
                      </a:r>
                      <a:r>
                        <a:rPr lang="it-IT" dirty="0" err="1" smtClean="0">
                          <a:solidFill>
                            <a:srgbClr val="FF4040"/>
                          </a:solidFill>
                        </a:rPr>
                        <a:t>pt</a:t>
                      </a:r>
                      <a:r>
                        <a:rPr lang="it-IT" dirty="0" err="1" smtClean="0"/>
                        <a:t>-ur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*h</a:t>
                      </a:r>
                      <a:r>
                        <a:rPr lang="it-IT" baseline="-25000" dirty="0" smtClean="0"/>
                        <a:t>1</a:t>
                      </a:r>
                      <a:r>
                        <a:rPr lang="it-IT" dirty="0" smtClean="0"/>
                        <a:t>es-ti</a:t>
                      </a:r>
                    </a:p>
                    <a:p>
                      <a:r>
                        <a:rPr lang="it-IT" dirty="0" err="1" smtClean="0"/>
                        <a:t>*pet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as</a:t>
                      </a:r>
                      <a:r>
                        <a:rPr lang="it-IT" dirty="0" smtClean="0"/>
                        <a:t>-ti</a:t>
                      </a:r>
                    </a:p>
                    <a:p>
                      <a:r>
                        <a:rPr lang="it-IT" dirty="0" err="1" smtClean="0"/>
                        <a:t>a-</a:t>
                      </a:r>
                      <a:r>
                        <a:rPr lang="it-IT" dirty="0" err="1" smtClean="0">
                          <a:solidFill>
                            <a:srgbClr val="FF4040"/>
                          </a:solidFill>
                        </a:rPr>
                        <a:t>pat</a:t>
                      </a:r>
                      <a:r>
                        <a:rPr lang="it-IT" dirty="0" err="1" smtClean="0"/>
                        <a:t>-at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 smtClean="0"/>
                    </a:p>
                    <a:p>
                      <a:r>
                        <a:rPr lang="it-IT" dirty="0" smtClean="0"/>
                        <a:t>*pēt-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 smtClean="0"/>
                    </a:p>
                    <a:p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pāt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-a</a:t>
                      </a:r>
                      <a:endParaRPr lang="it-IT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0292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*diw</a:t>
                      </a:r>
                      <a:endParaRPr lang="it-IT" dirty="0" smtClean="0"/>
                    </a:p>
                    <a:p>
                      <a:r>
                        <a:rPr lang="it-IT" dirty="0" err="1" smtClean="0"/>
                        <a:t>*wid</a:t>
                      </a:r>
                      <a:endParaRPr lang="it-IT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>
                          <a:solidFill>
                            <a:srgbClr val="FF4040"/>
                          </a:solidFill>
                        </a:rPr>
                        <a:t>div</a:t>
                      </a:r>
                      <a:r>
                        <a:rPr lang="it-IT" dirty="0" err="1" smtClean="0"/>
                        <a:t>-am</a:t>
                      </a:r>
                      <a:endParaRPr lang="it-IT" dirty="0" smtClean="0"/>
                    </a:p>
                    <a:p>
                      <a:r>
                        <a:rPr lang="it-IT" dirty="0" err="1" smtClean="0">
                          <a:solidFill>
                            <a:srgbClr val="FF4040"/>
                          </a:solidFill>
                        </a:rPr>
                        <a:t>vit</a:t>
                      </a:r>
                      <a:r>
                        <a:rPr lang="it-IT" dirty="0" err="1" smtClean="0"/>
                        <a:t>-te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*deiw-</a:t>
                      </a:r>
                    </a:p>
                    <a:p>
                      <a:r>
                        <a:rPr lang="it-IT" dirty="0" smtClean="0"/>
                        <a:t>*woid-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dev</a:t>
                      </a:r>
                      <a:r>
                        <a:rPr lang="it-IT" dirty="0" smtClean="0"/>
                        <a:t>-a</a:t>
                      </a:r>
                    </a:p>
                    <a:p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ved</a:t>
                      </a:r>
                      <a:r>
                        <a:rPr lang="it-IT" dirty="0" smtClean="0"/>
                        <a:t>-a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*dēiw-a</a:t>
                      </a:r>
                    </a:p>
                    <a:p>
                      <a:r>
                        <a:rPr lang="it-IT" dirty="0" smtClean="0"/>
                        <a:t>*wōid-a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>
                          <a:solidFill>
                            <a:srgbClr val="FF4040"/>
                          </a:solidFill>
                        </a:rPr>
                        <a:t>daiv</a:t>
                      </a:r>
                      <a:r>
                        <a:rPr lang="it-IT" dirty="0" err="1" smtClean="0"/>
                        <a:t>-a</a:t>
                      </a:r>
                      <a:endParaRPr lang="it-IT" dirty="0" smtClean="0"/>
                    </a:p>
                    <a:p>
                      <a:r>
                        <a:rPr lang="it-IT" dirty="0" err="1" smtClean="0">
                          <a:solidFill>
                            <a:srgbClr val="FF4040"/>
                          </a:solidFill>
                        </a:rPr>
                        <a:t>vaid</a:t>
                      </a:r>
                      <a:r>
                        <a:rPr lang="it-IT" dirty="0" err="1" smtClean="0"/>
                        <a:t>-ya</a:t>
                      </a:r>
                      <a:endParaRPr lang="it-IT" dirty="0"/>
                    </a:p>
                  </a:txBody>
                  <a:tcPr/>
                </a:tc>
              </a:tr>
              <a:tr h="50292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err="1" smtClean="0"/>
                        <a:t>*b</a:t>
                      </a:r>
                      <a:r>
                        <a:rPr lang="it-IT" baseline="30000" dirty="0" err="1" smtClean="0"/>
                        <a:t>h</a:t>
                      </a:r>
                      <a:r>
                        <a:rPr lang="it-IT" dirty="0" err="1" smtClean="0"/>
                        <a:t>ud</a:t>
                      </a:r>
                      <a:r>
                        <a:rPr lang="it-IT" baseline="30000" dirty="0" err="1" smtClean="0"/>
                        <a:t>h</a:t>
                      </a:r>
                      <a:endParaRPr lang="it-IT" baseline="30000" dirty="0" smtClean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aseline="0" dirty="0" smtClean="0"/>
                        <a:t>*k</a:t>
                      </a:r>
                      <a:r>
                        <a:rPr lang="it-IT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ˆlu</a:t>
                      </a:r>
                      <a:endParaRPr lang="it-IT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>
                          <a:solidFill>
                            <a:srgbClr val="FF4040"/>
                          </a:solidFill>
                        </a:rPr>
                        <a:t>bud</a:t>
                      </a:r>
                      <a:r>
                        <a:rPr lang="it-IT" dirty="0" err="1" smtClean="0"/>
                        <a:t>dha</a:t>
                      </a:r>
                      <a:endParaRPr lang="it-IT" dirty="0" smtClean="0"/>
                    </a:p>
                    <a:p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śru</a:t>
                      </a:r>
                      <a:r>
                        <a:rPr lang="it-IT" dirty="0" smtClean="0"/>
                        <a:t>ta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*b</a:t>
                      </a:r>
                      <a:r>
                        <a:rPr lang="it-IT" baseline="30000" dirty="0" smtClean="0"/>
                        <a:t>h</a:t>
                      </a:r>
                      <a:r>
                        <a:rPr lang="it-IT" dirty="0" smtClean="0"/>
                        <a:t>eud</a:t>
                      </a:r>
                      <a:r>
                        <a:rPr lang="it-IT" baseline="30000" dirty="0" smtClean="0"/>
                        <a:t>h</a:t>
                      </a:r>
                      <a:r>
                        <a:rPr lang="it-IT" dirty="0" smtClean="0"/>
                        <a:t>-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aseline="0" dirty="0" smtClean="0"/>
                        <a:t>*k</a:t>
                      </a:r>
                      <a:r>
                        <a:rPr lang="it-IT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ˆleu-</a:t>
                      </a:r>
                      <a:endParaRPr lang="it-IT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>
                          <a:solidFill>
                            <a:srgbClr val="FF4040"/>
                          </a:solidFill>
                        </a:rPr>
                        <a:t>bodh</a:t>
                      </a:r>
                      <a:r>
                        <a:rPr lang="it-IT" dirty="0" err="1" smtClean="0"/>
                        <a:t>-aya-ti</a:t>
                      </a:r>
                      <a:endParaRPr lang="it-IT" dirty="0" smtClean="0"/>
                    </a:p>
                    <a:p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śro</a:t>
                      </a:r>
                      <a:r>
                        <a:rPr lang="it-IT" dirty="0" smtClean="0"/>
                        <a:t>-tra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 smtClean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aseline="0" dirty="0" smtClean="0"/>
                        <a:t>*k</a:t>
                      </a:r>
                      <a:r>
                        <a:rPr lang="it-IT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ˆl</a:t>
                      </a:r>
                      <a:r>
                        <a:rPr lang="it-IT" dirty="0" smtClean="0"/>
                        <a:t>ē</a:t>
                      </a:r>
                      <a:r>
                        <a:rPr lang="it-IT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u-</a:t>
                      </a:r>
                      <a:endParaRPr lang="it-IT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 smtClean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śrau</a:t>
                      </a:r>
                      <a:r>
                        <a:rPr lang="it-IT" dirty="0" smtClean="0"/>
                        <a:t>ta</a:t>
                      </a:r>
                    </a:p>
                  </a:txBody>
                  <a:tcPr/>
                </a:tc>
              </a:tr>
              <a:tr h="50292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aseline="0" dirty="0" smtClean="0"/>
                        <a:t>*b</a:t>
                      </a:r>
                      <a:r>
                        <a:rPr lang="it-IT" baseline="30000" dirty="0" smtClean="0"/>
                        <a:t>h</a:t>
                      </a:r>
                      <a:r>
                        <a:rPr lang="it-IT" dirty="0" smtClean="0">
                          <a:solidFill>
                            <a:srgbClr val="000000"/>
                          </a:solidFill>
                        </a:rPr>
                        <a:t>ṛ-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aseline="0" dirty="0" smtClean="0">
                          <a:solidFill>
                            <a:srgbClr val="000000"/>
                          </a:solidFill>
                        </a:rPr>
                        <a:t>*k</a:t>
                      </a:r>
                      <a:r>
                        <a:rPr lang="it-IT" dirty="0" smtClean="0">
                          <a:solidFill>
                            <a:srgbClr val="000000"/>
                          </a:solidFill>
                        </a:rPr>
                        <a:t>ṛ</a:t>
                      </a:r>
                      <a:endParaRPr lang="it-IT" baseline="0" dirty="0" smtClean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bh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ṛ</a:t>
                      </a:r>
                      <a:r>
                        <a:rPr lang="it-IT" dirty="0" smtClean="0">
                          <a:solidFill>
                            <a:srgbClr val="000000"/>
                          </a:solidFill>
                        </a:rPr>
                        <a:t>-ta</a:t>
                      </a:r>
                    </a:p>
                    <a:p>
                      <a:r>
                        <a:rPr lang="it-IT" dirty="0" smtClean="0">
                          <a:solidFill>
                            <a:srgbClr val="000000"/>
                          </a:solidFill>
                        </a:rPr>
                        <a:t>k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ṛ</a:t>
                      </a:r>
                      <a:r>
                        <a:rPr lang="it-IT" dirty="0" smtClean="0">
                          <a:solidFill>
                            <a:srgbClr val="000000"/>
                          </a:solidFill>
                        </a:rPr>
                        <a:t>-ta</a:t>
                      </a:r>
                      <a:endParaRPr lang="it-IT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aseline="0" dirty="0" err="1" smtClean="0"/>
                        <a:t>*b</a:t>
                      </a:r>
                      <a:r>
                        <a:rPr lang="it-IT" baseline="30000" dirty="0" err="1" smtClean="0"/>
                        <a:t>h</a:t>
                      </a:r>
                      <a:r>
                        <a:rPr lang="it-IT" baseline="0" dirty="0" err="1" smtClean="0">
                          <a:solidFill>
                            <a:srgbClr val="000000"/>
                          </a:solidFill>
                        </a:rPr>
                        <a:t>er</a:t>
                      </a:r>
                      <a:endParaRPr lang="it-IT" baseline="0" dirty="0" smtClean="0">
                        <a:solidFill>
                          <a:srgbClr val="000000"/>
                        </a:solidFill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aseline="0" dirty="0" err="1" smtClean="0">
                          <a:solidFill>
                            <a:srgbClr val="000000"/>
                          </a:solidFill>
                        </a:rPr>
                        <a:t>*ker</a:t>
                      </a:r>
                      <a:endParaRPr lang="it-IT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bh</a:t>
                      </a:r>
                      <a:r>
                        <a:rPr lang="it-IT" dirty="0" err="1" smtClean="0">
                          <a:solidFill>
                            <a:srgbClr val="FF4040"/>
                          </a:solidFill>
                        </a:rPr>
                        <a:t>ar</a:t>
                      </a:r>
                      <a:r>
                        <a:rPr lang="it-IT" dirty="0" err="1" smtClean="0"/>
                        <a:t>ati</a:t>
                      </a:r>
                      <a:endParaRPr lang="it-IT" dirty="0" smtClean="0"/>
                    </a:p>
                    <a:p>
                      <a:r>
                        <a:rPr lang="it-IT" dirty="0" err="1" smtClean="0"/>
                        <a:t>k</a:t>
                      </a:r>
                      <a:r>
                        <a:rPr lang="it-IT" dirty="0" err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ar</a:t>
                      </a:r>
                      <a:r>
                        <a:rPr lang="it-IT" dirty="0" err="1" smtClean="0"/>
                        <a:t>-o-ti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aseline="0" dirty="0" smtClean="0"/>
                        <a:t>*b</a:t>
                      </a:r>
                      <a:r>
                        <a:rPr lang="it-IT" baseline="30000" dirty="0" smtClean="0"/>
                        <a:t>h</a:t>
                      </a:r>
                      <a:r>
                        <a:rPr lang="it-IT" dirty="0" smtClean="0"/>
                        <a:t>ēr-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aseline="0" dirty="0" smtClean="0"/>
                        <a:t>*k</a:t>
                      </a:r>
                      <a:r>
                        <a:rPr lang="it-IT" dirty="0" smtClean="0"/>
                        <a:t>ēr-</a:t>
                      </a:r>
                      <a:endParaRPr lang="it-IT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bh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ār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ya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k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ār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-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ayati</a:t>
                      </a:r>
                    </a:p>
                  </a:txBody>
                  <a:tcPr/>
                </a:tc>
              </a:tr>
              <a:tr h="50292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aseline="0" dirty="0" smtClean="0"/>
                        <a:t>*dek</a:t>
                      </a:r>
                      <a:r>
                        <a:rPr lang="it-IT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ˆ</a:t>
                      </a:r>
                      <a:r>
                        <a:rPr lang="it-IT" sz="1800" kern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endParaRPr lang="it-IT" sz="1800" kern="1200" baseline="0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kern="120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son</a:t>
                      </a:r>
                      <a:r>
                        <a:rPr lang="it-IT" sz="1800" kern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aseline="0" dirty="0" err="1" smtClean="0">
                          <a:solidFill>
                            <a:schemeClr val="tx1"/>
                          </a:solidFill>
                        </a:rPr>
                        <a:t>*g</a:t>
                      </a:r>
                      <a:r>
                        <a:rPr lang="it-IT" baseline="30000" dirty="0" err="1" smtClean="0">
                          <a:solidFill>
                            <a:schemeClr val="tx1"/>
                          </a:solidFill>
                        </a:rPr>
                        <a:t>w</a:t>
                      </a:r>
                      <a:r>
                        <a:rPr lang="it-IT" sz="1800" kern="120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lang="it-IT" sz="1800" kern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1800" kern="120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son</a:t>
                      </a:r>
                      <a:r>
                        <a:rPr lang="it-IT" sz="1800" kern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it-IT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daś-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a</a:t>
                      </a:r>
                    </a:p>
                    <a:p>
                      <a:endParaRPr lang="it-IT" dirty="0" smtClean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endParaRPr>
                    </a:p>
                    <a:p>
                      <a:r>
                        <a:rPr lang="it-IT" dirty="0" err="1" smtClean="0">
                          <a:solidFill>
                            <a:srgbClr val="000000"/>
                          </a:solidFill>
                        </a:rPr>
                        <a:t>g</a:t>
                      </a:r>
                      <a:r>
                        <a:rPr lang="it-IT" dirty="0" err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a</a:t>
                      </a:r>
                      <a:r>
                        <a:rPr lang="it-IT" dirty="0" err="1" smtClean="0">
                          <a:solidFill>
                            <a:schemeClr val="tx1"/>
                          </a:solidFill>
                        </a:rPr>
                        <a:t>-ta</a:t>
                      </a:r>
                      <a:endParaRPr lang="it-IT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it-IT" dirty="0" err="1" smtClean="0">
                          <a:solidFill>
                            <a:srgbClr val="000000"/>
                          </a:solidFill>
                        </a:rPr>
                        <a:t>ga</a:t>
                      </a:r>
                      <a:r>
                        <a:rPr lang="it-IT" dirty="0" err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-</a:t>
                      </a:r>
                      <a:r>
                        <a:rPr lang="it-IT" dirty="0" err="1" smtClean="0">
                          <a:solidFill>
                            <a:schemeClr val="tx1"/>
                          </a:solidFill>
                        </a:rPr>
                        <a:t>cchati</a:t>
                      </a:r>
                      <a:endParaRPr lang="it-IT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baseline="0" dirty="0" smtClean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baseline="0" dirty="0" smtClean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aseline="0" dirty="0" err="1" smtClean="0"/>
                        <a:t>*</a:t>
                      </a:r>
                      <a:r>
                        <a:rPr lang="it-IT" baseline="0" dirty="0" err="1" smtClean="0">
                          <a:solidFill>
                            <a:schemeClr val="tx1"/>
                          </a:solidFill>
                        </a:rPr>
                        <a:t>g</a:t>
                      </a:r>
                      <a:r>
                        <a:rPr lang="it-IT" baseline="30000" dirty="0" err="1" smtClean="0">
                          <a:solidFill>
                            <a:schemeClr val="tx1"/>
                          </a:solidFill>
                        </a:rPr>
                        <a:t>w</a:t>
                      </a:r>
                      <a:r>
                        <a:rPr lang="it-IT" baseline="0" dirty="0" err="1" smtClean="0">
                          <a:solidFill>
                            <a:schemeClr val="dk1"/>
                          </a:solidFill>
                        </a:rPr>
                        <a:t>em</a:t>
                      </a:r>
                      <a:endParaRPr lang="it-IT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 smtClean="0"/>
                    </a:p>
                    <a:p>
                      <a:endParaRPr lang="it-IT" dirty="0" smtClean="0"/>
                    </a:p>
                    <a:p>
                      <a:r>
                        <a:rPr lang="it-IT" dirty="0" err="1" smtClean="0">
                          <a:solidFill>
                            <a:srgbClr val="000000"/>
                          </a:solidFill>
                        </a:rPr>
                        <a:t>g</a:t>
                      </a:r>
                      <a:r>
                        <a:rPr lang="it-IT" dirty="0" err="1" smtClean="0">
                          <a:solidFill>
                            <a:srgbClr val="FF4040"/>
                          </a:solidFill>
                        </a:rPr>
                        <a:t>am</a:t>
                      </a:r>
                      <a:r>
                        <a:rPr lang="it-IT" dirty="0" err="1" smtClean="0"/>
                        <a:t>-aya-ti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baseline="0" dirty="0" smtClean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baseline="0" dirty="0" smtClean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aseline="0" dirty="0" smtClean="0"/>
                        <a:t>*</a:t>
                      </a:r>
                      <a:r>
                        <a:rPr lang="it-IT" baseline="0" dirty="0" smtClean="0">
                          <a:solidFill>
                            <a:schemeClr val="tx1"/>
                          </a:solidFill>
                        </a:rPr>
                        <a:t>g</a:t>
                      </a:r>
                      <a:r>
                        <a:rPr lang="it-IT" baseline="30000" dirty="0" smtClean="0">
                          <a:solidFill>
                            <a:schemeClr val="tx1"/>
                          </a:solidFill>
                        </a:rPr>
                        <a:t>w</a:t>
                      </a:r>
                      <a:r>
                        <a:rPr lang="it-IT" dirty="0" smtClean="0"/>
                        <a:t>ēm</a:t>
                      </a:r>
                      <a:endParaRPr lang="it-IT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dirty="0" smtClean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dirty="0" smtClean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ja-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g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ām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-a</a:t>
                      </a:r>
                      <a:endParaRPr lang="it-IT" dirty="0" smtClean="0"/>
                    </a:p>
                  </a:txBody>
                  <a:tcPr/>
                </a:tc>
              </a:tr>
              <a:tr h="50292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aseline="0" dirty="0" err="1" smtClean="0"/>
                        <a:t>*t</a:t>
                      </a:r>
                      <a:r>
                        <a:rPr lang="it-IT" dirty="0" err="1" smtClean="0">
                          <a:solidFill>
                            <a:srgbClr val="2F97B5"/>
                          </a:solidFill>
                        </a:rPr>
                        <a:t>n</a:t>
                      </a:r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 sonante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aseline="0" dirty="0" err="1" smtClean="0">
                          <a:solidFill>
                            <a:schemeClr val="tx1"/>
                          </a:solidFill>
                        </a:rPr>
                        <a:t>*</a:t>
                      </a:r>
                      <a:r>
                        <a:rPr lang="it-IT" dirty="0" err="1" smtClean="0">
                          <a:solidFill>
                            <a:srgbClr val="2F97B5"/>
                          </a:solidFill>
                        </a:rPr>
                        <a:t>n</a:t>
                      </a:r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 </a:t>
                      </a:r>
                      <a:r>
                        <a:rPr lang="it-IT" dirty="0" err="1" smtClean="0">
                          <a:solidFill>
                            <a:srgbClr val="2F97B5"/>
                          </a:solidFill>
                        </a:rPr>
                        <a:t>son.-</a:t>
                      </a:r>
                      <a:r>
                        <a:rPr lang="it-IT" dirty="0" err="1" smtClean="0">
                          <a:solidFill>
                            <a:schemeClr val="tx1"/>
                          </a:solidFill>
                        </a:rPr>
                        <a:t>ti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/te</a:t>
                      </a:r>
                      <a:endParaRPr lang="it-IT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000000"/>
                          </a:solidFill>
                        </a:rPr>
                        <a:t>t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a</a:t>
                      </a:r>
                      <a:r>
                        <a:rPr lang="it-IT" dirty="0" smtClean="0"/>
                        <a:t>-ta</a:t>
                      </a:r>
                    </a:p>
                    <a:p>
                      <a:r>
                        <a:rPr lang="it-IT" dirty="0" err="1" smtClean="0"/>
                        <a:t>ta-</a:t>
                      </a:r>
                      <a:r>
                        <a:rPr lang="it-IT" dirty="0" err="1" smtClean="0">
                          <a:solidFill>
                            <a:srgbClr val="000000"/>
                          </a:solidFill>
                        </a:rPr>
                        <a:t>t</a:t>
                      </a:r>
                      <a:r>
                        <a:rPr lang="it-IT" dirty="0" err="1" smtClean="0">
                          <a:solidFill>
                            <a:srgbClr val="FF4040"/>
                          </a:solidFill>
                        </a:rPr>
                        <a:t>n</a:t>
                      </a:r>
                      <a:r>
                        <a:rPr lang="it-IT" dirty="0" err="1" smtClean="0"/>
                        <a:t>-e</a:t>
                      </a:r>
                      <a:endParaRPr lang="it-IT" dirty="0" smtClean="0"/>
                    </a:p>
                    <a:p>
                      <a:r>
                        <a:rPr lang="it-IT" dirty="0" err="1" smtClean="0"/>
                        <a:t>vid-</a:t>
                      </a:r>
                      <a:r>
                        <a:rPr lang="it-IT" dirty="0" err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a</a:t>
                      </a:r>
                      <a:r>
                        <a:rPr lang="it-IT" dirty="0" err="1" smtClean="0"/>
                        <a:t>te</a:t>
                      </a:r>
                      <a:endParaRPr lang="it-IT" dirty="0" smtClean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aseline="0" dirty="0" err="1" smtClean="0"/>
                        <a:t>bhara-</a:t>
                      </a:r>
                      <a:r>
                        <a:rPr lang="it-IT" baseline="0" dirty="0" err="1" smtClean="0">
                          <a:solidFill>
                            <a:srgbClr val="FF4040"/>
                          </a:solidFill>
                        </a:rPr>
                        <a:t>n</a:t>
                      </a:r>
                      <a:r>
                        <a:rPr lang="it-IT" baseline="0" dirty="0" err="1" smtClean="0"/>
                        <a:t>ti</a:t>
                      </a:r>
                      <a:endParaRPr lang="it-IT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aseline="0" dirty="0" err="1" smtClean="0"/>
                        <a:t>*ten</a:t>
                      </a:r>
                      <a:endParaRPr lang="it-IT" baseline="0" dirty="0" smtClean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>
                          <a:solidFill>
                            <a:schemeClr val="tx1"/>
                          </a:solidFill>
                        </a:rPr>
                        <a:t>t</a:t>
                      </a:r>
                      <a:r>
                        <a:rPr lang="it-IT" dirty="0" err="1" smtClean="0">
                          <a:solidFill>
                            <a:srgbClr val="FF4040"/>
                          </a:solidFill>
                        </a:rPr>
                        <a:t>an</a:t>
                      </a:r>
                      <a:r>
                        <a:rPr lang="it-IT" dirty="0" err="1" smtClean="0"/>
                        <a:t>-o-ti</a:t>
                      </a:r>
                      <a:r>
                        <a:rPr lang="it-IT" dirty="0" smtClean="0"/>
                        <a:t>;</a:t>
                      </a:r>
                    </a:p>
                    <a:p>
                      <a:r>
                        <a:rPr lang="it-IT" dirty="0" smtClean="0">
                          <a:solidFill>
                            <a:srgbClr val="000000"/>
                          </a:solidFill>
                        </a:rPr>
                        <a:t>t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an</a:t>
                      </a:r>
                      <a:r>
                        <a:rPr lang="it-IT" dirty="0" smtClean="0"/>
                        <a:t>-tra</a:t>
                      </a:r>
                    </a:p>
                    <a:p>
                      <a:endParaRPr lang="it-IT" dirty="0" smtClean="0"/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aseline="0" dirty="0" smtClean="0"/>
                        <a:t>*t</a:t>
                      </a:r>
                      <a:r>
                        <a:rPr lang="it-IT" dirty="0" smtClean="0"/>
                        <a:t>ēn-</a:t>
                      </a:r>
                      <a:endParaRPr lang="it-IT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t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ān</a:t>
                      </a:r>
                      <a:r>
                        <a:rPr lang="it-IT" dirty="0" smtClean="0">
                          <a:solidFill>
                            <a:srgbClr val="000000"/>
                          </a:solidFill>
                        </a:rPr>
                        <a:t>-trika</a:t>
                      </a:r>
                      <a:endParaRPr lang="it-IT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Segnaposto contenuto 4"/>
          <p:cNvGraphicFramePr>
            <a:graphicFrameLocks noGrp="1"/>
          </p:cNvGraphicFramePr>
          <p:nvPr>
            <p:ph idx="1"/>
          </p:nvPr>
        </p:nvGraphicFramePr>
        <p:xfrm>
          <a:off x="457200" y="495300"/>
          <a:ext cx="8229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Grado zero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Grado guṇa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Grado</a:t>
                      </a:r>
                      <a:r>
                        <a:rPr lang="it-IT" baseline="0" dirty="0" smtClean="0"/>
                        <a:t> v</a:t>
                      </a:r>
                      <a:r>
                        <a:rPr lang="it-IT" dirty="0" smtClean="0"/>
                        <a:t>ṛddhi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ø</a:t>
                      </a:r>
                      <a:r>
                        <a:rPr lang="it-IT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it-IT" dirty="0" smtClean="0"/>
                        <a:t> (a; ā)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a (-a; -ā)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ā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i; ī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ai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u; ū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au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ṛ; ṝ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ar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ār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ḷ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al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āl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>
                <a:solidFill>
                  <a:schemeClr val="bg2">
                    <a:lumMod val="50000"/>
                  </a:schemeClr>
                </a:solidFill>
              </a:rPr>
              <a:t>Presente tematico</a:t>
            </a:r>
            <a:br>
              <a:rPr lang="it-IT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it-IT" dirty="0" smtClean="0">
                <a:ln>
                  <a:solidFill>
                    <a:srgbClr val="2C7C9F">
                      <a:alpha val="46000"/>
                    </a:srgbClr>
                  </a:solidFill>
                </a:ln>
                <a:solidFill>
                  <a:srgbClr val="2F97B5"/>
                </a:solidFill>
              </a:rPr>
              <a:t>I </a:t>
            </a:r>
            <a:r>
              <a:rPr lang="it-IT" dirty="0" err="1" smtClean="0">
                <a:ln>
                  <a:solidFill>
                    <a:srgbClr val="2C7C9F">
                      <a:alpha val="46000"/>
                    </a:srgbClr>
                  </a:solidFill>
                </a:ln>
                <a:solidFill>
                  <a:srgbClr val="2F97B5"/>
                </a:solidFill>
              </a:rPr>
              <a:t>–</a:t>
            </a:r>
            <a:r>
              <a:rPr lang="it-IT" dirty="0" smtClean="0">
                <a:ln>
                  <a:solidFill>
                    <a:srgbClr val="2C7C9F">
                      <a:alpha val="46000"/>
                    </a:srgbClr>
                  </a:solidFill>
                </a:ln>
                <a:solidFill>
                  <a:srgbClr val="2F97B5"/>
                </a:solidFill>
              </a:rPr>
              <a:t> IV </a:t>
            </a:r>
            <a:r>
              <a:rPr lang="it-IT" dirty="0" err="1" smtClean="0">
                <a:ln>
                  <a:solidFill>
                    <a:srgbClr val="2C7C9F">
                      <a:alpha val="46000"/>
                    </a:srgbClr>
                  </a:solidFill>
                </a:ln>
                <a:solidFill>
                  <a:srgbClr val="2F97B5"/>
                </a:solidFill>
              </a:rPr>
              <a:t>–</a:t>
            </a:r>
            <a:r>
              <a:rPr lang="it-IT" dirty="0" smtClean="0">
                <a:ln>
                  <a:solidFill>
                    <a:srgbClr val="2C7C9F">
                      <a:alpha val="46000"/>
                    </a:srgbClr>
                  </a:solidFill>
                </a:ln>
                <a:solidFill>
                  <a:srgbClr val="2F97B5"/>
                </a:solidFill>
              </a:rPr>
              <a:t> </a:t>
            </a:r>
            <a:r>
              <a:rPr lang="it-IT" dirty="0" err="1" smtClean="0">
                <a:ln>
                  <a:solidFill>
                    <a:srgbClr val="2C7C9F">
                      <a:alpha val="46000"/>
                    </a:srgbClr>
                  </a:solidFill>
                </a:ln>
                <a:solidFill>
                  <a:srgbClr val="2F97B5"/>
                </a:solidFill>
              </a:rPr>
              <a:t>VI</a:t>
            </a:r>
            <a:r>
              <a:rPr lang="it-IT" dirty="0" smtClean="0">
                <a:ln>
                  <a:solidFill>
                    <a:srgbClr val="2C7C9F">
                      <a:alpha val="46000"/>
                    </a:srgbClr>
                  </a:solidFill>
                </a:ln>
                <a:solidFill>
                  <a:srgbClr val="2F97B5"/>
                </a:solidFill>
              </a:rPr>
              <a:t> </a:t>
            </a:r>
            <a:r>
              <a:rPr lang="it-IT" dirty="0" err="1" smtClean="0">
                <a:ln>
                  <a:solidFill>
                    <a:srgbClr val="2C7C9F">
                      <a:alpha val="46000"/>
                    </a:srgbClr>
                  </a:solidFill>
                </a:ln>
                <a:solidFill>
                  <a:srgbClr val="2F97B5"/>
                </a:solidFill>
              </a:rPr>
              <a:t>–</a:t>
            </a:r>
            <a:r>
              <a:rPr lang="it-IT" dirty="0" smtClean="0">
                <a:ln>
                  <a:solidFill>
                    <a:srgbClr val="2C7C9F">
                      <a:alpha val="46000"/>
                    </a:srgbClr>
                  </a:solidFill>
                </a:ln>
                <a:solidFill>
                  <a:srgbClr val="2F97B5"/>
                </a:solidFill>
              </a:rPr>
              <a:t> </a:t>
            </a:r>
            <a:r>
              <a:rPr lang="it-IT" dirty="0" err="1" smtClean="0">
                <a:ln>
                  <a:solidFill>
                    <a:srgbClr val="2C7C9F">
                      <a:alpha val="46000"/>
                    </a:srgbClr>
                  </a:solidFill>
                </a:ln>
                <a:solidFill>
                  <a:srgbClr val="2F97B5"/>
                </a:solidFill>
              </a:rPr>
              <a:t>X</a:t>
            </a:r>
            <a:r>
              <a:rPr lang="it-IT" dirty="0" smtClean="0">
                <a:ln>
                  <a:solidFill>
                    <a:srgbClr val="2C7C9F">
                      <a:alpha val="46000"/>
                    </a:srgbClr>
                  </a:solidFill>
                </a:ln>
                <a:solidFill>
                  <a:srgbClr val="2F97B5"/>
                </a:solidFill>
              </a:rPr>
              <a:t> classe</a:t>
            </a:r>
            <a:endParaRPr lang="it-IT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483600" cy="4525963"/>
          </a:xfrm>
        </p:spPr>
        <p:txBody>
          <a:bodyPr/>
          <a:lstStyle/>
          <a:p>
            <a:pPr>
              <a:buNone/>
            </a:pPr>
            <a:r>
              <a:rPr lang="it-IT" u="sng" dirty="0" smtClean="0">
                <a:ln w="12700" cap="flat" cmpd="sng" algn="ctr">
                  <a:solidFill>
                    <a:srgbClr val="2C7C9F">
                      <a:alpha val="94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2F97B5"/>
                </a:solidFill>
              </a:rPr>
              <a:t>radice + suffisso tematico + desinenza</a:t>
            </a:r>
          </a:p>
          <a:p>
            <a:pPr>
              <a:buNone/>
            </a:pPr>
            <a:r>
              <a:rPr lang="it-IT" sz="2800" dirty="0" smtClean="0">
                <a:solidFill>
                  <a:srgbClr val="0000FF"/>
                </a:solidFill>
              </a:rPr>
              <a:t>I classe</a:t>
            </a:r>
            <a:r>
              <a:rPr lang="it-IT" sz="2800" dirty="0" smtClean="0"/>
              <a:t>: radice guṇata </a:t>
            </a:r>
            <a:r>
              <a:rPr lang="it-IT" sz="2800" dirty="0" smtClean="0">
                <a:solidFill>
                  <a:schemeClr val="bg2">
                    <a:lumMod val="50000"/>
                  </a:schemeClr>
                </a:solidFill>
              </a:rPr>
              <a:t>+ </a:t>
            </a:r>
            <a:r>
              <a:rPr lang="it-IT" sz="2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-a </a:t>
            </a:r>
            <a:r>
              <a:rPr lang="it-IT" sz="2800" dirty="0" smtClean="0">
                <a:solidFill>
                  <a:schemeClr val="bg2">
                    <a:lumMod val="50000"/>
                  </a:schemeClr>
                </a:solidFill>
              </a:rPr>
              <a:t>+ desinenza</a:t>
            </a:r>
          </a:p>
          <a:p>
            <a:pPr>
              <a:buNone/>
            </a:pPr>
            <a:r>
              <a:rPr lang="it-IT" sz="2800" dirty="0" smtClean="0">
                <a:solidFill>
                  <a:srgbClr val="0000FF"/>
                </a:solidFill>
              </a:rPr>
              <a:t>IV classe</a:t>
            </a:r>
            <a:r>
              <a:rPr lang="it-IT" sz="2800" dirty="0" smtClean="0">
                <a:solidFill>
                  <a:schemeClr val="bg2">
                    <a:lumMod val="50000"/>
                  </a:schemeClr>
                </a:solidFill>
              </a:rPr>
              <a:t>: </a:t>
            </a:r>
            <a:r>
              <a:rPr lang="it-IT" sz="2800" dirty="0" smtClean="0"/>
              <a:t>radice grado zero </a:t>
            </a:r>
            <a:r>
              <a:rPr lang="it-IT" sz="2800" dirty="0" smtClean="0">
                <a:solidFill>
                  <a:srgbClr val="2F97B5"/>
                </a:solidFill>
              </a:rPr>
              <a:t>+</a:t>
            </a:r>
            <a:r>
              <a:rPr lang="it-IT" sz="2800" dirty="0" smtClean="0"/>
              <a:t> </a:t>
            </a:r>
            <a:r>
              <a:rPr lang="it-IT" sz="28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-ya</a:t>
            </a:r>
            <a:r>
              <a:rPr lang="it-IT" sz="2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it-IT" sz="2800" dirty="0" smtClean="0">
                <a:solidFill>
                  <a:schemeClr val="bg2">
                    <a:lumMod val="50000"/>
                  </a:schemeClr>
                </a:solidFill>
              </a:rPr>
              <a:t>+ desinenza</a:t>
            </a:r>
          </a:p>
          <a:p>
            <a:pPr>
              <a:buNone/>
            </a:pPr>
            <a:r>
              <a:rPr lang="it-IT" sz="2800" dirty="0" err="1" smtClean="0">
                <a:solidFill>
                  <a:srgbClr val="0000FF"/>
                </a:solidFill>
              </a:rPr>
              <a:t>VI</a:t>
            </a:r>
            <a:r>
              <a:rPr lang="it-IT" sz="2800" dirty="0" smtClean="0">
                <a:solidFill>
                  <a:srgbClr val="0000FF"/>
                </a:solidFill>
              </a:rPr>
              <a:t> classe</a:t>
            </a:r>
            <a:r>
              <a:rPr lang="it-IT" sz="2800" dirty="0" smtClean="0">
                <a:solidFill>
                  <a:schemeClr val="bg2">
                    <a:lumMod val="50000"/>
                  </a:schemeClr>
                </a:solidFill>
              </a:rPr>
              <a:t>: </a:t>
            </a:r>
            <a:r>
              <a:rPr lang="it-IT" sz="2800" dirty="0" smtClean="0"/>
              <a:t>radice grado zero </a:t>
            </a:r>
            <a:r>
              <a:rPr lang="it-IT" sz="2800" dirty="0" smtClean="0">
                <a:solidFill>
                  <a:schemeClr val="bg2">
                    <a:lumMod val="50000"/>
                  </a:schemeClr>
                </a:solidFill>
              </a:rPr>
              <a:t>+ </a:t>
            </a:r>
            <a:r>
              <a:rPr lang="it-IT" sz="2800" dirty="0" smtClean="0">
                <a:solidFill>
                  <a:srgbClr val="FF4040"/>
                </a:solidFill>
              </a:rPr>
              <a:t>-a</a:t>
            </a:r>
            <a:r>
              <a:rPr lang="it-IT" sz="2800" dirty="0" smtClean="0">
                <a:solidFill>
                  <a:schemeClr val="bg2">
                    <a:lumMod val="50000"/>
                  </a:schemeClr>
                </a:solidFill>
              </a:rPr>
              <a:t> + desinenza</a:t>
            </a:r>
          </a:p>
          <a:p>
            <a:pPr>
              <a:buNone/>
            </a:pPr>
            <a:r>
              <a:rPr lang="it-IT" sz="2800" dirty="0" err="1" smtClean="0">
                <a:solidFill>
                  <a:srgbClr val="0000FF"/>
                </a:solidFill>
              </a:rPr>
              <a:t>X</a:t>
            </a:r>
            <a:r>
              <a:rPr lang="it-IT" sz="2800" dirty="0" smtClean="0">
                <a:solidFill>
                  <a:srgbClr val="0000FF"/>
                </a:solidFill>
              </a:rPr>
              <a:t> classe</a:t>
            </a:r>
            <a:r>
              <a:rPr lang="it-IT" sz="2800" dirty="0" smtClean="0">
                <a:solidFill>
                  <a:schemeClr val="bg2">
                    <a:lumMod val="50000"/>
                  </a:schemeClr>
                </a:solidFill>
              </a:rPr>
              <a:t>: </a:t>
            </a:r>
            <a:r>
              <a:rPr lang="it-IT" sz="2800" dirty="0" smtClean="0">
                <a:solidFill>
                  <a:srgbClr val="000000"/>
                </a:solidFill>
              </a:rPr>
              <a:t>radice variamente trattata </a:t>
            </a:r>
            <a:r>
              <a:rPr lang="it-IT" sz="2800" dirty="0" smtClean="0">
                <a:solidFill>
                  <a:schemeClr val="bg2">
                    <a:lumMod val="50000"/>
                  </a:schemeClr>
                </a:solidFill>
              </a:rPr>
              <a:t>+ </a:t>
            </a:r>
            <a:r>
              <a:rPr lang="it-IT" sz="28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-aya</a:t>
            </a:r>
            <a:r>
              <a:rPr lang="it-IT" sz="2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it-IT" sz="2800" dirty="0" smtClean="0">
                <a:solidFill>
                  <a:schemeClr val="bg2">
                    <a:lumMod val="50000"/>
                  </a:schemeClr>
                </a:solidFill>
              </a:rPr>
              <a:t>+ </a:t>
            </a:r>
            <a:r>
              <a:rPr lang="it-IT" sz="2800" dirty="0" err="1" smtClean="0">
                <a:solidFill>
                  <a:schemeClr val="bg2">
                    <a:lumMod val="50000"/>
                  </a:schemeClr>
                </a:solidFill>
              </a:rPr>
              <a:t>desin</a:t>
            </a:r>
            <a:r>
              <a:rPr lang="it-IT" sz="2800" dirty="0" smtClean="0">
                <a:solidFill>
                  <a:schemeClr val="bg2">
                    <a:lumMod val="50000"/>
                  </a:schemeClr>
                </a:solidFill>
              </a:rPr>
              <a:t>.</a:t>
            </a:r>
            <a:endParaRPr lang="it-IT" sz="28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Desinenze</a:t>
            </a:r>
            <a:endParaRPr lang="it-IT" dirty="0">
              <a:ln>
                <a:solidFill>
                  <a:srgbClr val="2C7C9F"/>
                </a:solidFill>
              </a:ln>
              <a:solidFill>
                <a:srgbClr val="2F97B5"/>
              </a:solidFill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 gridSpan="2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err="1" smtClean="0"/>
                        <a:t>Parasmaipada</a:t>
                      </a:r>
                      <a:endParaRPr lang="it-IT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cap="small" dirty="0" smtClean="0">
                          <a:solidFill>
                            <a:schemeClr val="bg1"/>
                          </a:solidFill>
                        </a:rPr>
                        <a:t>Ā</a:t>
                      </a:r>
                      <a:r>
                        <a:rPr lang="it-IT" cap="none" dirty="0" smtClean="0">
                          <a:solidFill>
                            <a:schemeClr val="bg1"/>
                          </a:solidFill>
                        </a:rPr>
                        <a:t>tmanepada</a:t>
                      </a:r>
                      <a:endParaRPr lang="it-IT" cap="small" dirty="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cap="small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Primarie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Secondarie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cap="small" dirty="0" smtClean="0">
                          <a:solidFill>
                            <a:srgbClr val="000000"/>
                          </a:solidFill>
                        </a:rPr>
                        <a:t>P</a:t>
                      </a:r>
                      <a:r>
                        <a:rPr lang="it-IT" cap="none" dirty="0" smtClean="0">
                          <a:solidFill>
                            <a:srgbClr val="000000"/>
                          </a:solidFill>
                        </a:rPr>
                        <a:t>rimarie</a:t>
                      </a:r>
                      <a:endParaRPr lang="it-IT" cap="small" dirty="0" smtClean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cap="small" dirty="0" smtClean="0">
                          <a:solidFill>
                            <a:srgbClr val="000000"/>
                          </a:solidFill>
                        </a:rPr>
                        <a:t>S</a:t>
                      </a:r>
                      <a:r>
                        <a:rPr lang="it-IT" cap="none" dirty="0" smtClean="0">
                          <a:solidFill>
                            <a:srgbClr val="000000"/>
                          </a:solidFill>
                        </a:rPr>
                        <a:t>econdarie</a:t>
                      </a:r>
                      <a:endParaRPr lang="it-IT" cap="small" dirty="0" smtClean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asellaDiTesto 4"/>
          <p:cNvSpPr txBox="1"/>
          <p:nvPr/>
        </p:nvSpPr>
        <p:spPr>
          <a:xfrm>
            <a:off x="457200" y="3314700"/>
            <a:ext cx="8229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it-IT" dirty="0" smtClean="0">
                <a:solidFill>
                  <a:srgbClr val="2F97B5"/>
                </a:solidFill>
              </a:rPr>
              <a:t>Desinenze </a:t>
            </a:r>
            <a:r>
              <a:rPr lang="it-IT" dirty="0" err="1" smtClean="0">
                <a:solidFill>
                  <a:srgbClr val="2F97B5"/>
                </a:solidFill>
              </a:rPr>
              <a:t>Parasmaipada</a:t>
            </a:r>
            <a:r>
              <a:rPr lang="it-IT" dirty="0" smtClean="0">
                <a:solidFill>
                  <a:srgbClr val="2F97B5"/>
                </a:solidFill>
              </a:rPr>
              <a:t> primarie</a:t>
            </a:r>
          </a:p>
          <a:p>
            <a:pPr>
              <a:buNone/>
            </a:pPr>
            <a:endParaRPr lang="it-IT" dirty="0" smtClean="0">
              <a:solidFill>
                <a:srgbClr val="2F97B5"/>
              </a:solidFill>
            </a:endParaRPr>
          </a:p>
          <a:p>
            <a:pPr>
              <a:buNone/>
            </a:pPr>
            <a:endParaRPr lang="it-IT" dirty="0" smtClean="0">
              <a:solidFill>
                <a:srgbClr val="2F97B5"/>
              </a:solidFill>
            </a:endParaRPr>
          </a:p>
          <a:p>
            <a:pPr>
              <a:buNone/>
            </a:pPr>
            <a:r>
              <a:rPr lang="it-IT" dirty="0" smtClean="0">
                <a:solidFill>
                  <a:srgbClr val="2F97B5"/>
                </a:solidFill>
              </a:rPr>
              <a:t>Singolare				Duale				Plurale</a:t>
            </a:r>
          </a:p>
          <a:p>
            <a:pPr>
              <a:buFontTx/>
              <a:buChar char="-"/>
            </a:pPr>
            <a:r>
              <a:rPr lang="it-IT" dirty="0" smtClean="0"/>
              <a:t>mi						- vaḥ				- maḥ </a:t>
            </a:r>
          </a:p>
          <a:p>
            <a:pPr>
              <a:buFontTx/>
              <a:buChar char="-"/>
            </a:pPr>
            <a:r>
              <a:rPr lang="it-IT" dirty="0" smtClean="0"/>
              <a:t>si						- thaḥ 				- tha</a:t>
            </a:r>
          </a:p>
          <a:p>
            <a:pPr>
              <a:buFontTx/>
              <a:buChar char="-"/>
            </a:pPr>
            <a:r>
              <a:rPr lang="it-IT" dirty="0" smtClean="0"/>
              <a:t>ti						- taḥ 				- nti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622300"/>
            <a:ext cx="8229600" cy="5503863"/>
          </a:xfrm>
        </p:spPr>
        <p:txBody>
          <a:bodyPr/>
          <a:lstStyle/>
          <a:p>
            <a:pPr>
              <a:buNone/>
            </a:pPr>
            <a:r>
              <a:rPr lang="it-IT" dirty="0" smtClean="0">
                <a:solidFill>
                  <a:srgbClr val="2F97B5"/>
                </a:solidFill>
              </a:rPr>
              <a:t>Desinenze </a:t>
            </a:r>
            <a:r>
              <a:rPr lang="it-IT" cap="small" dirty="0" smtClean="0">
                <a:solidFill>
                  <a:schemeClr val="bg2">
                    <a:lumMod val="50000"/>
                  </a:schemeClr>
                </a:solidFill>
              </a:rPr>
              <a:t>Ā</a:t>
            </a:r>
            <a:r>
              <a:rPr lang="it-IT" dirty="0" smtClean="0">
                <a:solidFill>
                  <a:srgbClr val="2F97B5"/>
                </a:solidFill>
              </a:rPr>
              <a:t>tmanepada primarie</a:t>
            </a:r>
          </a:p>
          <a:p>
            <a:pPr>
              <a:buNone/>
            </a:pPr>
            <a:endParaRPr lang="it-IT" dirty="0" smtClean="0">
              <a:solidFill>
                <a:srgbClr val="2F97B5"/>
              </a:solidFill>
            </a:endParaRPr>
          </a:p>
          <a:p>
            <a:pPr>
              <a:buNone/>
            </a:pPr>
            <a:endParaRPr lang="it-IT" dirty="0" smtClean="0">
              <a:solidFill>
                <a:srgbClr val="2F97B5"/>
              </a:solidFill>
            </a:endParaRPr>
          </a:p>
          <a:p>
            <a:pPr>
              <a:buNone/>
            </a:pPr>
            <a:r>
              <a:rPr lang="it-IT" dirty="0" smtClean="0">
                <a:solidFill>
                  <a:srgbClr val="2F97B5"/>
                </a:solidFill>
              </a:rPr>
              <a:t>Singolare				Duale				Plurale</a:t>
            </a:r>
          </a:p>
          <a:p>
            <a:pPr>
              <a:buFontTx/>
              <a:buChar char="-"/>
            </a:pP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e</a:t>
            </a:r>
            <a:r>
              <a:rPr lang="it-IT" dirty="0" smtClean="0"/>
              <a:t> &lt;-</a:t>
            </a:r>
            <a:r>
              <a:rPr lang="it-IT" dirty="0" smtClean="0">
                <a:solidFill>
                  <a:schemeClr val="bg2">
                    <a:lumMod val="50000"/>
                  </a:schemeClr>
                </a:solidFill>
              </a:rPr>
              <a:t>a</a:t>
            </a:r>
            <a:r>
              <a:rPr lang="it-IT" dirty="0" smtClean="0"/>
              <a:t>+des.			- vahe				- </a:t>
            </a:r>
            <a:r>
              <a:rPr lang="it-IT" dirty="0" err="1" smtClean="0"/>
              <a:t>mahe</a:t>
            </a:r>
            <a:r>
              <a:rPr lang="it-IT" dirty="0" smtClean="0"/>
              <a:t> </a:t>
            </a:r>
          </a:p>
          <a:p>
            <a:pPr>
              <a:buFontTx/>
              <a:buChar char="-"/>
            </a:pPr>
            <a:r>
              <a:rPr lang="it-IT" dirty="0" smtClean="0"/>
              <a:t>se						- </a:t>
            </a:r>
            <a:r>
              <a:rPr lang="it-IT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e</a:t>
            </a:r>
            <a:r>
              <a:rPr lang="it-IT" dirty="0" err="1" smtClean="0"/>
              <a:t>the</a:t>
            </a:r>
            <a:r>
              <a:rPr lang="it-IT" dirty="0" smtClean="0"/>
              <a:t> 				- </a:t>
            </a:r>
            <a:r>
              <a:rPr lang="it-IT" dirty="0" err="1" smtClean="0">
                <a:solidFill>
                  <a:schemeClr val="accent5">
                    <a:lumMod val="75000"/>
                  </a:schemeClr>
                </a:solidFill>
              </a:rPr>
              <a:t>dhve</a:t>
            </a:r>
            <a:endParaRPr lang="it-IT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buFontTx/>
              <a:buChar char="-"/>
            </a:pPr>
            <a:r>
              <a:rPr lang="it-IT" dirty="0" smtClean="0"/>
              <a:t>te						- </a:t>
            </a:r>
            <a:r>
              <a:rPr lang="it-IT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e</a:t>
            </a:r>
            <a:r>
              <a:rPr lang="it-IT" dirty="0" err="1" smtClean="0"/>
              <a:t>te</a:t>
            </a:r>
            <a:r>
              <a:rPr lang="it-IT" dirty="0" smtClean="0"/>
              <a:t> 				- </a:t>
            </a:r>
            <a:r>
              <a:rPr lang="it-IT" dirty="0" err="1" smtClean="0"/>
              <a:t>nte</a:t>
            </a:r>
            <a:endParaRPr lang="it-IT" dirty="0" smtClean="0"/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Segnaposto contenuto 4"/>
          <p:cNvGraphicFramePr>
            <a:graphicFrameLocks noGrp="1"/>
          </p:cNvGraphicFramePr>
          <p:nvPr>
            <p:ph idx="1"/>
          </p:nvPr>
        </p:nvGraphicFramePr>
        <p:xfrm>
          <a:off x="457200" y="1610360"/>
          <a:ext cx="8053044" cy="402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770467"/>
                <a:gridCol w="279400"/>
                <a:gridCol w="491067"/>
                <a:gridCol w="406399"/>
                <a:gridCol w="1990911"/>
              </a:tblGrid>
              <a:tr h="370840">
                <a:tc gridSpan="6">
                  <a:txBody>
                    <a:bodyPr/>
                    <a:lstStyle/>
                    <a:p>
                      <a:r>
                        <a:rPr lang="it-IT" dirty="0" smtClean="0"/>
                        <a:t>Sistema del presente: formazione</a:t>
                      </a:r>
                      <a:r>
                        <a:rPr lang="it-IT" baseline="0" dirty="0" smtClean="0"/>
                        <a:t> del tema</a:t>
                      </a:r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20040">
                <a:tc rowSpan="4">
                  <a:txBody>
                    <a:bodyPr/>
                    <a:lstStyle/>
                    <a:p>
                      <a:r>
                        <a:rPr lang="it-IT" dirty="0" smtClean="0"/>
                        <a:t>Coniugazione tematica: </a:t>
                      </a:r>
                      <a:r>
                        <a:rPr lang="it-IT" dirty="0" err="1" smtClean="0"/>
                        <a:t>suff</a:t>
                      </a:r>
                      <a:r>
                        <a:rPr lang="it-IT" dirty="0" smtClean="0"/>
                        <a:t>. tematico</a:t>
                      </a:r>
                      <a:endParaRPr lang="it-IT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it-IT" dirty="0" smtClean="0"/>
                        <a:t>-a</a:t>
                      </a:r>
                      <a:endParaRPr lang="it-IT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it-IT" dirty="0" smtClean="0"/>
                        <a:t>I cl.</a:t>
                      </a:r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it-IT" dirty="0" err="1" smtClean="0">
                          <a:ln w="3175" cap="flat" cmpd="sng" algn="ctr">
                            <a:solidFill>
                              <a:srgbClr val="2C7C9F">
                                <a:alpha val="28000"/>
                              </a:srgbClr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  <a:solidFill>
                            <a:srgbClr val="2F97B5">
                              <a:alpha val="92000"/>
                            </a:srgbClr>
                          </a:solidFill>
                        </a:rPr>
                        <a:t>bhar</a:t>
                      </a:r>
                      <a:r>
                        <a:rPr lang="it-IT" dirty="0" err="1" smtClean="0">
                          <a:ln w="3175" cap="flat" cmpd="sng" algn="ctr">
                            <a:solidFill>
                              <a:srgbClr val="2C7C9F">
                                <a:alpha val="28000"/>
                              </a:srgbClr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a</a:t>
                      </a:r>
                      <a:r>
                        <a:rPr lang="it-IT" dirty="0" err="1" smtClean="0">
                          <a:ln w="3175" cap="flat" cmpd="sng" algn="ctr">
                            <a:solidFill>
                              <a:srgbClr val="2C7C9F">
                                <a:alpha val="28000"/>
                              </a:srgbClr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  <a:solidFill>
                            <a:srgbClr val="2F97B5">
                              <a:alpha val="92000"/>
                            </a:srgbClr>
                          </a:solidFill>
                        </a:rPr>
                        <a:t>-ti</a:t>
                      </a:r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2004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it-IT" dirty="0" err="1" smtClean="0"/>
                        <a:t>VI</a:t>
                      </a:r>
                      <a:r>
                        <a:rPr lang="it-IT" dirty="0" smtClean="0"/>
                        <a:t> cl.</a:t>
                      </a:r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ln>
                            <a:solidFill>
                              <a:srgbClr val="2C7C9F">
                                <a:alpha val="41000"/>
                              </a:srgbClr>
                            </a:solidFill>
                          </a:ln>
                          <a:solidFill>
                            <a:srgbClr val="2F97B5"/>
                          </a:solidFill>
                        </a:rPr>
                        <a:t>vis</a:t>
                      </a:r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́</a:t>
                      </a:r>
                      <a:r>
                        <a:rPr lang="it-IT" dirty="0" smtClean="0">
                          <a:ln w="3175" cap="flat" cmpd="sng" algn="ctr">
                            <a:solidFill>
                              <a:srgbClr val="2C7C9F">
                                <a:alpha val="41000"/>
                              </a:srgbClr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  <a:solidFill>
                            <a:srgbClr val="FF4040"/>
                          </a:solidFill>
                        </a:rPr>
                        <a:t>a</a:t>
                      </a:r>
                      <a:r>
                        <a:rPr lang="it-IT" dirty="0" smtClean="0">
                          <a:ln w="3175" cap="flat" cmpd="sng" algn="ctr">
                            <a:solidFill>
                              <a:srgbClr val="2C7C9F">
                                <a:alpha val="41000"/>
                              </a:srgbClr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  <a:solidFill>
                            <a:srgbClr val="2F97B5"/>
                          </a:solidFill>
                        </a:rPr>
                        <a:t>-ti</a:t>
                      </a:r>
                      <a:endParaRPr lang="it-IT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87867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baseline="0" dirty="0" err="1" smtClean="0"/>
                        <a:t>-ya</a:t>
                      </a:r>
                      <a:endParaRPr lang="it-IT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it-IT" baseline="0" dirty="0" smtClean="0"/>
                        <a:t>IV cl.</a:t>
                      </a:r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it-IT" dirty="0" smtClean="0">
                          <a:ln>
                            <a:solidFill>
                              <a:srgbClr val="2C7C9F">
                                <a:alpha val="41000"/>
                              </a:srgbClr>
                            </a:solidFill>
                          </a:ln>
                          <a:solidFill>
                            <a:srgbClr val="2F97B5"/>
                          </a:solidFill>
                        </a:rPr>
                        <a:t>pas</a:t>
                      </a:r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́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ya</a:t>
                      </a:r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-ti</a:t>
                      </a:r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1336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baseline="0" dirty="0" err="1" smtClean="0"/>
                        <a:t>-aya</a:t>
                      </a:r>
                      <a:endParaRPr lang="it-IT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it-IT" baseline="0" dirty="0" err="1" smtClean="0"/>
                        <a:t>X</a:t>
                      </a:r>
                      <a:r>
                        <a:rPr lang="it-IT" baseline="0" dirty="0" smtClean="0"/>
                        <a:t> cl.</a:t>
                      </a:r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it-IT" dirty="0" err="1" smtClean="0">
                          <a:ln w="3175" cap="flat" cmpd="sng" algn="ctr">
                            <a:solidFill>
                              <a:srgbClr val="2C7C9F">
                                <a:alpha val="41000"/>
                              </a:srgbClr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  <a:solidFill>
                            <a:srgbClr val="2F97B5"/>
                          </a:solidFill>
                        </a:rPr>
                        <a:t>cor</a:t>
                      </a:r>
                      <a:r>
                        <a:rPr lang="it-IT" dirty="0" err="1" smtClean="0">
                          <a:ln w="3175" cap="flat" cmpd="sng" algn="ctr">
                            <a:solidFill>
                              <a:srgbClr val="2C7C9F">
                                <a:alpha val="41000"/>
                              </a:srgbClr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aya</a:t>
                      </a:r>
                      <a:r>
                        <a:rPr lang="it-IT" dirty="0" err="1" smtClean="0">
                          <a:ln w="3175" cap="flat" cmpd="sng" algn="ctr">
                            <a:solidFill>
                              <a:srgbClr val="2C7C9F">
                                <a:alpha val="41000"/>
                              </a:srgbClr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  <a:solidFill>
                            <a:srgbClr val="2F97B5"/>
                          </a:solidFill>
                        </a:rPr>
                        <a:t>-ti</a:t>
                      </a:r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82880">
                <a:tc rowSpan="6">
                  <a:txBody>
                    <a:bodyPr/>
                    <a:lstStyle/>
                    <a:p>
                      <a:r>
                        <a:rPr lang="it-IT" dirty="0" smtClean="0"/>
                        <a:t>Coniugazione atematica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it-IT" dirty="0" smtClean="0"/>
                        <a:t>No </a:t>
                      </a:r>
                      <a:r>
                        <a:rPr lang="it-IT" dirty="0" err="1" smtClean="0"/>
                        <a:t>suff</a:t>
                      </a:r>
                      <a:r>
                        <a:rPr lang="it-IT" dirty="0" smtClean="0"/>
                        <a:t>.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it-IT" dirty="0" smtClean="0"/>
                        <a:t>II cl.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it-IT" dirty="0" err="1" smtClean="0">
                          <a:solidFill>
                            <a:srgbClr val="2F97B5"/>
                          </a:solidFill>
                        </a:rPr>
                        <a:t>vetti</a:t>
                      </a:r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 / </a:t>
                      </a:r>
                      <a:r>
                        <a:rPr lang="it-IT" dirty="0" err="1" smtClean="0">
                          <a:solidFill>
                            <a:srgbClr val="2F97B5"/>
                          </a:solidFill>
                        </a:rPr>
                        <a:t>vitte</a:t>
                      </a:r>
                      <a:endParaRPr lang="it-IT" dirty="0" smtClean="0">
                        <a:solidFill>
                          <a:srgbClr val="2F97B5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it-IT" dirty="0" smtClean="0"/>
                        <a:t>III cl.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da</a:t>
                      </a:r>
                      <a:r>
                        <a:rPr lang="it-IT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-dā-ti</a:t>
                      </a:r>
                    </a:p>
                  </a:txBody>
                  <a:tcPr>
                    <a:solidFill>
                      <a:schemeClr val="accent1">
                        <a:tint val="20000"/>
                        <a:alpha val="62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9260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it-IT" dirty="0" smtClean="0"/>
                        <a:t>-no/</a:t>
                      </a:r>
                      <a:r>
                        <a:rPr lang="it-IT" dirty="0" err="1" smtClean="0"/>
                        <a:t>-nu</a:t>
                      </a:r>
                      <a:endParaRPr lang="it-IT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it-IT" dirty="0" err="1" smtClean="0"/>
                        <a:t>V</a:t>
                      </a:r>
                      <a:r>
                        <a:rPr lang="it-IT" dirty="0" smtClean="0"/>
                        <a:t> cl.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āp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no</a:t>
                      </a:r>
                      <a:r>
                        <a:rPr lang="it-IT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-ti / āp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nu</a:t>
                      </a:r>
                      <a:r>
                        <a:rPr lang="it-IT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te</a:t>
                      </a:r>
                      <a:endParaRPr lang="it-IT" dirty="0" smtClean="0"/>
                    </a:p>
                  </a:txBody>
                  <a:tcPr/>
                </a:tc>
              </a:tr>
              <a:tr h="29260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it-IT" dirty="0" smtClean="0"/>
                        <a:t>-o/-u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it-IT" dirty="0" smtClean="0"/>
                        <a:t>VIII cl.</a:t>
                      </a:r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kar</a:t>
                      </a:r>
                      <a:r>
                        <a:rPr lang="it-IT" dirty="0" err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o</a:t>
                      </a:r>
                      <a:r>
                        <a:rPr lang="it-IT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-ti</a:t>
                      </a:r>
                      <a:r>
                        <a:rPr lang="it-IT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 / </a:t>
                      </a:r>
                      <a:r>
                        <a:rPr lang="it-IT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kur</a:t>
                      </a:r>
                      <a:r>
                        <a:rPr lang="it-IT" dirty="0" err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u</a:t>
                      </a:r>
                      <a:r>
                        <a:rPr lang="it-IT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-te</a:t>
                      </a:r>
                      <a:endParaRPr lang="it-IT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29260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it-IT" dirty="0" err="1" smtClean="0"/>
                        <a:t>-na-</a:t>
                      </a:r>
                      <a:r>
                        <a:rPr lang="it-IT" dirty="0" smtClean="0"/>
                        <a:t>/-n-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it-IT" dirty="0" smtClean="0"/>
                        <a:t>VII cl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yu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na</a:t>
                      </a:r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kti</a:t>
                      </a:r>
                      <a:r>
                        <a:rPr lang="it-IT" baseline="0" dirty="0" smtClean="0">
                          <a:solidFill>
                            <a:srgbClr val="2F97B5"/>
                          </a:solidFill>
                        </a:rPr>
                        <a:t> / yu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ṅ</a:t>
                      </a:r>
                      <a:r>
                        <a:rPr lang="it-IT" baseline="0" dirty="0" smtClean="0">
                          <a:solidFill>
                            <a:srgbClr val="2F97B5"/>
                          </a:solidFill>
                        </a:rPr>
                        <a:t>kte</a:t>
                      </a:r>
                      <a:endParaRPr lang="it-IT" dirty="0">
                        <a:solidFill>
                          <a:srgbClr val="2F97B5"/>
                        </a:solidFill>
                      </a:endParaRPr>
                    </a:p>
                  </a:txBody>
                  <a:tcPr/>
                </a:tc>
              </a:tr>
              <a:tr h="29260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it-IT" dirty="0" smtClean="0"/>
                        <a:t>-n</a:t>
                      </a:r>
                      <a:r>
                        <a:rPr lang="it-IT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ā / -n</a:t>
                      </a:r>
                      <a:r>
                        <a:rPr lang="it-IT" dirty="0" smtClean="0"/>
                        <a:t>ī</a:t>
                      </a:r>
                      <a:endParaRPr lang="it-IT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it-IT" dirty="0" smtClean="0"/>
                        <a:t>IX cl.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jā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nā</a:t>
                      </a:r>
                      <a:r>
                        <a:rPr lang="it-IT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-ti / </a:t>
                      </a:r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jā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nī</a:t>
                      </a:r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-te</a:t>
                      </a:r>
                      <a:endParaRPr lang="it-IT" dirty="0">
                        <a:solidFill>
                          <a:srgbClr val="2F97B5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>
                <a:ln w="19050" cap="flat" cmpd="sng" algn="ctr">
                  <a:solidFill>
                    <a:srgbClr val="2C7C9F">
                      <a:alpha val="43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2F97B5">
                    <a:alpha val="49000"/>
                  </a:srgbClr>
                </a:solidFill>
              </a:rPr>
              <a:t>Formazione tema del presente classi tematiche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it-IT" dirty="0" smtClean="0"/>
              <a:t>I cl. : </a:t>
            </a:r>
            <a:r>
              <a:rPr lang="it-IT" dirty="0" err="1" smtClean="0"/>
              <a:t>rad</a:t>
            </a:r>
            <a:r>
              <a:rPr lang="it-IT" dirty="0" smtClean="0"/>
              <a:t>. guṇata + </a:t>
            </a:r>
            <a:r>
              <a:rPr lang="it-IT" dirty="0" smtClean="0">
                <a:solidFill>
                  <a:srgbClr val="FF4040"/>
                </a:solidFill>
              </a:rPr>
              <a:t>-a</a:t>
            </a:r>
          </a:p>
          <a:p>
            <a:pPr>
              <a:buNone/>
            </a:pPr>
            <a:r>
              <a:rPr lang="it-IT" dirty="0" smtClean="0"/>
              <a:t>IV cl. : </a:t>
            </a:r>
            <a:r>
              <a:rPr lang="it-IT" dirty="0" err="1" smtClean="0"/>
              <a:t>rad</a:t>
            </a:r>
            <a:r>
              <a:rPr lang="it-IT" dirty="0" smtClean="0"/>
              <a:t>. gr. </a:t>
            </a:r>
            <a:r>
              <a:rPr lang="it-IT" dirty="0" err="1" smtClean="0"/>
              <a:t>Ø</a:t>
            </a:r>
            <a:r>
              <a:rPr lang="it-IT" dirty="0" smtClean="0"/>
              <a:t> + </a:t>
            </a:r>
            <a:r>
              <a:rPr lang="it-IT" dirty="0" err="1" smtClean="0">
                <a:solidFill>
                  <a:srgbClr val="FF4040"/>
                </a:solidFill>
              </a:rPr>
              <a:t>-ya</a:t>
            </a:r>
            <a:endParaRPr lang="it-IT" dirty="0" smtClean="0">
              <a:solidFill>
                <a:srgbClr val="FF4040"/>
              </a:solidFill>
            </a:endParaRPr>
          </a:p>
          <a:p>
            <a:pPr>
              <a:buNone/>
            </a:pPr>
            <a:r>
              <a:rPr lang="it-IT" dirty="0" err="1" smtClean="0"/>
              <a:t>VI</a:t>
            </a:r>
            <a:r>
              <a:rPr lang="it-IT" dirty="0" smtClean="0"/>
              <a:t> cl.: </a:t>
            </a:r>
            <a:r>
              <a:rPr lang="it-IT" dirty="0" err="1" smtClean="0"/>
              <a:t>rad</a:t>
            </a:r>
            <a:r>
              <a:rPr lang="it-IT" dirty="0" smtClean="0"/>
              <a:t>. gr. </a:t>
            </a:r>
            <a:r>
              <a:rPr lang="it-IT" dirty="0" err="1" smtClean="0"/>
              <a:t>Ø</a:t>
            </a:r>
            <a:r>
              <a:rPr lang="it-IT" dirty="0" smtClean="0"/>
              <a:t> + </a:t>
            </a:r>
            <a:r>
              <a:rPr lang="it-IT" dirty="0" smtClean="0">
                <a:solidFill>
                  <a:srgbClr val="FF4040"/>
                </a:solidFill>
              </a:rPr>
              <a:t>-a</a:t>
            </a:r>
          </a:p>
          <a:p>
            <a:pPr>
              <a:buNone/>
            </a:pPr>
            <a:r>
              <a:rPr lang="it-IT" dirty="0" err="1" smtClean="0"/>
              <a:t>X</a:t>
            </a:r>
            <a:r>
              <a:rPr lang="it-IT" dirty="0" smtClean="0"/>
              <a:t> cl. : </a:t>
            </a:r>
            <a:r>
              <a:rPr lang="it-IT" dirty="0" err="1" smtClean="0"/>
              <a:t>rad</a:t>
            </a:r>
            <a:r>
              <a:rPr lang="it-IT" dirty="0" smtClean="0"/>
              <a:t>. variamente trattata + </a:t>
            </a:r>
            <a:r>
              <a:rPr lang="it-IT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-aya</a:t>
            </a:r>
            <a:endParaRPr lang="it-IT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it-IT" u="sng" dirty="0" smtClean="0">
                <a:solidFill>
                  <a:srgbClr val="2F97B5"/>
                </a:solidFill>
              </a:rPr>
              <a:t>Particolarità</a:t>
            </a:r>
            <a:r>
              <a:rPr lang="it-IT" dirty="0" smtClean="0"/>
              <a:t>:</a:t>
            </a:r>
          </a:p>
          <a:p>
            <a:pPr>
              <a:buNone/>
            </a:pPr>
            <a:r>
              <a:rPr lang="it-IT" dirty="0" err="1" smtClean="0"/>
              <a:t>rad</a:t>
            </a:r>
            <a:r>
              <a:rPr lang="it-IT" dirty="0" smtClean="0"/>
              <a:t>. gr. </a:t>
            </a:r>
            <a:r>
              <a:rPr lang="it-IT" dirty="0" err="1" smtClean="0"/>
              <a:t>Ø</a:t>
            </a:r>
            <a:r>
              <a:rPr lang="it-IT" dirty="0" smtClean="0"/>
              <a:t> + </a:t>
            </a:r>
            <a:r>
              <a:rPr lang="it-IT" dirty="0" err="1" smtClean="0">
                <a:solidFill>
                  <a:srgbClr val="FF4040"/>
                </a:solidFill>
              </a:rPr>
              <a:t>-c-cha-</a:t>
            </a:r>
            <a:r>
              <a:rPr lang="it-IT" dirty="0" smtClean="0">
                <a:solidFill>
                  <a:srgbClr val="FF4040"/>
                </a:solidFill>
              </a:rPr>
              <a:t>  </a:t>
            </a:r>
          </a:p>
          <a:p>
            <a:pPr>
              <a:buFontTx/>
              <a:buChar char="-"/>
            </a:pPr>
            <a:r>
              <a:rPr lang="it-IT" dirty="0" smtClean="0"/>
              <a:t>I cl.:</a:t>
            </a:r>
            <a:r>
              <a:rPr lang="it-IT" dirty="0" err="1" smtClean="0">
                <a:solidFill>
                  <a:schemeClr val="bg2">
                    <a:lumMod val="50000"/>
                  </a:schemeClr>
                </a:solidFill>
              </a:rPr>
              <a:t>ga</a:t>
            </a:r>
            <a:r>
              <a:rPr lang="it-IT" dirty="0" err="1" smtClean="0">
                <a:solidFill>
                  <a:srgbClr val="FF4040"/>
                </a:solidFill>
              </a:rPr>
              <a:t>ccha</a:t>
            </a:r>
            <a:r>
              <a:rPr lang="it-IT" dirty="0" err="1" smtClean="0">
                <a:solidFill>
                  <a:schemeClr val="bg2">
                    <a:lumMod val="50000"/>
                  </a:schemeClr>
                </a:solidFill>
              </a:rPr>
              <a:t>-ti</a:t>
            </a:r>
            <a:r>
              <a:rPr lang="it-IT" dirty="0" smtClean="0"/>
              <a:t>; </a:t>
            </a:r>
            <a:r>
              <a:rPr lang="it-IT" dirty="0" err="1" smtClean="0">
                <a:solidFill>
                  <a:srgbClr val="2F97B5"/>
                </a:solidFill>
              </a:rPr>
              <a:t>ya</a:t>
            </a:r>
            <a:r>
              <a:rPr lang="it-IT" dirty="0" err="1" smtClean="0">
                <a:solidFill>
                  <a:srgbClr val="FF4040"/>
                </a:solidFill>
              </a:rPr>
              <a:t>ccha</a:t>
            </a:r>
            <a:r>
              <a:rPr lang="it-IT" dirty="0" err="1" smtClean="0">
                <a:solidFill>
                  <a:srgbClr val="2F97B5"/>
                </a:solidFill>
              </a:rPr>
              <a:t>-ti</a:t>
            </a:r>
            <a:r>
              <a:rPr lang="it-IT" dirty="0" smtClean="0"/>
              <a:t>;</a:t>
            </a:r>
          </a:p>
          <a:p>
            <a:pPr>
              <a:buFontTx/>
              <a:buChar char="-"/>
            </a:pPr>
            <a:r>
              <a:rPr lang="it-IT" dirty="0" smtClean="0"/>
              <a:t>VI cl.: </a:t>
            </a:r>
            <a:r>
              <a:rPr lang="it-IT" dirty="0" smtClean="0">
                <a:solidFill>
                  <a:srgbClr val="2F97B5"/>
                </a:solidFill>
              </a:rPr>
              <a:t>i</a:t>
            </a:r>
            <a:r>
              <a:rPr lang="it-IT" dirty="0" smtClean="0">
                <a:solidFill>
                  <a:srgbClr val="FF4040"/>
                </a:solidFill>
              </a:rPr>
              <a:t>ccha</a:t>
            </a:r>
            <a:r>
              <a:rPr lang="it-IT" dirty="0" smtClean="0">
                <a:solidFill>
                  <a:srgbClr val="2F97B5"/>
                </a:solidFill>
              </a:rPr>
              <a:t>-ti</a:t>
            </a:r>
            <a:r>
              <a:rPr lang="it-IT" dirty="0" smtClean="0"/>
              <a:t>; </a:t>
            </a:r>
            <a:r>
              <a:rPr lang="it-IT" dirty="0" smtClean="0">
                <a:solidFill>
                  <a:srgbClr val="2F97B5"/>
                </a:solidFill>
              </a:rPr>
              <a:t>pṛ</a:t>
            </a:r>
            <a:r>
              <a:rPr lang="it-IT" dirty="0" smtClean="0">
                <a:solidFill>
                  <a:srgbClr val="FF4040"/>
                </a:solidFill>
              </a:rPr>
              <a:t>ccha</a:t>
            </a:r>
            <a:r>
              <a:rPr lang="it-IT" dirty="0" smtClean="0">
                <a:solidFill>
                  <a:srgbClr val="2F97B5"/>
                </a:solidFill>
              </a:rPr>
              <a:t>-ti</a:t>
            </a:r>
            <a:r>
              <a:rPr lang="it-IT" dirty="0" smtClean="0"/>
              <a:t>; </a:t>
            </a:r>
            <a:r>
              <a:rPr lang="it-IT" dirty="0" smtClean="0">
                <a:solidFill>
                  <a:srgbClr val="2F97B5"/>
                </a:solidFill>
              </a:rPr>
              <a:t>ṛ</a:t>
            </a:r>
            <a:r>
              <a:rPr lang="it-IT" dirty="0" smtClean="0">
                <a:solidFill>
                  <a:srgbClr val="FF4040"/>
                </a:solidFill>
              </a:rPr>
              <a:t>ccha</a:t>
            </a:r>
            <a:r>
              <a:rPr lang="it-IT" dirty="0" smtClean="0">
                <a:solidFill>
                  <a:srgbClr val="2F97B5"/>
                </a:solidFill>
              </a:rPr>
              <a:t>-ti 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19100"/>
            <a:ext cx="8229600" cy="5707063"/>
          </a:xfrm>
        </p:spPr>
        <p:txBody>
          <a:bodyPr/>
          <a:lstStyle/>
          <a:p>
            <a:pPr>
              <a:buNone/>
            </a:pPr>
            <a:r>
              <a:rPr lang="it-IT" dirty="0" err="1" smtClean="0"/>
              <a:t>rad</a:t>
            </a:r>
            <a:r>
              <a:rPr lang="it-IT" dirty="0" smtClean="0"/>
              <a:t>. gr. </a:t>
            </a:r>
            <a:r>
              <a:rPr lang="it-IT" dirty="0" err="1" smtClean="0"/>
              <a:t>Ø</a:t>
            </a:r>
            <a:r>
              <a:rPr lang="it-IT" dirty="0" smtClean="0"/>
              <a:t> con infisso nasale </a:t>
            </a:r>
            <a:r>
              <a:rPr lang="it-IT" dirty="0" smtClean="0">
                <a:solidFill>
                  <a:srgbClr val="FF4040"/>
                </a:solidFill>
              </a:rPr>
              <a:t>-</a:t>
            </a:r>
            <a:r>
              <a:rPr lang="it-IT" dirty="0" smtClean="0"/>
              <a:t> </a:t>
            </a:r>
            <a:r>
              <a:rPr lang="it-IT" dirty="0" err="1" smtClean="0">
                <a:solidFill>
                  <a:srgbClr val="FF4040"/>
                </a:solidFill>
              </a:rPr>
              <a:t>n</a:t>
            </a:r>
            <a:r>
              <a:rPr lang="it-IT" dirty="0" smtClean="0">
                <a:solidFill>
                  <a:srgbClr val="FF4040"/>
                </a:solidFill>
              </a:rPr>
              <a:t> - </a:t>
            </a:r>
            <a:r>
              <a:rPr lang="it-IT" dirty="0" smtClean="0"/>
              <a:t>: </a:t>
            </a:r>
            <a:r>
              <a:rPr lang="it-IT" dirty="0" err="1" smtClean="0"/>
              <a:t>VI</a:t>
            </a:r>
            <a:r>
              <a:rPr lang="it-IT" dirty="0" smtClean="0"/>
              <a:t> cl.</a:t>
            </a:r>
          </a:p>
          <a:p>
            <a:pPr>
              <a:buNone/>
            </a:pPr>
            <a:r>
              <a:rPr lang="it-IT" dirty="0" err="1" smtClean="0"/>
              <a:t>mu-</a:t>
            </a:r>
            <a:r>
              <a:rPr lang="it-IT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ñ</a:t>
            </a:r>
            <a:r>
              <a:rPr lang="it-IT" dirty="0" err="1" smtClean="0"/>
              <a:t>-ca-ti</a:t>
            </a:r>
            <a:r>
              <a:rPr lang="it-IT" dirty="0" smtClean="0"/>
              <a:t> &lt; </a:t>
            </a:r>
            <a:r>
              <a:rPr lang="it-IT" dirty="0" err="1" smtClean="0"/>
              <a:t>muc-</a:t>
            </a:r>
            <a:r>
              <a:rPr lang="it-IT" dirty="0" smtClean="0"/>
              <a:t> “lasciare andare, liberare”</a:t>
            </a:r>
          </a:p>
          <a:p>
            <a:pPr>
              <a:buNone/>
            </a:pPr>
            <a:r>
              <a:rPr lang="it-IT" dirty="0" err="1" smtClean="0"/>
              <a:t>si-</a:t>
            </a:r>
            <a:r>
              <a:rPr lang="it-IT" dirty="0" err="1" smtClean="0">
                <a:solidFill>
                  <a:srgbClr val="FF4040"/>
                </a:solidFill>
              </a:rPr>
              <a:t>ñ</a:t>
            </a:r>
            <a:r>
              <a:rPr lang="it-IT" dirty="0" err="1" smtClean="0"/>
              <a:t>-ca-ti</a:t>
            </a:r>
            <a:r>
              <a:rPr lang="it-IT" dirty="0" smtClean="0"/>
              <a:t> &lt; sic- “irrorare, spargere a gocce”</a:t>
            </a:r>
          </a:p>
          <a:p>
            <a:pPr>
              <a:buNone/>
            </a:pPr>
            <a:r>
              <a:rPr lang="it-IT" dirty="0" err="1" smtClean="0"/>
              <a:t>vi-</a:t>
            </a:r>
            <a:r>
              <a:rPr lang="it-IT" dirty="0" err="1" smtClean="0">
                <a:solidFill>
                  <a:srgbClr val="FF4040"/>
                </a:solidFill>
              </a:rPr>
              <a:t>n</a:t>
            </a:r>
            <a:r>
              <a:rPr lang="it-IT" dirty="0" err="1" smtClean="0"/>
              <a:t>-da-ti</a:t>
            </a:r>
            <a:r>
              <a:rPr lang="it-IT" dirty="0" smtClean="0"/>
              <a:t> &lt; </a:t>
            </a:r>
            <a:r>
              <a:rPr lang="it-IT" dirty="0" err="1" smtClean="0"/>
              <a:t>vid-</a:t>
            </a:r>
            <a:r>
              <a:rPr lang="it-IT" dirty="0" smtClean="0"/>
              <a:t> “trovare”</a:t>
            </a:r>
          </a:p>
          <a:p>
            <a:pPr>
              <a:buNone/>
            </a:pPr>
            <a:r>
              <a:rPr lang="it-IT" dirty="0" smtClean="0"/>
              <a:t>kṛ-</a:t>
            </a:r>
            <a:r>
              <a:rPr lang="it-IT" dirty="0" smtClean="0">
                <a:solidFill>
                  <a:srgbClr val="FF4040"/>
                </a:solidFill>
              </a:rPr>
              <a:t>n</a:t>
            </a:r>
            <a:r>
              <a:rPr lang="it-IT" dirty="0" smtClean="0"/>
              <a:t>-ta-ti &lt; kṛt- “tagliare”</a:t>
            </a:r>
          </a:p>
          <a:p>
            <a:pPr>
              <a:buNone/>
            </a:pPr>
            <a:r>
              <a:rPr lang="it-IT" dirty="0" err="1" smtClean="0"/>
              <a:t>li-</a:t>
            </a:r>
            <a:r>
              <a:rPr lang="it-IT" dirty="0" err="1" smtClean="0">
                <a:solidFill>
                  <a:srgbClr val="FF4040"/>
                </a:solidFill>
              </a:rPr>
              <a:t>m</a:t>
            </a:r>
            <a:r>
              <a:rPr lang="it-IT" dirty="0" err="1" smtClean="0"/>
              <a:t>-pa-ti</a:t>
            </a:r>
            <a:r>
              <a:rPr lang="it-IT" dirty="0" smtClean="0"/>
              <a:t> &lt; </a:t>
            </a:r>
            <a:r>
              <a:rPr lang="it-IT" dirty="0" err="1" smtClean="0"/>
              <a:t>lip-</a:t>
            </a:r>
            <a:r>
              <a:rPr lang="it-IT" dirty="0" smtClean="0"/>
              <a:t> “ungere”</a:t>
            </a:r>
          </a:p>
          <a:p>
            <a:pPr>
              <a:buNone/>
            </a:pPr>
            <a:r>
              <a:rPr lang="it-IT" dirty="0" err="1" smtClean="0"/>
              <a:t>lu-</a:t>
            </a:r>
            <a:r>
              <a:rPr lang="it-IT" dirty="0" err="1" smtClean="0">
                <a:solidFill>
                  <a:srgbClr val="FF4040"/>
                </a:solidFill>
              </a:rPr>
              <a:t>m</a:t>
            </a:r>
            <a:r>
              <a:rPr lang="it-IT" dirty="0" err="1" smtClean="0"/>
              <a:t>-pa-ti</a:t>
            </a:r>
            <a:r>
              <a:rPr lang="it-IT" dirty="0" smtClean="0"/>
              <a:t> &lt; </a:t>
            </a:r>
            <a:r>
              <a:rPr lang="it-IT" dirty="0" err="1" smtClean="0"/>
              <a:t>lup-</a:t>
            </a:r>
            <a:r>
              <a:rPr lang="it-IT" dirty="0" smtClean="0"/>
              <a:t> “rompere”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17500"/>
            <a:ext cx="8229600" cy="5808663"/>
          </a:xfrm>
        </p:spPr>
        <p:txBody>
          <a:bodyPr/>
          <a:lstStyle/>
          <a:p>
            <a:pPr>
              <a:buNone/>
            </a:pPr>
            <a:r>
              <a:rPr lang="it-IT" dirty="0" smtClean="0"/>
              <a:t>sillaba di </a:t>
            </a:r>
            <a:r>
              <a:rPr lang="it-IT" dirty="0" err="1" smtClean="0"/>
              <a:t>raddopp</a:t>
            </a:r>
            <a:r>
              <a:rPr lang="it-IT" dirty="0" smtClean="0"/>
              <a:t>. + </a:t>
            </a:r>
            <a:r>
              <a:rPr lang="it-IT" dirty="0" err="1" smtClean="0"/>
              <a:t>rad</a:t>
            </a:r>
            <a:r>
              <a:rPr lang="it-IT" dirty="0" smtClean="0"/>
              <a:t>. gr. </a:t>
            </a:r>
            <a:r>
              <a:rPr lang="it-IT" dirty="0" err="1" smtClean="0"/>
              <a:t>Ø</a:t>
            </a:r>
            <a:r>
              <a:rPr lang="it-IT" dirty="0" smtClean="0"/>
              <a:t>  + a-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I cl.: </a:t>
            </a:r>
            <a:r>
              <a:rPr lang="it-IT" dirty="0" smtClean="0">
                <a:solidFill>
                  <a:schemeClr val="bg2">
                    <a:lumMod val="50000"/>
                  </a:schemeClr>
                </a:solidFill>
              </a:rPr>
              <a:t>sthā</a:t>
            </a:r>
            <a:r>
              <a:rPr lang="it-IT" dirty="0" smtClean="0"/>
              <a:t>- “stare”; </a:t>
            </a:r>
            <a:r>
              <a:rPr lang="it-IT" dirty="0" smtClean="0">
                <a:solidFill>
                  <a:srgbClr val="2F97B5"/>
                </a:solidFill>
              </a:rPr>
              <a:t>pā</a:t>
            </a:r>
            <a:r>
              <a:rPr lang="it-IT" dirty="0" smtClean="0"/>
              <a:t>- “bere”; </a:t>
            </a:r>
            <a:r>
              <a:rPr lang="it-IT" dirty="0" smtClean="0">
                <a:solidFill>
                  <a:srgbClr val="2F97B5"/>
                </a:solidFill>
              </a:rPr>
              <a:t>sad</a:t>
            </a:r>
            <a:r>
              <a:rPr lang="it-IT" dirty="0" smtClean="0"/>
              <a:t>- “stare seduto, sedersi”; </a:t>
            </a:r>
            <a:r>
              <a:rPr lang="it-IT" dirty="0" smtClean="0">
                <a:solidFill>
                  <a:srgbClr val="2F97B5"/>
                </a:solidFill>
              </a:rPr>
              <a:t>ghrā</a:t>
            </a:r>
            <a:r>
              <a:rPr lang="it-IT" dirty="0" smtClean="0"/>
              <a:t>- “odorare”.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ti</a:t>
            </a:r>
            <a:r>
              <a:rPr lang="it-IT" dirty="0" smtClean="0"/>
              <a:t>-</a:t>
            </a:r>
            <a:r>
              <a:rPr lang="it-IT" dirty="0" smtClean="0">
                <a:solidFill>
                  <a:schemeClr val="bg2">
                    <a:lumMod val="50000"/>
                  </a:schemeClr>
                </a:solidFill>
              </a:rPr>
              <a:t>ṣṭh</a:t>
            </a:r>
            <a:r>
              <a:rPr lang="it-IT" dirty="0" smtClean="0"/>
              <a:t>-a-ti = egli sta; è in piedi &lt; 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thi</a:t>
            </a:r>
            <a:r>
              <a:rPr lang="it-IT" dirty="0" smtClean="0"/>
              <a:t>-</a:t>
            </a:r>
            <a:r>
              <a:rPr lang="it-IT" dirty="0" smtClean="0">
                <a:solidFill>
                  <a:schemeClr val="bg2">
                    <a:lumMod val="50000"/>
                  </a:schemeClr>
                </a:solidFill>
              </a:rPr>
              <a:t>sth</a:t>
            </a:r>
            <a:r>
              <a:rPr lang="it-IT" dirty="0" smtClean="0"/>
              <a:t>-a-ti </a:t>
            </a:r>
          </a:p>
          <a:p>
            <a:pPr>
              <a:buNone/>
            </a:pPr>
            <a:r>
              <a:rPr lang="it-IT" dirty="0" err="1" smtClean="0">
                <a:solidFill>
                  <a:srgbClr val="FF4040"/>
                </a:solidFill>
              </a:rPr>
              <a:t>pi</a:t>
            </a:r>
            <a:r>
              <a:rPr lang="it-IT" dirty="0" err="1" smtClean="0"/>
              <a:t>-</a:t>
            </a:r>
            <a:r>
              <a:rPr lang="it-IT" dirty="0" err="1" smtClean="0">
                <a:solidFill>
                  <a:srgbClr val="2F97B5"/>
                </a:solidFill>
              </a:rPr>
              <a:t>b</a:t>
            </a:r>
            <a:r>
              <a:rPr lang="it-IT" dirty="0" err="1" smtClean="0"/>
              <a:t>-a-ti</a:t>
            </a:r>
            <a:r>
              <a:rPr lang="it-IT" dirty="0" smtClean="0"/>
              <a:t> = egli beve &lt; </a:t>
            </a:r>
            <a:r>
              <a:rPr lang="it-IT" dirty="0" err="1" smtClean="0">
                <a:solidFill>
                  <a:srgbClr val="FF4040"/>
                </a:solidFill>
              </a:rPr>
              <a:t>pi</a:t>
            </a:r>
            <a:r>
              <a:rPr lang="it-IT" dirty="0" err="1" smtClean="0"/>
              <a:t>-</a:t>
            </a:r>
            <a:r>
              <a:rPr lang="it-IT" dirty="0" err="1" smtClean="0">
                <a:solidFill>
                  <a:srgbClr val="2F97B5"/>
                </a:solidFill>
              </a:rPr>
              <a:t>p</a:t>
            </a:r>
            <a:r>
              <a:rPr lang="it-IT" dirty="0" err="1" smtClean="0"/>
              <a:t>-a-ti</a:t>
            </a:r>
            <a:endParaRPr lang="it-IT" dirty="0" smtClean="0"/>
          </a:p>
          <a:p>
            <a:pPr>
              <a:buNone/>
            </a:pP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sī</a:t>
            </a:r>
            <a:r>
              <a:rPr lang="it-IT" dirty="0" smtClean="0"/>
              <a:t>-</a:t>
            </a:r>
            <a:r>
              <a:rPr lang="it-IT" dirty="0" smtClean="0">
                <a:solidFill>
                  <a:srgbClr val="2F97B5"/>
                </a:solidFill>
              </a:rPr>
              <a:t>d</a:t>
            </a:r>
            <a:r>
              <a:rPr lang="it-IT" dirty="0" smtClean="0"/>
              <a:t>-a-ti = egli siede &lt; </a:t>
            </a:r>
            <a:r>
              <a:rPr lang="it-IT" dirty="0" smtClean="0">
                <a:solidFill>
                  <a:srgbClr val="FF4040"/>
                </a:solidFill>
              </a:rPr>
              <a:t>si</a:t>
            </a:r>
            <a:r>
              <a:rPr lang="it-IT" dirty="0" smtClean="0"/>
              <a:t>-</a:t>
            </a:r>
            <a:r>
              <a:rPr lang="it-IT" dirty="0" smtClean="0">
                <a:solidFill>
                  <a:schemeClr val="bg2">
                    <a:lumMod val="50000"/>
                  </a:schemeClr>
                </a:solidFill>
              </a:rPr>
              <a:t>sd</a:t>
            </a:r>
            <a:r>
              <a:rPr lang="it-IT" dirty="0" smtClean="0"/>
              <a:t>-a-ti</a:t>
            </a:r>
          </a:p>
          <a:p>
            <a:pPr>
              <a:buNone/>
            </a:pP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ji</a:t>
            </a:r>
            <a:r>
              <a:rPr lang="it-IT" dirty="0" smtClean="0"/>
              <a:t>-</a:t>
            </a:r>
            <a:r>
              <a:rPr lang="it-IT" dirty="0" smtClean="0">
                <a:solidFill>
                  <a:srgbClr val="2F97B5"/>
                </a:solidFill>
              </a:rPr>
              <a:t>ghr</a:t>
            </a:r>
            <a:r>
              <a:rPr lang="it-IT" dirty="0" smtClean="0"/>
              <a:t>-a-ti = egli odora &lt; </a:t>
            </a:r>
            <a:r>
              <a:rPr lang="it-IT" dirty="0" smtClean="0">
                <a:solidFill>
                  <a:srgbClr val="FF4040"/>
                </a:solidFill>
              </a:rPr>
              <a:t>ghi</a:t>
            </a:r>
            <a:r>
              <a:rPr lang="it-IT" dirty="0" smtClean="0"/>
              <a:t>-</a:t>
            </a:r>
            <a:r>
              <a:rPr lang="it-IT" dirty="0" smtClean="0">
                <a:solidFill>
                  <a:schemeClr val="bg2">
                    <a:lumMod val="50000"/>
                  </a:schemeClr>
                </a:solidFill>
              </a:rPr>
              <a:t>ghṛ</a:t>
            </a:r>
            <a:r>
              <a:rPr lang="it-IT" dirty="0" smtClean="0"/>
              <a:t>-a-ti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it-IT" sz="2222" dirty="0" smtClean="0">
                <a:ln w="3175" cap="flat" cmpd="sng" algn="ctr">
                  <a:solidFill>
                    <a:srgbClr val="2C7C9F">
                      <a:alpha val="95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chemeClr val="bg2">
                    <a:lumMod val="50000"/>
                    <a:alpha val="50000"/>
                  </a:schemeClr>
                </a:solidFill>
                <a:latin typeface="Arial Unicode MS"/>
                <a:cs typeface="Arial Unicode MS"/>
              </a:rPr>
              <a:t>Orario: </a:t>
            </a:r>
            <a:r>
              <a:rPr lang="it-IT" sz="1800" dirty="0" smtClean="0">
                <a:solidFill>
                  <a:schemeClr val="bg2">
                    <a:lumMod val="50000"/>
                  </a:schemeClr>
                </a:solidFill>
                <a:latin typeface="Arial Unicode MS"/>
                <a:cs typeface="Arial Unicode MS"/>
              </a:rPr>
              <a:t/>
            </a:r>
            <a:br>
              <a:rPr lang="it-IT" sz="1800" dirty="0" smtClean="0">
                <a:solidFill>
                  <a:schemeClr val="bg2">
                    <a:lumMod val="50000"/>
                  </a:schemeClr>
                </a:solidFill>
                <a:latin typeface="Arial Unicode MS"/>
                <a:cs typeface="Arial Unicode MS"/>
              </a:rPr>
            </a:br>
            <a:r>
              <a:rPr lang="it-IT" sz="1800" dirty="0" smtClean="0">
                <a:solidFill>
                  <a:schemeClr val="bg2">
                    <a:lumMod val="50000"/>
                  </a:schemeClr>
                </a:solidFill>
                <a:latin typeface="Arial Unicode MS"/>
                <a:cs typeface="Arial Unicode MS"/>
              </a:rPr>
              <a:t>Lunedì 14.30-16.30 - aula Istituto di Glottologia - Via Festa del Perdono</a:t>
            </a:r>
            <a:br>
              <a:rPr lang="it-IT" sz="1800" dirty="0" smtClean="0">
                <a:solidFill>
                  <a:schemeClr val="bg2">
                    <a:lumMod val="50000"/>
                  </a:schemeClr>
                </a:solidFill>
                <a:latin typeface="Arial Unicode MS"/>
                <a:cs typeface="Arial Unicode MS"/>
              </a:rPr>
            </a:br>
            <a:r>
              <a:rPr lang="it-IT" sz="1800" dirty="0" smtClean="0">
                <a:solidFill>
                  <a:schemeClr val="bg2">
                    <a:lumMod val="50000"/>
                  </a:schemeClr>
                </a:solidFill>
                <a:latin typeface="Arial Unicode MS"/>
                <a:cs typeface="Arial Unicode MS"/>
              </a:rPr>
              <a:t>Mercoledì 12.30-14.30 - aula 104 - Via Festa del Perdono</a:t>
            </a:r>
            <a:br>
              <a:rPr lang="it-IT" sz="1800" dirty="0" smtClean="0">
                <a:solidFill>
                  <a:schemeClr val="bg2">
                    <a:lumMod val="50000"/>
                  </a:schemeClr>
                </a:solidFill>
                <a:latin typeface="Arial Unicode MS"/>
                <a:cs typeface="Arial Unicode MS"/>
              </a:rPr>
            </a:br>
            <a:r>
              <a:rPr lang="it-IT" sz="1800" dirty="0" smtClean="0">
                <a:solidFill>
                  <a:schemeClr val="bg2">
                    <a:lumMod val="50000"/>
                  </a:schemeClr>
                </a:solidFill>
                <a:latin typeface="Arial Unicode MS"/>
                <a:cs typeface="Arial Unicode MS"/>
              </a:rPr>
              <a:t>Venerdì 08.30-10.30 - aula 104 - Via Festa del Perdono</a:t>
            </a:r>
            <a:br>
              <a:rPr lang="it-IT" sz="1800" dirty="0" smtClean="0">
                <a:solidFill>
                  <a:schemeClr val="bg2">
                    <a:lumMod val="50000"/>
                  </a:schemeClr>
                </a:solidFill>
                <a:latin typeface="Arial Unicode MS"/>
                <a:cs typeface="Arial Unicode MS"/>
              </a:rPr>
            </a:br>
            <a:endParaRPr lang="it-IT" sz="1800" dirty="0">
              <a:solidFill>
                <a:schemeClr val="bg2">
                  <a:lumMod val="50000"/>
                </a:schemeClr>
              </a:solidFill>
              <a:latin typeface="Arial Unicode MS"/>
              <a:cs typeface="Arial Unicode MS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00322" y="1600201"/>
            <a:ext cx="3025657" cy="4177896"/>
          </a:xfrm>
        </p:spPr>
        <p:txBody>
          <a:bodyPr/>
          <a:lstStyle/>
          <a:p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322" y="1600200"/>
            <a:ext cx="3025657" cy="4177896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4758267" y="1828796"/>
            <a:ext cx="3964533" cy="3477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800" dirty="0" smtClean="0">
                <a:ln>
                  <a:solidFill>
                    <a:srgbClr val="2C7C9F"/>
                  </a:solidFill>
                </a:ln>
                <a:solidFill>
                  <a:srgbClr val="2F97B5">
                    <a:alpha val="53000"/>
                  </a:srgbClr>
                </a:solidFill>
              </a:rPr>
              <a:t>Oṃ Sarasvatyai namaḥ</a:t>
            </a:r>
          </a:p>
          <a:p>
            <a:pPr algn="just"/>
            <a:r>
              <a:rPr lang="it-IT" dirty="0" smtClean="0">
                <a:ln>
                  <a:solidFill>
                    <a:srgbClr val="2C7C9F"/>
                  </a:solidFill>
                </a:ln>
              </a:rPr>
              <a:t> </a:t>
            </a:r>
          </a:p>
          <a:p>
            <a:pPr algn="just"/>
            <a:r>
              <a:rPr lang="it-IT" sz="2400" dirty="0" smtClean="0">
                <a:ln>
                  <a:solidFill>
                    <a:srgbClr val="2C7C9F"/>
                  </a:solidFill>
                </a:ln>
                <a:solidFill>
                  <a:srgbClr val="2F97B5">
                    <a:alpha val="50000"/>
                  </a:srgbClr>
                </a:solidFill>
              </a:rPr>
              <a:t>Namaskārāḥ</a:t>
            </a:r>
          </a:p>
          <a:p>
            <a:pPr algn="just"/>
            <a:endParaRPr lang="it-IT" sz="2400" dirty="0" smtClean="0">
              <a:ln>
                <a:solidFill>
                  <a:srgbClr val="2C7C9F"/>
                </a:solidFill>
              </a:ln>
              <a:solidFill>
                <a:srgbClr val="2F97B5">
                  <a:alpha val="50000"/>
                </a:srgbClr>
              </a:solidFill>
            </a:endParaRPr>
          </a:p>
          <a:p>
            <a:pPr algn="just"/>
            <a:r>
              <a:rPr lang="it-IT" sz="2400" dirty="0" smtClean="0">
                <a:ln>
                  <a:solidFill>
                    <a:srgbClr val="2C7C9F"/>
                  </a:solidFill>
                </a:ln>
                <a:solidFill>
                  <a:srgbClr val="2F97B5">
                    <a:alpha val="50000"/>
                  </a:srgbClr>
                </a:solidFill>
              </a:rPr>
              <a:t>Bhavadbhyo nam</a:t>
            </a:r>
            <a:r>
              <a:rPr lang="it-IT" sz="2400" dirty="0" smtClean="0">
                <a:ln>
                  <a:solidFill>
                    <a:srgbClr val="2C7C9F"/>
                  </a:solidFill>
                </a:ln>
                <a:solidFill>
                  <a:srgbClr val="2F97B5">
                    <a:alpha val="53000"/>
                  </a:srgbClr>
                </a:solidFill>
              </a:rPr>
              <a:t>aḥ</a:t>
            </a:r>
            <a:endParaRPr lang="it-IT" sz="2400" dirty="0" smtClean="0">
              <a:ln>
                <a:solidFill>
                  <a:srgbClr val="2C7C9F"/>
                </a:solidFill>
              </a:ln>
              <a:solidFill>
                <a:srgbClr val="2F97B5">
                  <a:alpha val="50000"/>
                </a:srgbClr>
              </a:solidFill>
            </a:endParaRPr>
          </a:p>
          <a:p>
            <a:pPr algn="just"/>
            <a:endParaRPr lang="it-IT" sz="2400" dirty="0" smtClean="0">
              <a:ln>
                <a:solidFill>
                  <a:srgbClr val="2C7C9F"/>
                </a:solidFill>
              </a:ln>
              <a:solidFill>
                <a:srgbClr val="2F97B5">
                  <a:alpha val="50000"/>
                </a:srgbClr>
              </a:solidFill>
            </a:endParaRPr>
          </a:p>
          <a:p>
            <a:pPr algn="just"/>
            <a:r>
              <a:rPr lang="it-IT" sz="2400" dirty="0" smtClean="0">
                <a:ln>
                  <a:solidFill>
                    <a:srgbClr val="2C7C9F"/>
                  </a:solidFill>
                </a:ln>
                <a:solidFill>
                  <a:srgbClr val="2F97B5">
                    <a:alpha val="50000"/>
                  </a:srgbClr>
                </a:solidFill>
              </a:rPr>
              <a:t>Sarvebhyaḥ svāgata</a:t>
            </a:r>
            <a:r>
              <a:rPr lang="it-IT" sz="2400" dirty="0" smtClean="0">
                <a:ln>
                  <a:solidFill>
                    <a:srgbClr val="2C7C9F"/>
                  </a:solidFill>
                </a:ln>
                <a:solidFill>
                  <a:srgbClr val="2F97B5">
                    <a:alpha val="53000"/>
                  </a:srgbClr>
                </a:solidFill>
              </a:rPr>
              <a:t>ṃ</a:t>
            </a:r>
            <a:endParaRPr lang="it-IT" sz="2400" dirty="0" smtClean="0">
              <a:ln>
                <a:solidFill>
                  <a:srgbClr val="2C7C9F"/>
                </a:solidFill>
              </a:ln>
              <a:solidFill>
                <a:srgbClr val="2F97B5">
                  <a:alpha val="50000"/>
                </a:srgbClr>
              </a:solidFill>
            </a:endParaRPr>
          </a:p>
          <a:p>
            <a:pPr algn="just"/>
            <a:endParaRPr lang="it-IT" dirty="0" smtClean="0">
              <a:ln>
                <a:solidFill>
                  <a:srgbClr val="2C7C9F">
                    <a:alpha val="46000"/>
                  </a:srgbClr>
                </a:solidFill>
              </a:ln>
              <a:solidFill>
                <a:schemeClr val="tx1">
                  <a:alpha val="54000"/>
                </a:schemeClr>
              </a:solidFill>
            </a:endParaRPr>
          </a:p>
          <a:p>
            <a:pPr algn="just"/>
            <a:endParaRPr lang="it-IT" dirty="0"/>
          </a:p>
          <a:p>
            <a:pPr algn="just"/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>
                <a:solidFill>
                  <a:schemeClr val="bg2">
                    <a:lumMod val="50000"/>
                  </a:schemeClr>
                </a:solidFill>
              </a:rPr>
              <a:t>Formazione tema del presente</a:t>
            </a:r>
            <a:br>
              <a:rPr lang="it-IT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it-IT" dirty="0" smtClean="0">
                <a:solidFill>
                  <a:schemeClr val="bg2">
                    <a:lumMod val="50000"/>
                  </a:schemeClr>
                </a:solidFill>
              </a:rPr>
              <a:t>coniugazione atematica</a:t>
            </a:r>
            <a:endParaRPr lang="it-IT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Alternanza</a:t>
            </a:r>
            <a:r>
              <a:rPr lang="it-IT" dirty="0" smtClean="0"/>
              <a:t> </a:t>
            </a:r>
            <a:r>
              <a:rPr lang="it-IT" dirty="0" smtClean="0">
                <a:solidFill>
                  <a:schemeClr val="bg2">
                    <a:lumMod val="50000"/>
                  </a:schemeClr>
                </a:solidFill>
              </a:rPr>
              <a:t>forme forti</a:t>
            </a:r>
            <a:r>
              <a:rPr lang="it-IT" dirty="0" smtClean="0"/>
              <a:t> = </a:t>
            </a:r>
            <a:r>
              <a:rPr lang="it-IT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guṇate</a:t>
            </a:r>
            <a:r>
              <a:rPr lang="it-IT" dirty="0" smtClean="0"/>
              <a:t> </a:t>
            </a:r>
          </a:p>
          <a:p>
            <a:pPr>
              <a:buNone/>
            </a:pPr>
            <a:r>
              <a:rPr lang="it-IT" dirty="0" smtClean="0"/>
              <a:t>e </a:t>
            </a:r>
            <a:r>
              <a:rPr lang="it-IT" dirty="0" smtClean="0">
                <a:solidFill>
                  <a:schemeClr val="bg2">
                    <a:lumMod val="50000"/>
                  </a:schemeClr>
                </a:solidFill>
              </a:rPr>
              <a:t>forme deboli </a:t>
            </a:r>
            <a:r>
              <a:rPr lang="it-IT" dirty="0" smtClean="0"/>
              <a:t>= </a:t>
            </a:r>
            <a:r>
              <a:rPr lang="it-IT" dirty="0" smtClean="0">
                <a:solidFill>
                  <a:srgbClr val="3F8DE2"/>
                </a:solidFill>
              </a:rPr>
              <a:t>grado zero</a:t>
            </a:r>
          </a:p>
          <a:p>
            <a:pPr>
              <a:buNone/>
            </a:pP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guṇa</a:t>
            </a:r>
            <a:r>
              <a:rPr lang="it-IT" dirty="0" smtClean="0"/>
              <a:t>: </a:t>
            </a:r>
            <a:r>
              <a:rPr lang="it-IT" sz="2800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Indicativo </a:t>
            </a:r>
            <a:r>
              <a:rPr lang="it-IT" sz="2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P</a:t>
            </a:r>
            <a:r>
              <a:rPr lang="it-IT" sz="2800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. I-II-III </a:t>
            </a:r>
            <a:r>
              <a:rPr lang="it-IT" sz="2800" dirty="0" smtClean="0">
                <a:solidFill>
                  <a:srgbClr val="FF4040"/>
                </a:solidFill>
              </a:rPr>
              <a:t>sing</a:t>
            </a:r>
            <a:r>
              <a:rPr lang="it-IT" sz="2800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. - pres. e imperf</a:t>
            </a:r>
            <a:r>
              <a:rPr lang="it-IT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.</a:t>
            </a:r>
          </a:p>
          <a:p>
            <a:pPr>
              <a:buNone/>
            </a:pPr>
            <a:r>
              <a:rPr lang="it-IT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			  </a:t>
            </a:r>
            <a:r>
              <a:rPr lang="it-IT" sz="2800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Imperativo </a:t>
            </a:r>
            <a:r>
              <a:rPr lang="it-IT" sz="2800" dirty="0" smtClean="0">
                <a:solidFill>
                  <a:srgbClr val="FF4040"/>
                </a:solidFill>
              </a:rPr>
              <a:t>P</a:t>
            </a:r>
            <a:r>
              <a:rPr lang="it-IT" sz="2800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.-</a:t>
            </a:r>
            <a:r>
              <a:rPr lang="it-IT" sz="2800" cap="all" dirty="0" smtClean="0">
                <a:solidFill>
                  <a:srgbClr val="FF4040"/>
                </a:solidFill>
              </a:rPr>
              <a:t>ā</a:t>
            </a:r>
            <a:r>
              <a:rPr lang="it-IT" sz="2800" dirty="0" smtClean="0"/>
              <a:t> </a:t>
            </a:r>
            <a:r>
              <a:rPr lang="it-IT" sz="2800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I </a:t>
            </a:r>
            <a:r>
              <a:rPr lang="it-IT" sz="2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sing</a:t>
            </a:r>
            <a:r>
              <a:rPr lang="it-IT" sz="2800" dirty="0" smtClean="0"/>
              <a:t>.-</a:t>
            </a:r>
            <a:r>
              <a:rPr lang="it-IT" sz="2800" dirty="0" smtClean="0">
                <a:solidFill>
                  <a:srgbClr val="FF4040"/>
                </a:solidFill>
              </a:rPr>
              <a:t>duale</a:t>
            </a:r>
            <a:r>
              <a:rPr lang="it-IT" sz="2800" dirty="0" smtClean="0"/>
              <a:t>-</a:t>
            </a:r>
            <a:r>
              <a:rPr lang="it-IT" sz="2800" dirty="0" smtClean="0">
                <a:solidFill>
                  <a:srgbClr val="FF4040"/>
                </a:solidFill>
              </a:rPr>
              <a:t>pl</a:t>
            </a:r>
            <a:r>
              <a:rPr lang="it-IT" sz="2800" dirty="0" smtClean="0"/>
              <a:t>.</a:t>
            </a:r>
          </a:p>
          <a:p>
            <a:pPr>
              <a:buNone/>
            </a:pPr>
            <a:r>
              <a:rPr lang="it-IT" sz="2800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			  Imperativo </a:t>
            </a:r>
            <a:r>
              <a:rPr lang="it-IT" sz="2800" dirty="0" smtClean="0">
                <a:solidFill>
                  <a:srgbClr val="FF4040"/>
                </a:solidFill>
              </a:rPr>
              <a:t>P. </a:t>
            </a:r>
            <a:r>
              <a:rPr lang="it-IT" sz="2800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III </a:t>
            </a:r>
            <a:r>
              <a:rPr lang="it-IT" sz="2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sing.</a:t>
            </a:r>
            <a:endParaRPr lang="it-IT" sz="2800" dirty="0" smtClean="0">
              <a:solidFill>
                <a:schemeClr val="tx2">
                  <a:lumMod val="50000"/>
                  <a:lumOff val="50000"/>
                </a:schemeClr>
              </a:solidFill>
            </a:endParaRP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66762"/>
          </a:xfrm>
        </p:spPr>
        <p:txBody>
          <a:bodyPr/>
          <a:lstStyle/>
          <a:p>
            <a:r>
              <a:rPr lang="it-IT" dirty="0" smtClean="0">
                <a:solidFill>
                  <a:schemeClr val="bg2">
                    <a:lumMod val="50000"/>
                  </a:schemeClr>
                </a:solidFill>
              </a:rPr>
              <a:t>VIII classe</a:t>
            </a:r>
            <a:endParaRPr lang="it-IT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041400"/>
            <a:ext cx="8229600" cy="50847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it-IT" dirty="0" err="1" smtClean="0">
                <a:solidFill>
                  <a:srgbClr val="6FB7D7"/>
                </a:solidFill>
              </a:rPr>
              <a:t>kar</a:t>
            </a:r>
            <a:r>
              <a:rPr lang="it-IT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o</a:t>
            </a:r>
            <a:r>
              <a:rPr lang="it-IT" dirty="0" err="1" smtClean="0"/>
              <a:t>ti</a:t>
            </a:r>
            <a:r>
              <a:rPr lang="it-IT" dirty="0" smtClean="0"/>
              <a:t> </a:t>
            </a:r>
            <a:r>
              <a:rPr lang="it-IT" dirty="0" err="1" smtClean="0"/>
              <a:t>–</a:t>
            </a:r>
            <a:r>
              <a:rPr lang="it-IT" dirty="0" smtClean="0"/>
              <a:t> </a:t>
            </a:r>
            <a:r>
              <a:rPr lang="it-IT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kur</a:t>
            </a:r>
            <a:r>
              <a:rPr lang="it-IT" dirty="0" err="1" smtClean="0">
                <a:solidFill>
                  <a:srgbClr val="FF4040"/>
                </a:solidFill>
              </a:rPr>
              <a:t>u</a:t>
            </a:r>
            <a:r>
              <a:rPr lang="it-IT" dirty="0" err="1" smtClean="0"/>
              <a:t>te</a:t>
            </a:r>
            <a:r>
              <a:rPr lang="it-IT" dirty="0" smtClean="0"/>
              <a:t>: </a:t>
            </a:r>
          </a:p>
          <a:p>
            <a:pPr>
              <a:buNone/>
            </a:pPr>
            <a:r>
              <a:rPr lang="it-IT" u="sng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Indicativo</a:t>
            </a:r>
            <a:r>
              <a:rPr lang="it-IT" u="sng" dirty="0" smtClean="0"/>
              <a:t> </a:t>
            </a:r>
            <a:r>
              <a:rPr lang="it-IT" u="sng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P</a:t>
            </a:r>
            <a:r>
              <a:rPr lang="it-IT" u="sng" dirty="0" smtClean="0"/>
              <a:t>. </a:t>
            </a:r>
            <a:r>
              <a:rPr lang="it-IT" u="sng" dirty="0" smtClean="0">
                <a:solidFill>
                  <a:srgbClr val="3F8DE2"/>
                </a:solidFill>
              </a:rPr>
              <a:t>presente</a:t>
            </a:r>
          </a:p>
          <a:p>
            <a:pPr>
              <a:buNone/>
            </a:pPr>
            <a:endParaRPr lang="it-IT" u="sng" dirty="0" smtClean="0">
              <a:solidFill>
                <a:srgbClr val="3F8DE2"/>
              </a:solidFill>
            </a:endParaRPr>
          </a:p>
          <a:p>
            <a:pPr>
              <a:buNone/>
            </a:pPr>
            <a:r>
              <a:rPr lang="it-IT" dirty="0" smtClean="0">
                <a:solidFill>
                  <a:srgbClr val="6FB7D7"/>
                </a:solidFill>
              </a:rPr>
              <a:t>kar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o-</a:t>
            </a:r>
            <a:r>
              <a:rPr lang="it-IT" dirty="0" smtClean="0">
                <a:solidFill>
                  <a:srgbClr val="3F8DE2"/>
                </a:solidFill>
              </a:rPr>
              <a:t>mi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					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kur</a:t>
            </a:r>
            <a:r>
              <a:rPr lang="it-IT" dirty="0" smtClean="0">
                <a:solidFill>
                  <a:srgbClr val="FF4040"/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vaḥ</a:t>
            </a:r>
            <a:r>
              <a:rPr lang="it-IT" dirty="0" smtClean="0">
                <a:solidFill>
                  <a:srgbClr val="FF4040"/>
                </a:solidFill>
              </a:rPr>
              <a:t>				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kur</a:t>
            </a:r>
            <a:r>
              <a:rPr lang="it-IT" dirty="0" smtClean="0">
                <a:solidFill>
                  <a:srgbClr val="FF4040"/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maḥ</a:t>
            </a:r>
            <a:endParaRPr lang="it-IT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it-IT" dirty="0" smtClean="0">
                <a:solidFill>
                  <a:srgbClr val="6FB7D7"/>
                </a:solidFill>
              </a:rPr>
              <a:t>kar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o-</a:t>
            </a:r>
            <a:r>
              <a:rPr lang="it-IT" dirty="0" smtClean="0">
                <a:solidFill>
                  <a:srgbClr val="3F8DE2"/>
                </a:solidFill>
              </a:rPr>
              <a:t>ṣi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					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kur</a:t>
            </a:r>
            <a:r>
              <a:rPr lang="it-IT" dirty="0" smtClean="0">
                <a:solidFill>
                  <a:srgbClr val="FF4040"/>
                </a:solidFill>
              </a:rPr>
              <a:t>u-</a:t>
            </a:r>
            <a:r>
              <a:rPr lang="it-IT" dirty="0" smtClean="0">
                <a:solidFill>
                  <a:srgbClr val="3F8DE2"/>
                </a:solidFill>
              </a:rPr>
              <a:t>thaḥ</a:t>
            </a:r>
            <a:r>
              <a:rPr lang="it-IT" dirty="0" smtClean="0">
                <a:solidFill>
                  <a:srgbClr val="FF4040"/>
                </a:solidFill>
              </a:rPr>
              <a:t>			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kur</a:t>
            </a:r>
            <a:r>
              <a:rPr lang="it-IT" dirty="0" smtClean="0">
                <a:solidFill>
                  <a:srgbClr val="FF4040"/>
                </a:solidFill>
              </a:rPr>
              <a:t>u-</a:t>
            </a:r>
            <a:r>
              <a:rPr lang="it-IT" dirty="0" smtClean="0">
                <a:solidFill>
                  <a:srgbClr val="3F8DE2"/>
                </a:solidFill>
              </a:rPr>
              <a:t>tha</a:t>
            </a:r>
            <a:endParaRPr lang="it-IT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it-IT" dirty="0" smtClean="0">
                <a:solidFill>
                  <a:srgbClr val="6FB7D7"/>
                </a:solidFill>
              </a:rPr>
              <a:t>kar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o-</a:t>
            </a:r>
            <a:r>
              <a:rPr lang="it-IT" dirty="0" smtClean="0">
                <a:solidFill>
                  <a:srgbClr val="3F8DE2"/>
                </a:solidFill>
              </a:rPr>
              <a:t>ti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					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kur</a:t>
            </a:r>
            <a:r>
              <a:rPr lang="it-IT" dirty="0" smtClean="0">
                <a:solidFill>
                  <a:srgbClr val="FF4040"/>
                </a:solidFill>
              </a:rPr>
              <a:t>u-</a:t>
            </a:r>
            <a:r>
              <a:rPr lang="it-IT" dirty="0" smtClean="0">
                <a:solidFill>
                  <a:srgbClr val="3F8DE2"/>
                </a:solidFill>
              </a:rPr>
              <a:t>taḥ</a:t>
            </a:r>
            <a:r>
              <a:rPr lang="it-IT" dirty="0" smtClean="0">
                <a:solidFill>
                  <a:srgbClr val="FF4040"/>
                </a:solidFill>
              </a:rPr>
              <a:t>				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kur</a:t>
            </a:r>
            <a:r>
              <a:rPr lang="it-IT" dirty="0" smtClean="0">
                <a:solidFill>
                  <a:srgbClr val="FF4040"/>
                </a:solidFill>
              </a:rPr>
              <a:t>v-</a:t>
            </a:r>
            <a:r>
              <a:rPr lang="it-IT" dirty="0" smtClean="0">
                <a:solidFill>
                  <a:srgbClr val="3F8DE2"/>
                </a:solidFill>
              </a:rPr>
              <a:t>anti</a:t>
            </a:r>
          </a:p>
          <a:p>
            <a:pPr>
              <a:buNone/>
            </a:pPr>
            <a:endParaRPr lang="it-IT" dirty="0" smtClean="0">
              <a:solidFill>
                <a:srgbClr val="3F8DE2"/>
              </a:solidFill>
            </a:endParaRPr>
          </a:p>
          <a:p>
            <a:pPr>
              <a:buNone/>
            </a:pPr>
            <a:r>
              <a:rPr lang="it-IT" u="sng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Indicativo</a:t>
            </a:r>
            <a:r>
              <a:rPr lang="it-IT" u="sng" dirty="0" smtClean="0"/>
              <a:t> </a:t>
            </a:r>
            <a:r>
              <a:rPr lang="it-IT" u="sng" cap="all" dirty="0" smtClean="0">
                <a:solidFill>
                  <a:srgbClr val="FF4040"/>
                </a:solidFill>
              </a:rPr>
              <a:t>ā</a:t>
            </a:r>
            <a:r>
              <a:rPr lang="it-IT" u="sng" dirty="0" smtClean="0"/>
              <a:t>. </a:t>
            </a:r>
            <a:r>
              <a:rPr lang="it-IT" u="sng" dirty="0" smtClean="0">
                <a:solidFill>
                  <a:srgbClr val="3F8DE2"/>
                </a:solidFill>
              </a:rPr>
              <a:t>presente</a:t>
            </a:r>
          </a:p>
          <a:p>
            <a:pPr>
              <a:buNone/>
            </a:pPr>
            <a:endParaRPr lang="it-IT" u="sng" dirty="0" smtClean="0">
              <a:solidFill>
                <a:srgbClr val="3F8DE2"/>
              </a:solidFill>
            </a:endParaRPr>
          </a:p>
          <a:p>
            <a:pPr>
              <a:buNone/>
            </a:pPr>
            <a:r>
              <a:rPr lang="it-IT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kur</a:t>
            </a:r>
            <a:r>
              <a:rPr lang="it-IT" dirty="0" err="1" smtClean="0">
                <a:solidFill>
                  <a:srgbClr val="FF4040"/>
                </a:solidFill>
              </a:rPr>
              <a:t>v-</a:t>
            </a:r>
            <a:r>
              <a:rPr lang="it-IT" dirty="0" err="1" smtClean="0">
                <a:solidFill>
                  <a:srgbClr val="3F8DE2"/>
                </a:solidFill>
              </a:rPr>
              <a:t>e</a:t>
            </a:r>
            <a:r>
              <a:rPr lang="it-IT" dirty="0" smtClean="0">
                <a:solidFill>
                  <a:srgbClr val="FF4040"/>
                </a:solidFill>
              </a:rPr>
              <a:t>					</a:t>
            </a:r>
            <a:r>
              <a:rPr lang="it-IT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kur</a:t>
            </a:r>
            <a:r>
              <a:rPr lang="it-IT" dirty="0" err="1" smtClean="0">
                <a:solidFill>
                  <a:srgbClr val="FF4040"/>
                </a:solidFill>
              </a:rPr>
              <a:t>-</a:t>
            </a:r>
            <a:r>
              <a:rPr lang="it-IT" dirty="0" err="1" smtClean="0">
                <a:solidFill>
                  <a:srgbClr val="3F8DE2"/>
                </a:solidFill>
              </a:rPr>
              <a:t>vahe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			</a:t>
            </a:r>
            <a:r>
              <a:rPr lang="it-IT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kur</a:t>
            </a:r>
            <a:r>
              <a:rPr lang="it-IT" dirty="0" err="1" smtClean="0">
                <a:solidFill>
                  <a:srgbClr val="FF4040"/>
                </a:solidFill>
              </a:rPr>
              <a:t>-</a:t>
            </a:r>
            <a:r>
              <a:rPr lang="it-IT" dirty="0" err="1" smtClean="0">
                <a:solidFill>
                  <a:srgbClr val="3F8DE2"/>
                </a:solidFill>
              </a:rPr>
              <a:t>mahe</a:t>
            </a:r>
            <a:endParaRPr lang="it-IT" dirty="0" smtClean="0">
              <a:solidFill>
                <a:srgbClr val="FF4040"/>
              </a:solidFill>
            </a:endParaRPr>
          </a:p>
          <a:p>
            <a:pPr>
              <a:buNone/>
            </a:pP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kur</a:t>
            </a:r>
            <a:r>
              <a:rPr lang="it-IT" dirty="0" smtClean="0">
                <a:solidFill>
                  <a:srgbClr val="FF4040"/>
                </a:solidFill>
              </a:rPr>
              <a:t>u-</a:t>
            </a:r>
            <a:r>
              <a:rPr lang="it-IT" dirty="0" smtClean="0">
                <a:solidFill>
                  <a:srgbClr val="3F8DE2"/>
                </a:solidFill>
              </a:rPr>
              <a:t>ṣe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					kur</a:t>
            </a:r>
            <a:r>
              <a:rPr lang="it-IT" dirty="0" smtClean="0">
                <a:solidFill>
                  <a:srgbClr val="FF4040"/>
                </a:solidFill>
              </a:rPr>
              <a:t>v-</a:t>
            </a:r>
            <a:r>
              <a:rPr lang="it-IT" dirty="0" smtClean="0">
                <a:solidFill>
                  <a:schemeClr val="accent5"/>
                </a:solidFill>
              </a:rPr>
              <a:t>ā</a:t>
            </a:r>
            <a:r>
              <a:rPr lang="it-IT" dirty="0" smtClean="0">
                <a:solidFill>
                  <a:srgbClr val="3F8DE2"/>
                </a:solidFill>
              </a:rPr>
              <a:t>the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		kur</a:t>
            </a:r>
            <a:r>
              <a:rPr lang="it-IT" dirty="0" smtClean="0">
                <a:solidFill>
                  <a:srgbClr val="FF4040"/>
                </a:solidFill>
              </a:rPr>
              <a:t>u-</a:t>
            </a:r>
            <a:r>
              <a:rPr lang="it-IT" dirty="0" smtClean="0">
                <a:solidFill>
                  <a:srgbClr val="3F8DE2"/>
                </a:solidFill>
              </a:rPr>
              <a:t>dhve</a:t>
            </a:r>
            <a:endParaRPr lang="it-IT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kur</a:t>
            </a:r>
            <a:r>
              <a:rPr lang="it-IT" dirty="0" smtClean="0">
                <a:solidFill>
                  <a:srgbClr val="FF4040"/>
                </a:solidFill>
              </a:rPr>
              <a:t>u-</a:t>
            </a:r>
            <a:r>
              <a:rPr lang="it-IT" dirty="0" smtClean="0">
                <a:solidFill>
                  <a:srgbClr val="3F8DE2"/>
                </a:solidFill>
              </a:rPr>
              <a:t>te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					kur</a:t>
            </a:r>
            <a:r>
              <a:rPr lang="it-IT" dirty="0" smtClean="0">
                <a:solidFill>
                  <a:srgbClr val="FF4040"/>
                </a:solidFill>
              </a:rPr>
              <a:t>v-</a:t>
            </a:r>
            <a:r>
              <a:rPr lang="it-IT" dirty="0" smtClean="0">
                <a:solidFill>
                  <a:srgbClr val="7EB606"/>
                </a:solidFill>
              </a:rPr>
              <a:t>ā</a:t>
            </a:r>
            <a:r>
              <a:rPr lang="it-IT" dirty="0" smtClean="0">
                <a:solidFill>
                  <a:srgbClr val="3F8DE2"/>
                </a:solidFill>
              </a:rPr>
              <a:t>te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			kur</a:t>
            </a:r>
            <a:r>
              <a:rPr lang="it-IT" dirty="0" smtClean="0">
                <a:solidFill>
                  <a:srgbClr val="FF4040"/>
                </a:solidFill>
              </a:rPr>
              <a:t>v-</a:t>
            </a:r>
            <a:r>
              <a:rPr lang="it-IT" dirty="0" smtClean="0">
                <a:solidFill>
                  <a:srgbClr val="3F8DE2"/>
                </a:solidFill>
              </a:rPr>
              <a:t>ate</a:t>
            </a:r>
            <a:endParaRPr lang="it-IT" u="sng" dirty="0" smtClean="0">
              <a:solidFill>
                <a:srgbClr val="3F8DE2"/>
              </a:solidFill>
            </a:endParaRPr>
          </a:p>
          <a:p>
            <a:pPr>
              <a:buNone/>
            </a:pPr>
            <a:endParaRPr lang="it-IT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it-IT" dirty="0" err="1" smtClean="0">
                <a:solidFill>
                  <a:schemeClr val="bg2">
                    <a:lumMod val="50000"/>
                  </a:schemeClr>
                </a:solidFill>
              </a:rPr>
              <a:t>V</a:t>
            </a:r>
            <a:r>
              <a:rPr lang="it-IT" dirty="0" smtClean="0">
                <a:solidFill>
                  <a:schemeClr val="bg2">
                    <a:lumMod val="50000"/>
                  </a:schemeClr>
                </a:solidFill>
              </a:rPr>
              <a:t> classe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āp-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no-</a:t>
            </a:r>
            <a:r>
              <a:rPr lang="it-IT" dirty="0" smtClean="0">
                <a:solidFill>
                  <a:srgbClr val="3F8DE2"/>
                </a:solidFill>
              </a:rPr>
              <a:t>ti - 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āp-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nu-</a:t>
            </a:r>
            <a:r>
              <a:rPr lang="it-IT" dirty="0" smtClean="0">
                <a:solidFill>
                  <a:srgbClr val="3F8DE2"/>
                </a:solidFill>
              </a:rPr>
              <a:t>te</a:t>
            </a:r>
            <a:endParaRPr lang="it-IT" u="sng" dirty="0" smtClean="0">
              <a:solidFill>
                <a:schemeClr val="tx2">
                  <a:lumMod val="50000"/>
                  <a:lumOff val="50000"/>
                </a:schemeClr>
              </a:solidFill>
            </a:endParaRPr>
          </a:p>
          <a:p>
            <a:pPr>
              <a:buNone/>
            </a:pPr>
            <a:r>
              <a:rPr lang="it-IT" u="sng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Indicativo</a:t>
            </a:r>
            <a:r>
              <a:rPr lang="it-IT" u="sng" dirty="0" smtClean="0"/>
              <a:t> </a:t>
            </a:r>
            <a:r>
              <a:rPr lang="it-IT" u="sng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P</a:t>
            </a:r>
            <a:r>
              <a:rPr lang="it-IT" u="sng" dirty="0" smtClean="0"/>
              <a:t>. </a:t>
            </a:r>
            <a:r>
              <a:rPr lang="it-IT" u="sng" dirty="0" smtClean="0">
                <a:solidFill>
                  <a:srgbClr val="3F8DE2"/>
                </a:solidFill>
              </a:rPr>
              <a:t>presente</a:t>
            </a:r>
          </a:p>
          <a:p>
            <a:pPr>
              <a:buNone/>
            </a:pPr>
            <a:endParaRPr lang="it-IT" u="sng" dirty="0" smtClean="0">
              <a:solidFill>
                <a:srgbClr val="3F8DE2"/>
              </a:solidFill>
            </a:endParaRPr>
          </a:p>
          <a:p>
            <a:pPr>
              <a:buNone/>
            </a:pP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āp-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no-</a:t>
            </a:r>
            <a:r>
              <a:rPr lang="it-IT" dirty="0" smtClean="0">
                <a:solidFill>
                  <a:srgbClr val="3F8DE2"/>
                </a:solidFill>
              </a:rPr>
              <a:t>mi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					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āp-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nu-</a:t>
            </a:r>
            <a:r>
              <a:rPr lang="it-IT" dirty="0" smtClean="0">
                <a:solidFill>
                  <a:srgbClr val="3F8DE2"/>
                </a:solidFill>
              </a:rPr>
              <a:t>vaḥ</a:t>
            </a:r>
            <a:r>
              <a:rPr lang="it-IT" dirty="0" smtClean="0">
                <a:solidFill>
                  <a:srgbClr val="FF4040"/>
                </a:solidFill>
              </a:rPr>
              <a:t>			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āp-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nu-</a:t>
            </a:r>
            <a:r>
              <a:rPr lang="it-IT" dirty="0" smtClean="0">
                <a:solidFill>
                  <a:srgbClr val="3F8DE2"/>
                </a:solidFill>
              </a:rPr>
              <a:t>maḥ</a:t>
            </a:r>
            <a:endParaRPr lang="it-IT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āp-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no-</a:t>
            </a:r>
            <a:r>
              <a:rPr lang="it-IT" dirty="0" smtClean="0">
                <a:solidFill>
                  <a:srgbClr val="3F8DE2"/>
                </a:solidFill>
              </a:rPr>
              <a:t>si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					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āp-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nu-</a:t>
            </a:r>
            <a:r>
              <a:rPr lang="it-IT" dirty="0" smtClean="0">
                <a:solidFill>
                  <a:srgbClr val="3F8DE2"/>
                </a:solidFill>
              </a:rPr>
              <a:t>thaḥ</a:t>
            </a:r>
            <a:r>
              <a:rPr lang="it-IT" dirty="0" smtClean="0">
                <a:solidFill>
                  <a:srgbClr val="FF4040"/>
                </a:solidFill>
              </a:rPr>
              <a:t>			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āp-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nu-</a:t>
            </a:r>
            <a:r>
              <a:rPr lang="it-IT" dirty="0" smtClean="0">
                <a:solidFill>
                  <a:srgbClr val="3F8DE2"/>
                </a:solidFill>
              </a:rPr>
              <a:t>tha</a:t>
            </a:r>
            <a:endParaRPr lang="it-IT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āp-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no-</a:t>
            </a:r>
            <a:r>
              <a:rPr lang="it-IT" dirty="0" smtClean="0">
                <a:solidFill>
                  <a:srgbClr val="3F8DE2"/>
                </a:solidFill>
              </a:rPr>
              <a:t>ti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					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āp-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nu-</a:t>
            </a:r>
            <a:r>
              <a:rPr lang="it-IT" dirty="0" smtClean="0">
                <a:solidFill>
                  <a:srgbClr val="3F8DE2"/>
                </a:solidFill>
              </a:rPr>
              <a:t>taḥ</a:t>
            </a:r>
            <a:r>
              <a:rPr lang="it-IT" dirty="0" smtClean="0">
                <a:solidFill>
                  <a:srgbClr val="FF4040"/>
                </a:solidFill>
              </a:rPr>
              <a:t>			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āp-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nu-</a:t>
            </a:r>
            <a:r>
              <a:rPr lang="it-IT" dirty="0" smtClean="0">
                <a:solidFill>
                  <a:schemeClr val="accent5"/>
                </a:solidFill>
              </a:rPr>
              <a:t>v</a:t>
            </a:r>
            <a:r>
              <a:rPr lang="it-IT" dirty="0" smtClean="0">
                <a:solidFill>
                  <a:srgbClr val="FF4040"/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anti</a:t>
            </a:r>
          </a:p>
          <a:p>
            <a:pPr>
              <a:buNone/>
            </a:pPr>
            <a:endParaRPr lang="it-IT" dirty="0" smtClean="0">
              <a:solidFill>
                <a:srgbClr val="3F8DE2"/>
              </a:solidFill>
            </a:endParaRPr>
          </a:p>
          <a:p>
            <a:pPr>
              <a:buNone/>
            </a:pPr>
            <a:r>
              <a:rPr lang="it-IT" u="sng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Indicativo</a:t>
            </a:r>
            <a:r>
              <a:rPr lang="it-IT" u="sng" dirty="0" smtClean="0"/>
              <a:t> </a:t>
            </a:r>
            <a:r>
              <a:rPr lang="it-IT" u="sng" cap="all" dirty="0" smtClean="0">
                <a:solidFill>
                  <a:srgbClr val="FF4040"/>
                </a:solidFill>
              </a:rPr>
              <a:t>ā</a:t>
            </a:r>
            <a:r>
              <a:rPr lang="it-IT" u="sng" dirty="0" smtClean="0"/>
              <a:t>. </a:t>
            </a:r>
            <a:r>
              <a:rPr lang="it-IT" u="sng" dirty="0" smtClean="0">
                <a:solidFill>
                  <a:srgbClr val="3F8DE2"/>
                </a:solidFill>
              </a:rPr>
              <a:t>presente</a:t>
            </a:r>
          </a:p>
          <a:p>
            <a:pPr>
              <a:buNone/>
            </a:pPr>
            <a:endParaRPr lang="it-IT" u="sng" dirty="0" smtClean="0">
              <a:solidFill>
                <a:srgbClr val="3F8DE2"/>
              </a:solidFill>
            </a:endParaRPr>
          </a:p>
          <a:p>
            <a:pPr>
              <a:buNone/>
            </a:pP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āp-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nu-</a:t>
            </a:r>
            <a:r>
              <a:rPr lang="it-IT" dirty="0" smtClean="0">
                <a:solidFill>
                  <a:srgbClr val="7EB606"/>
                </a:solidFill>
              </a:rPr>
              <a:t>v</a:t>
            </a:r>
            <a:r>
              <a:rPr lang="it-IT" dirty="0" smtClean="0">
                <a:solidFill>
                  <a:srgbClr val="FF4040"/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e</a:t>
            </a:r>
            <a:r>
              <a:rPr lang="it-IT" dirty="0" smtClean="0">
                <a:solidFill>
                  <a:srgbClr val="FF4040"/>
                </a:solidFill>
              </a:rPr>
              <a:t>				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āp-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nu</a:t>
            </a:r>
            <a:r>
              <a:rPr lang="it-IT" dirty="0" smtClean="0">
                <a:solidFill>
                  <a:srgbClr val="FF4040"/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vahe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			āp-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nu-</a:t>
            </a:r>
            <a:r>
              <a:rPr lang="it-IT" dirty="0" smtClean="0">
                <a:solidFill>
                  <a:srgbClr val="3F8DE2"/>
                </a:solidFill>
              </a:rPr>
              <a:t>mahe</a:t>
            </a:r>
            <a:endParaRPr lang="it-IT" dirty="0" smtClean="0">
              <a:solidFill>
                <a:srgbClr val="FF4040"/>
              </a:solidFill>
            </a:endParaRPr>
          </a:p>
          <a:p>
            <a:pPr>
              <a:buNone/>
            </a:pP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āp-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nu-</a:t>
            </a:r>
            <a:r>
              <a:rPr lang="it-IT" dirty="0" smtClean="0">
                <a:solidFill>
                  <a:srgbClr val="3F8DE2"/>
                </a:solidFill>
              </a:rPr>
              <a:t>se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					āp-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nu</a:t>
            </a:r>
            <a:r>
              <a:rPr lang="it-IT" dirty="0" smtClean="0">
                <a:solidFill>
                  <a:srgbClr val="FF4040"/>
                </a:solidFill>
              </a:rPr>
              <a:t>-</a:t>
            </a:r>
            <a:r>
              <a:rPr lang="it-IT" dirty="0" smtClean="0">
                <a:solidFill>
                  <a:srgbClr val="7EB606"/>
                </a:solidFill>
              </a:rPr>
              <a:t>v</a:t>
            </a:r>
            <a:r>
              <a:rPr lang="it-IT" dirty="0" smtClean="0">
                <a:solidFill>
                  <a:srgbClr val="FF4040"/>
                </a:solidFill>
              </a:rPr>
              <a:t>-</a:t>
            </a:r>
            <a:r>
              <a:rPr lang="it-IT" dirty="0" smtClean="0">
                <a:solidFill>
                  <a:schemeClr val="accent5"/>
                </a:solidFill>
              </a:rPr>
              <a:t>ā</a:t>
            </a:r>
            <a:r>
              <a:rPr lang="it-IT" dirty="0" smtClean="0">
                <a:solidFill>
                  <a:srgbClr val="3F8DE2"/>
                </a:solidFill>
              </a:rPr>
              <a:t>the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		āp-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nu-</a:t>
            </a:r>
            <a:r>
              <a:rPr lang="it-IT" dirty="0" smtClean="0">
                <a:solidFill>
                  <a:srgbClr val="3F8DE2"/>
                </a:solidFill>
              </a:rPr>
              <a:t>dhve</a:t>
            </a:r>
            <a:endParaRPr lang="it-IT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āp-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nu</a:t>
            </a:r>
            <a:r>
              <a:rPr lang="it-IT" dirty="0" smtClean="0">
                <a:solidFill>
                  <a:srgbClr val="FF4040"/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te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					āp-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nu</a:t>
            </a:r>
            <a:r>
              <a:rPr lang="it-IT" dirty="0" smtClean="0">
                <a:solidFill>
                  <a:srgbClr val="FF4040"/>
                </a:solidFill>
              </a:rPr>
              <a:t>-</a:t>
            </a:r>
            <a:r>
              <a:rPr lang="it-IT" dirty="0" smtClean="0">
                <a:solidFill>
                  <a:srgbClr val="7EB606"/>
                </a:solidFill>
              </a:rPr>
              <a:t>v</a:t>
            </a:r>
            <a:r>
              <a:rPr lang="it-IT" dirty="0" smtClean="0">
                <a:solidFill>
                  <a:srgbClr val="FF4040"/>
                </a:solidFill>
              </a:rPr>
              <a:t>-</a:t>
            </a:r>
            <a:r>
              <a:rPr lang="it-IT" dirty="0" smtClean="0">
                <a:solidFill>
                  <a:srgbClr val="7EB606"/>
                </a:solidFill>
              </a:rPr>
              <a:t>ā</a:t>
            </a:r>
            <a:r>
              <a:rPr lang="it-IT" dirty="0" smtClean="0">
                <a:solidFill>
                  <a:srgbClr val="3F8DE2"/>
                </a:solidFill>
              </a:rPr>
              <a:t>te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			āp-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nu-</a:t>
            </a:r>
            <a:r>
              <a:rPr lang="it-IT" dirty="0" smtClean="0">
                <a:solidFill>
                  <a:srgbClr val="7EB606"/>
                </a:solidFill>
              </a:rPr>
              <a:t>v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ate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81062"/>
          </a:xfrm>
        </p:spPr>
        <p:txBody>
          <a:bodyPr/>
          <a:lstStyle/>
          <a:p>
            <a:r>
              <a:rPr lang="it-IT" dirty="0" smtClean="0">
                <a:solidFill>
                  <a:schemeClr val="bg2">
                    <a:lumMod val="50000"/>
                  </a:schemeClr>
                </a:solidFill>
              </a:rPr>
              <a:t>IX classe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55700"/>
            <a:ext cx="8229600" cy="49704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it-IT" u="sng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j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ā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nā</a:t>
            </a:r>
            <a:r>
              <a:rPr lang="it-IT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ti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– </a:t>
            </a:r>
            <a:r>
              <a:rPr lang="it-IT" u="sng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j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ā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nī</a:t>
            </a:r>
            <a:r>
              <a:rPr lang="it-IT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te</a:t>
            </a:r>
            <a:endParaRPr lang="it-IT" dirty="0" smtClean="0"/>
          </a:p>
          <a:p>
            <a:pPr>
              <a:buNone/>
            </a:pPr>
            <a:endParaRPr lang="it-IT" u="sng" dirty="0" smtClean="0">
              <a:solidFill>
                <a:schemeClr val="tx2">
                  <a:lumMod val="50000"/>
                  <a:lumOff val="50000"/>
                </a:schemeClr>
              </a:solidFill>
            </a:endParaRPr>
          </a:p>
          <a:p>
            <a:pPr>
              <a:buNone/>
            </a:pPr>
            <a:r>
              <a:rPr lang="it-IT" u="sng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Indicativo</a:t>
            </a:r>
            <a:r>
              <a:rPr lang="it-IT" u="sng" dirty="0" smtClean="0"/>
              <a:t> </a:t>
            </a:r>
            <a:r>
              <a:rPr lang="it-IT" u="sng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P</a:t>
            </a:r>
            <a:r>
              <a:rPr lang="it-IT" u="sng" dirty="0" smtClean="0"/>
              <a:t>. </a:t>
            </a:r>
            <a:r>
              <a:rPr lang="it-IT" u="sng" dirty="0" smtClean="0">
                <a:solidFill>
                  <a:srgbClr val="3F8DE2"/>
                </a:solidFill>
              </a:rPr>
              <a:t>presente</a:t>
            </a:r>
          </a:p>
          <a:p>
            <a:pPr>
              <a:buNone/>
            </a:pPr>
            <a:endParaRPr lang="it-IT" u="sng" dirty="0" smtClean="0">
              <a:solidFill>
                <a:srgbClr val="3F8DE2"/>
              </a:solidFill>
            </a:endParaRPr>
          </a:p>
          <a:p>
            <a:pPr>
              <a:buNone/>
            </a:pPr>
            <a:r>
              <a:rPr lang="it-IT" u="sng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j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ā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nā</a:t>
            </a:r>
            <a:r>
              <a:rPr lang="it-IT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mi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				</a:t>
            </a:r>
            <a:r>
              <a:rPr lang="it-IT" u="sng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j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ā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nī-</a:t>
            </a:r>
            <a:r>
              <a:rPr lang="it-IT" dirty="0" smtClean="0">
                <a:solidFill>
                  <a:srgbClr val="3F8DE2"/>
                </a:solidFill>
              </a:rPr>
              <a:t>vaḥ</a:t>
            </a:r>
            <a:r>
              <a:rPr lang="it-IT" dirty="0" smtClean="0">
                <a:solidFill>
                  <a:srgbClr val="FF4040"/>
                </a:solidFill>
              </a:rPr>
              <a:t>			</a:t>
            </a:r>
            <a:r>
              <a:rPr lang="it-IT" u="sng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j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ā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nī-</a:t>
            </a:r>
            <a:r>
              <a:rPr lang="it-IT" dirty="0" smtClean="0">
                <a:solidFill>
                  <a:srgbClr val="3F8DE2"/>
                </a:solidFill>
              </a:rPr>
              <a:t>maḥ</a:t>
            </a:r>
            <a:endParaRPr lang="it-IT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it-IT" u="sng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j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ā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nā</a:t>
            </a:r>
            <a:r>
              <a:rPr lang="it-IT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si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				</a:t>
            </a:r>
            <a:r>
              <a:rPr lang="it-IT" u="sng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j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ā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nī-</a:t>
            </a:r>
            <a:r>
              <a:rPr lang="it-IT" dirty="0" smtClean="0">
                <a:solidFill>
                  <a:srgbClr val="3F8DE2"/>
                </a:solidFill>
              </a:rPr>
              <a:t>thaḥ</a:t>
            </a:r>
            <a:r>
              <a:rPr lang="it-IT" dirty="0" smtClean="0">
                <a:solidFill>
                  <a:srgbClr val="FF4040"/>
                </a:solidFill>
              </a:rPr>
              <a:t>			</a:t>
            </a:r>
            <a:r>
              <a:rPr lang="it-IT" u="sng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j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ā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nī-</a:t>
            </a:r>
            <a:r>
              <a:rPr lang="it-IT" dirty="0" smtClean="0">
                <a:solidFill>
                  <a:srgbClr val="3F8DE2"/>
                </a:solidFill>
              </a:rPr>
              <a:t>tha</a:t>
            </a:r>
            <a:endParaRPr lang="it-IT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it-IT" u="sng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j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ā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nā</a:t>
            </a:r>
            <a:r>
              <a:rPr lang="it-IT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ti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					</a:t>
            </a:r>
            <a:r>
              <a:rPr lang="it-IT" u="sng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j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ā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nī-</a:t>
            </a:r>
            <a:r>
              <a:rPr lang="it-IT" dirty="0" smtClean="0">
                <a:solidFill>
                  <a:srgbClr val="3F8DE2"/>
                </a:solidFill>
              </a:rPr>
              <a:t>taḥ</a:t>
            </a:r>
            <a:r>
              <a:rPr lang="it-IT" dirty="0" smtClean="0">
                <a:solidFill>
                  <a:srgbClr val="FF4040"/>
                </a:solidFill>
              </a:rPr>
              <a:t>			</a:t>
            </a:r>
            <a:r>
              <a:rPr lang="it-IT" u="sng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j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ā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</a:t>
            </a:r>
            <a:r>
              <a:rPr lang="it-IT" dirty="0" smtClean="0">
                <a:solidFill>
                  <a:srgbClr val="FF4040"/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anti</a:t>
            </a:r>
          </a:p>
          <a:p>
            <a:pPr>
              <a:buNone/>
            </a:pPr>
            <a:endParaRPr lang="it-IT" dirty="0" smtClean="0">
              <a:solidFill>
                <a:srgbClr val="3F8DE2"/>
              </a:solidFill>
            </a:endParaRPr>
          </a:p>
          <a:p>
            <a:pPr>
              <a:buNone/>
            </a:pPr>
            <a:r>
              <a:rPr lang="it-IT" u="sng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Indicativo</a:t>
            </a:r>
            <a:r>
              <a:rPr lang="it-IT" u="sng" dirty="0" smtClean="0"/>
              <a:t> </a:t>
            </a:r>
            <a:r>
              <a:rPr lang="it-IT" u="sng" cap="all" dirty="0" smtClean="0">
                <a:solidFill>
                  <a:srgbClr val="FF4040"/>
                </a:solidFill>
              </a:rPr>
              <a:t>ā</a:t>
            </a:r>
            <a:r>
              <a:rPr lang="it-IT" u="sng" dirty="0" smtClean="0"/>
              <a:t>. </a:t>
            </a:r>
            <a:r>
              <a:rPr lang="it-IT" u="sng" dirty="0" smtClean="0">
                <a:solidFill>
                  <a:srgbClr val="3F8DE2"/>
                </a:solidFill>
              </a:rPr>
              <a:t>presente</a:t>
            </a:r>
          </a:p>
          <a:p>
            <a:pPr>
              <a:buNone/>
            </a:pPr>
            <a:endParaRPr lang="it-IT" u="sng" dirty="0" smtClean="0">
              <a:solidFill>
                <a:srgbClr val="3F8DE2"/>
              </a:solidFill>
            </a:endParaRPr>
          </a:p>
          <a:p>
            <a:pPr>
              <a:buNone/>
            </a:pPr>
            <a:r>
              <a:rPr lang="it-IT" u="sng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j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ā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n-</a:t>
            </a:r>
            <a:r>
              <a:rPr lang="it-IT" dirty="0" smtClean="0">
                <a:solidFill>
                  <a:srgbClr val="3F8DE2"/>
                </a:solidFill>
              </a:rPr>
              <a:t>e</a:t>
            </a:r>
            <a:r>
              <a:rPr lang="it-IT" dirty="0" smtClean="0">
                <a:solidFill>
                  <a:srgbClr val="FF4040"/>
                </a:solidFill>
              </a:rPr>
              <a:t>					</a:t>
            </a:r>
            <a:r>
              <a:rPr lang="it-IT" u="sng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j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ā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nī-</a:t>
            </a:r>
            <a:r>
              <a:rPr lang="it-IT" dirty="0" smtClean="0">
                <a:solidFill>
                  <a:srgbClr val="3F8DE2"/>
                </a:solidFill>
              </a:rPr>
              <a:t>vahe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			</a:t>
            </a:r>
            <a:r>
              <a:rPr lang="it-IT" u="sng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j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ā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nī-</a:t>
            </a:r>
            <a:r>
              <a:rPr lang="it-IT" dirty="0" smtClean="0">
                <a:solidFill>
                  <a:srgbClr val="3F8DE2"/>
                </a:solidFill>
              </a:rPr>
              <a:t>mahe</a:t>
            </a:r>
            <a:endParaRPr lang="it-IT" dirty="0" smtClean="0">
              <a:solidFill>
                <a:srgbClr val="FF4040"/>
              </a:solidFill>
            </a:endParaRPr>
          </a:p>
          <a:p>
            <a:pPr>
              <a:buNone/>
            </a:pPr>
            <a:r>
              <a:rPr lang="it-IT" u="sng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j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ā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nī-</a:t>
            </a:r>
            <a:r>
              <a:rPr lang="it-IT" dirty="0" smtClean="0">
                <a:solidFill>
                  <a:srgbClr val="3F8DE2"/>
                </a:solidFill>
              </a:rPr>
              <a:t>se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				</a:t>
            </a:r>
            <a:r>
              <a:rPr lang="it-IT" u="sng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j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ā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n-</a:t>
            </a:r>
            <a:r>
              <a:rPr lang="it-IT" dirty="0" smtClean="0">
                <a:solidFill>
                  <a:schemeClr val="accent5"/>
                </a:solidFill>
              </a:rPr>
              <a:t>ā</a:t>
            </a:r>
            <a:r>
              <a:rPr lang="it-IT" dirty="0" smtClean="0">
                <a:solidFill>
                  <a:srgbClr val="3F8DE2"/>
                </a:solidFill>
              </a:rPr>
              <a:t>the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			</a:t>
            </a:r>
            <a:r>
              <a:rPr lang="it-IT" u="sng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j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ā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nī-</a:t>
            </a:r>
            <a:r>
              <a:rPr lang="it-IT" dirty="0" smtClean="0">
                <a:solidFill>
                  <a:srgbClr val="3F8DE2"/>
                </a:solidFill>
              </a:rPr>
              <a:t>dhve</a:t>
            </a:r>
            <a:endParaRPr lang="it-IT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it-IT" u="sng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j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ā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nī-</a:t>
            </a:r>
            <a:r>
              <a:rPr lang="it-IT" dirty="0" smtClean="0">
                <a:solidFill>
                  <a:srgbClr val="3F8DE2"/>
                </a:solidFill>
              </a:rPr>
              <a:t>te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					</a:t>
            </a:r>
            <a:r>
              <a:rPr lang="it-IT" u="sng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j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ā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n-</a:t>
            </a:r>
            <a:r>
              <a:rPr lang="it-IT" dirty="0" smtClean="0">
                <a:solidFill>
                  <a:srgbClr val="7EB606"/>
                </a:solidFill>
              </a:rPr>
              <a:t>ā</a:t>
            </a:r>
            <a:r>
              <a:rPr lang="it-IT" dirty="0" smtClean="0">
                <a:solidFill>
                  <a:srgbClr val="3F8DE2"/>
                </a:solidFill>
              </a:rPr>
              <a:t>te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			</a:t>
            </a:r>
            <a:r>
              <a:rPr lang="it-IT" u="sng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j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ā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n-</a:t>
            </a:r>
            <a:r>
              <a:rPr lang="it-IT" dirty="0" smtClean="0">
                <a:solidFill>
                  <a:srgbClr val="3F8DE2"/>
                </a:solidFill>
              </a:rPr>
              <a:t>ate</a:t>
            </a:r>
            <a:endParaRPr lang="it-IT" dirty="0" smtClean="0"/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chemeClr val="bg2">
                    <a:lumMod val="50000"/>
                  </a:schemeClr>
                </a:solidFill>
              </a:rPr>
              <a:t>II classe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it-IT" u="sng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vet-</a:t>
            </a:r>
            <a:r>
              <a:rPr lang="it-IT" dirty="0" err="1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ti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it-IT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–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it-IT" u="sng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vit-</a:t>
            </a:r>
            <a:r>
              <a:rPr lang="it-IT" dirty="0" err="1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te</a:t>
            </a:r>
            <a:endParaRPr lang="it-IT" dirty="0" smtClean="0"/>
          </a:p>
          <a:p>
            <a:pPr>
              <a:buNone/>
            </a:pPr>
            <a:endParaRPr lang="it-IT" u="sng" dirty="0" smtClean="0">
              <a:solidFill>
                <a:schemeClr val="tx2">
                  <a:lumMod val="50000"/>
                  <a:lumOff val="50000"/>
                </a:schemeClr>
              </a:solidFill>
            </a:endParaRPr>
          </a:p>
          <a:p>
            <a:pPr>
              <a:buNone/>
            </a:pPr>
            <a:r>
              <a:rPr lang="it-IT" u="sng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Indicativo</a:t>
            </a:r>
            <a:r>
              <a:rPr lang="it-IT" u="sng" dirty="0" smtClean="0"/>
              <a:t> </a:t>
            </a:r>
            <a:r>
              <a:rPr lang="it-IT" u="sng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P</a:t>
            </a:r>
            <a:r>
              <a:rPr lang="it-IT" u="sng" dirty="0" smtClean="0"/>
              <a:t>. </a:t>
            </a:r>
            <a:r>
              <a:rPr lang="it-IT" u="sng" dirty="0" smtClean="0">
                <a:solidFill>
                  <a:srgbClr val="3F8DE2"/>
                </a:solidFill>
              </a:rPr>
              <a:t>presente</a:t>
            </a:r>
          </a:p>
          <a:p>
            <a:pPr>
              <a:buNone/>
            </a:pPr>
            <a:endParaRPr lang="it-IT" u="sng" dirty="0" smtClean="0">
              <a:solidFill>
                <a:srgbClr val="3F8DE2"/>
              </a:solidFill>
            </a:endParaRPr>
          </a:p>
          <a:p>
            <a:pPr>
              <a:buNone/>
            </a:pP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ved</a:t>
            </a:r>
            <a:r>
              <a:rPr lang="it-IT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mi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				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vid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vaḥ</a:t>
            </a:r>
            <a:r>
              <a:rPr lang="it-IT" dirty="0" smtClean="0">
                <a:solidFill>
                  <a:srgbClr val="FF4040"/>
                </a:solidFill>
              </a:rPr>
              <a:t>			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vid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maḥ</a:t>
            </a:r>
            <a:endParaRPr lang="it-IT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vet</a:t>
            </a:r>
            <a:r>
              <a:rPr lang="it-IT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si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				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vit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thaḥ</a:t>
            </a:r>
            <a:r>
              <a:rPr lang="it-IT" dirty="0" smtClean="0">
                <a:solidFill>
                  <a:srgbClr val="FF4040"/>
                </a:solidFill>
              </a:rPr>
              <a:t>		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vit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tha</a:t>
            </a:r>
            <a:endParaRPr lang="it-IT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vet</a:t>
            </a:r>
            <a:r>
              <a:rPr lang="it-IT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ti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				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vit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taḥ</a:t>
            </a:r>
            <a:r>
              <a:rPr lang="it-IT" dirty="0" smtClean="0">
                <a:solidFill>
                  <a:srgbClr val="FF4040"/>
                </a:solidFill>
              </a:rPr>
              <a:t>			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vid</a:t>
            </a:r>
            <a:r>
              <a:rPr lang="it-IT" dirty="0" smtClean="0">
                <a:solidFill>
                  <a:srgbClr val="FF4040"/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anti</a:t>
            </a:r>
          </a:p>
          <a:p>
            <a:pPr>
              <a:buNone/>
            </a:pPr>
            <a:endParaRPr lang="it-IT" dirty="0" smtClean="0">
              <a:solidFill>
                <a:srgbClr val="3F8DE2"/>
              </a:solidFill>
            </a:endParaRPr>
          </a:p>
          <a:p>
            <a:pPr>
              <a:buNone/>
            </a:pPr>
            <a:r>
              <a:rPr lang="it-IT" u="sng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Indicativo</a:t>
            </a:r>
            <a:r>
              <a:rPr lang="it-IT" u="sng" dirty="0" smtClean="0"/>
              <a:t> </a:t>
            </a:r>
            <a:r>
              <a:rPr lang="it-IT" u="sng" cap="all" dirty="0" smtClean="0">
                <a:solidFill>
                  <a:srgbClr val="FF4040"/>
                </a:solidFill>
              </a:rPr>
              <a:t>ā</a:t>
            </a:r>
            <a:r>
              <a:rPr lang="it-IT" u="sng" dirty="0" smtClean="0"/>
              <a:t>. </a:t>
            </a:r>
            <a:r>
              <a:rPr lang="it-IT" u="sng" dirty="0" smtClean="0">
                <a:solidFill>
                  <a:srgbClr val="3F8DE2"/>
                </a:solidFill>
              </a:rPr>
              <a:t>presente</a:t>
            </a:r>
          </a:p>
          <a:p>
            <a:pPr>
              <a:buNone/>
            </a:pPr>
            <a:endParaRPr lang="it-IT" u="sng" dirty="0" smtClean="0">
              <a:solidFill>
                <a:srgbClr val="3F8DE2"/>
              </a:solidFill>
            </a:endParaRPr>
          </a:p>
          <a:p>
            <a:pPr>
              <a:buNone/>
            </a:pP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vid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e</a:t>
            </a:r>
            <a:r>
              <a:rPr lang="it-IT" dirty="0" smtClean="0">
                <a:solidFill>
                  <a:srgbClr val="FF4040"/>
                </a:solidFill>
              </a:rPr>
              <a:t>					</a:t>
            </a:r>
            <a:r>
              <a:rPr lang="it-IT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vid-</a:t>
            </a:r>
            <a:r>
              <a:rPr lang="it-IT" dirty="0" err="1" smtClean="0">
                <a:solidFill>
                  <a:srgbClr val="3F8DE2"/>
                </a:solidFill>
              </a:rPr>
              <a:t>vahe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		</a:t>
            </a:r>
            <a:r>
              <a:rPr lang="it-IT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vid</a:t>
            </a:r>
            <a:r>
              <a:rPr lang="it-IT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err="1" smtClean="0">
                <a:solidFill>
                  <a:srgbClr val="3F8DE2"/>
                </a:solidFill>
              </a:rPr>
              <a:t>mahe</a:t>
            </a:r>
            <a:endParaRPr lang="it-IT" dirty="0" smtClean="0">
              <a:solidFill>
                <a:srgbClr val="FF4040"/>
              </a:solidFill>
            </a:endParaRPr>
          </a:p>
          <a:p>
            <a:pPr>
              <a:buNone/>
            </a:pP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vit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se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					vid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chemeClr val="accent5"/>
                </a:solidFill>
              </a:rPr>
              <a:t>ā</a:t>
            </a:r>
            <a:r>
              <a:rPr lang="it-IT" dirty="0" smtClean="0">
                <a:solidFill>
                  <a:srgbClr val="3F8DE2"/>
                </a:solidFill>
              </a:rPr>
              <a:t>the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		vid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dhve</a:t>
            </a:r>
            <a:endParaRPr lang="it-IT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vit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te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					vid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7EB606"/>
                </a:solidFill>
              </a:rPr>
              <a:t>ā</a:t>
            </a:r>
            <a:r>
              <a:rPr lang="it-IT" dirty="0" smtClean="0">
                <a:solidFill>
                  <a:srgbClr val="3F8DE2"/>
                </a:solidFill>
              </a:rPr>
              <a:t>te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			vid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ate</a:t>
            </a:r>
            <a:endParaRPr lang="it-IT" dirty="0" smtClean="0"/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stau-</a:t>
            </a:r>
            <a:r>
              <a:rPr lang="it-IT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ti/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stav-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ī-</a:t>
            </a:r>
            <a:r>
              <a:rPr lang="it-IT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ti 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– stu-</a:t>
            </a:r>
            <a:r>
              <a:rPr lang="it-IT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te</a:t>
            </a:r>
            <a:endParaRPr lang="it-IT" dirty="0" smtClean="0"/>
          </a:p>
          <a:p>
            <a:pPr>
              <a:buNone/>
            </a:pPr>
            <a:endParaRPr lang="it-IT" u="sng" dirty="0" smtClean="0">
              <a:solidFill>
                <a:schemeClr val="tx2">
                  <a:lumMod val="50000"/>
                  <a:lumOff val="50000"/>
                </a:schemeClr>
              </a:solidFill>
            </a:endParaRPr>
          </a:p>
          <a:p>
            <a:pPr>
              <a:buNone/>
            </a:pPr>
            <a:r>
              <a:rPr lang="it-IT" sz="2595" u="sng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Indicativo</a:t>
            </a:r>
            <a:r>
              <a:rPr lang="it-IT" sz="2595" u="sng" dirty="0" smtClean="0"/>
              <a:t> </a:t>
            </a:r>
            <a:r>
              <a:rPr lang="it-IT" sz="2595" u="sng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P</a:t>
            </a:r>
            <a:r>
              <a:rPr lang="it-IT" sz="2595" u="sng" dirty="0" smtClean="0"/>
              <a:t>. </a:t>
            </a:r>
            <a:r>
              <a:rPr lang="it-IT" sz="2595" u="sng" dirty="0" smtClean="0">
                <a:solidFill>
                  <a:srgbClr val="3F8DE2"/>
                </a:solidFill>
              </a:rPr>
              <a:t>presente</a:t>
            </a:r>
          </a:p>
          <a:p>
            <a:pPr>
              <a:buNone/>
            </a:pPr>
            <a:endParaRPr lang="it-IT" u="sng" dirty="0" smtClean="0">
              <a:solidFill>
                <a:srgbClr val="3F8DE2"/>
              </a:solidFill>
            </a:endParaRPr>
          </a:p>
          <a:p>
            <a:pPr>
              <a:buNone/>
            </a:pPr>
            <a:r>
              <a:rPr lang="it-IT" sz="2323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stau</a:t>
            </a:r>
            <a:r>
              <a:rPr lang="it-IT" sz="2323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-</a:t>
            </a:r>
            <a:r>
              <a:rPr lang="it-IT" sz="2323" dirty="0" smtClean="0">
                <a:solidFill>
                  <a:srgbClr val="3F8DE2"/>
                </a:solidFill>
              </a:rPr>
              <a:t>mi</a:t>
            </a:r>
            <a:r>
              <a:rPr lang="it-IT" sz="2323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/ </a:t>
            </a:r>
            <a:r>
              <a:rPr lang="it-IT" sz="2323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stav-</a:t>
            </a:r>
            <a:r>
              <a:rPr lang="it-IT" sz="2323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ī-</a:t>
            </a:r>
            <a:r>
              <a:rPr lang="it-IT" sz="2323" dirty="0" smtClean="0">
                <a:solidFill>
                  <a:srgbClr val="3F8DE2"/>
                </a:solidFill>
              </a:rPr>
              <a:t>mi   </a:t>
            </a:r>
            <a:r>
              <a:rPr lang="it-IT" sz="2323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stu</a:t>
            </a:r>
            <a:r>
              <a:rPr lang="it-IT" sz="2323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</a:t>
            </a:r>
            <a:r>
              <a:rPr lang="it-IT" sz="2323" dirty="0" smtClean="0">
                <a:solidFill>
                  <a:srgbClr val="3F8DE2"/>
                </a:solidFill>
              </a:rPr>
              <a:t>vaḥ /</a:t>
            </a:r>
            <a:r>
              <a:rPr lang="it-IT" sz="2323" dirty="0" smtClean="0">
                <a:solidFill>
                  <a:srgbClr val="FF4040"/>
                </a:solidFill>
              </a:rPr>
              <a:t> </a:t>
            </a:r>
            <a:r>
              <a:rPr lang="it-IT" sz="2323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stuv-</a:t>
            </a:r>
            <a:r>
              <a:rPr lang="it-IT" sz="2323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ī-</a:t>
            </a:r>
            <a:r>
              <a:rPr lang="it-IT" sz="2323" dirty="0" smtClean="0">
                <a:solidFill>
                  <a:srgbClr val="3F8DE2"/>
                </a:solidFill>
              </a:rPr>
              <a:t>vaḥ</a:t>
            </a:r>
            <a:r>
              <a:rPr lang="it-IT" sz="2323" dirty="0" smtClean="0">
                <a:solidFill>
                  <a:srgbClr val="FF4040"/>
                </a:solidFill>
              </a:rPr>
              <a:t>		</a:t>
            </a:r>
            <a:r>
              <a:rPr lang="it-IT" sz="2323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stu</a:t>
            </a:r>
            <a:r>
              <a:rPr lang="it-IT" sz="2323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</a:t>
            </a:r>
            <a:r>
              <a:rPr lang="it-IT" sz="2323" dirty="0" smtClean="0">
                <a:solidFill>
                  <a:srgbClr val="3F8DE2"/>
                </a:solidFill>
              </a:rPr>
              <a:t>maḥ/</a:t>
            </a:r>
            <a:r>
              <a:rPr lang="it-IT" sz="2323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stuv-</a:t>
            </a:r>
            <a:r>
              <a:rPr lang="it-IT" sz="2323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ī-</a:t>
            </a:r>
            <a:r>
              <a:rPr lang="it-IT" sz="2323" dirty="0" smtClean="0">
                <a:solidFill>
                  <a:srgbClr val="3F8DE2"/>
                </a:solidFill>
              </a:rPr>
              <a:t>maḥ</a:t>
            </a:r>
            <a:endParaRPr lang="it-IT" sz="2323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it-IT" sz="2323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stau</a:t>
            </a:r>
            <a:r>
              <a:rPr lang="it-IT" sz="2323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-ṣ</a:t>
            </a:r>
            <a:r>
              <a:rPr lang="it-IT" sz="2323" dirty="0" smtClean="0">
                <a:solidFill>
                  <a:srgbClr val="3F8DE2"/>
                </a:solidFill>
              </a:rPr>
              <a:t>i</a:t>
            </a:r>
            <a:r>
              <a:rPr lang="it-IT" sz="2323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/ </a:t>
            </a:r>
            <a:r>
              <a:rPr lang="it-IT" sz="2323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stav-</a:t>
            </a:r>
            <a:r>
              <a:rPr lang="it-IT" sz="2323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ī-</a:t>
            </a:r>
            <a:r>
              <a:rPr lang="it-IT" sz="2323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ṣ</a:t>
            </a:r>
            <a:r>
              <a:rPr lang="it-IT" sz="2323" dirty="0" smtClean="0">
                <a:solidFill>
                  <a:srgbClr val="3F8DE2"/>
                </a:solidFill>
              </a:rPr>
              <a:t>i</a:t>
            </a:r>
            <a:r>
              <a:rPr lang="it-IT" sz="2323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	   </a:t>
            </a:r>
            <a:r>
              <a:rPr lang="it-IT" sz="2323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stu</a:t>
            </a:r>
            <a:r>
              <a:rPr lang="it-IT" sz="2323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</a:t>
            </a:r>
            <a:r>
              <a:rPr lang="it-IT" sz="2323" dirty="0" smtClean="0">
                <a:solidFill>
                  <a:srgbClr val="3F8DE2"/>
                </a:solidFill>
              </a:rPr>
              <a:t>thaḥ</a:t>
            </a:r>
            <a:r>
              <a:rPr lang="it-IT" sz="2323" dirty="0" smtClean="0">
                <a:solidFill>
                  <a:srgbClr val="FF4040"/>
                </a:solidFill>
              </a:rPr>
              <a:t> / </a:t>
            </a:r>
            <a:r>
              <a:rPr lang="it-IT" sz="2323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stuv-</a:t>
            </a:r>
            <a:r>
              <a:rPr lang="it-IT" sz="2323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ī-</a:t>
            </a:r>
            <a:r>
              <a:rPr lang="it-IT" sz="2323" dirty="0" smtClean="0">
                <a:solidFill>
                  <a:srgbClr val="3F8DE2"/>
                </a:solidFill>
              </a:rPr>
              <a:t>thaḥ</a:t>
            </a:r>
            <a:r>
              <a:rPr lang="it-IT" sz="2323" dirty="0" smtClean="0">
                <a:solidFill>
                  <a:srgbClr val="FF4040"/>
                </a:solidFill>
              </a:rPr>
              <a:t>   </a:t>
            </a:r>
            <a:r>
              <a:rPr lang="it-IT" sz="2323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stu</a:t>
            </a:r>
            <a:r>
              <a:rPr lang="it-IT" sz="2323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</a:t>
            </a:r>
            <a:r>
              <a:rPr lang="it-IT" sz="2323" dirty="0" smtClean="0">
                <a:solidFill>
                  <a:srgbClr val="3F8DE2"/>
                </a:solidFill>
              </a:rPr>
              <a:t>tha / </a:t>
            </a:r>
            <a:r>
              <a:rPr lang="it-IT" sz="2323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stuv-</a:t>
            </a:r>
            <a:r>
              <a:rPr lang="it-IT" sz="2323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ī-</a:t>
            </a:r>
            <a:r>
              <a:rPr lang="it-IT" sz="2323" dirty="0" smtClean="0">
                <a:solidFill>
                  <a:srgbClr val="3F8DE2"/>
                </a:solidFill>
              </a:rPr>
              <a:t>tha</a:t>
            </a:r>
            <a:endParaRPr lang="it-IT" sz="2323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it-IT" sz="2323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stau</a:t>
            </a:r>
            <a:r>
              <a:rPr lang="it-IT" sz="2323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-</a:t>
            </a:r>
            <a:r>
              <a:rPr lang="it-IT" sz="2323" dirty="0" smtClean="0">
                <a:solidFill>
                  <a:srgbClr val="3F8DE2"/>
                </a:solidFill>
              </a:rPr>
              <a:t>ti </a:t>
            </a:r>
            <a:r>
              <a:rPr lang="it-IT" sz="2323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/</a:t>
            </a:r>
            <a:r>
              <a:rPr lang="it-IT" sz="2323" dirty="0" smtClean="0">
                <a:solidFill>
                  <a:srgbClr val="3F8DE2"/>
                </a:solidFill>
              </a:rPr>
              <a:t> </a:t>
            </a:r>
            <a:r>
              <a:rPr lang="it-IT" sz="2323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stav-</a:t>
            </a:r>
            <a:r>
              <a:rPr lang="it-IT" sz="2323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ī-</a:t>
            </a:r>
            <a:r>
              <a:rPr lang="it-IT" sz="2323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ti </a:t>
            </a:r>
            <a:r>
              <a:rPr lang="it-IT" sz="2323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		   </a:t>
            </a:r>
            <a:r>
              <a:rPr lang="it-IT" sz="2323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stu</a:t>
            </a:r>
            <a:r>
              <a:rPr lang="it-IT" sz="2323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</a:t>
            </a:r>
            <a:r>
              <a:rPr lang="it-IT" sz="2323" dirty="0" smtClean="0">
                <a:solidFill>
                  <a:srgbClr val="3F8DE2"/>
                </a:solidFill>
              </a:rPr>
              <a:t>taḥ / </a:t>
            </a:r>
            <a:r>
              <a:rPr lang="it-IT" sz="2323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stuv-</a:t>
            </a:r>
            <a:r>
              <a:rPr lang="it-IT" sz="2323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ī-</a:t>
            </a:r>
            <a:r>
              <a:rPr lang="it-IT" sz="2323" dirty="0" smtClean="0">
                <a:solidFill>
                  <a:srgbClr val="3F8DE2"/>
                </a:solidFill>
              </a:rPr>
              <a:t>taḥ</a:t>
            </a:r>
            <a:r>
              <a:rPr lang="it-IT" sz="2323" dirty="0" smtClean="0">
                <a:solidFill>
                  <a:srgbClr val="FF4040"/>
                </a:solidFill>
              </a:rPr>
              <a:t>		</a:t>
            </a:r>
            <a:r>
              <a:rPr lang="it-IT" sz="2323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stu-</a:t>
            </a:r>
            <a:r>
              <a:rPr lang="it-IT" sz="2323" dirty="0" smtClean="0">
                <a:solidFill>
                  <a:srgbClr val="FF4040"/>
                </a:solidFill>
              </a:rPr>
              <a:t>v-</a:t>
            </a:r>
            <a:r>
              <a:rPr lang="it-IT" sz="2323" dirty="0" smtClean="0">
                <a:solidFill>
                  <a:srgbClr val="3F8DE2"/>
                </a:solidFill>
              </a:rPr>
              <a:t>anti</a:t>
            </a:r>
          </a:p>
          <a:p>
            <a:pPr>
              <a:buNone/>
            </a:pPr>
            <a:endParaRPr lang="it-IT" dirty="0" smtClean="0">
              <a:solidFill>
                <a:srgbClr val="3F8DE2"/>
              </a:solidFill>
            </a:endParaRPr>
          </a:p>
          <a:p>
            <a:pPr>
              <a:buNone/>
            </a:pPr>
            <a:r>
              <a:rPr lang="it-IT" sz="2162" u="sng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Indicativo</a:t>
            </a:r>
            <a:r>
              <a:rPr lang="it-IT" sz="2162" u="sng" dirty="0" smtClean="0"/>
              <a:t> </a:t>
            </a:r>
            <a:r>
              <a:rPr lang="it-IT" sz="2162" u="sng" cap="all" dirty="0" smtClean="0">
                <a:solidFill>
                  <a:srgbClr val="FF4040"/>
                </a:solidFill>
              </a:rPr>
              <a:t>ā</a:t>
            </a:r>
            <a:r>
              <a:rPr lang="it-IT" sz="2162" u="sng" dirty="0" smtClean="0"/>
              <a:t>. </a:t>
            </a:r>
            <a:r>
              <a:rPr lang="it-IT" sz="2162" u="sng" dirty="0" smtClean="0">
                <a:solidFill>
                  <a:srgbClr val="3F8DE2"/>
                </a:solidFill>
              </a:rPr>
              <a:t>presente</a:t>
            </a:r>
          </a:p>
          <a:p>
            <a:pPr>
              <a:buNone/>
            </a:pPr>
            <a:r>
              <a:rPr lang="it-IT" sz="2323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stuv-</a:t>
            </a:r>
            <a:r>
              <a:rPr lang="it-IT" sz="2323" dirty="0" smtClean="0">
                <a:solidFill>
                  <a:srgbClr val="3F8DE2"/>
                </a:solidFill>
              </a:rPr>
              <a:t>e</a:t>
            </a:r>
            <a:r>
              <a:rPr lang="it-IT" sz="2323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	 			</a:t>
            </a:r>
            <a:r>
              <a:rPr lang="it-IT" sz="2323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stu</a:t>
            </a:r>
            <a:r>
              <a:rPr lang="it-IT" sz="2323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</a:t>
            </a:r>
            <a:r>
              <a:rPr lang="it-IT" sz="2323" dirty="0" smtClean="0">
                <a:solidFill>
                  <a:srgbClr val="3F8DE2"/>
                </a:solidFill>
              </a:rPr>
              <a:t>vahe /</a:t>
            </a:r>
            <a:r>
              <a:rPr lang="it-IT" sz="2323" dirty="0" smtClean="0">
                <a:solidFill>
                  <a:srgbClr val="FF4040"/>
                </a:solidFill>
              </a:rPr>
              <a:t> </a:t>
            </a:r>
            <a:r>
              <a:rPr lang="it-IT" sz="2323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stuv-</a:t>
            </a:r>
            <a:r>
              <a:rPr lang="it-IT" sz="2323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ī-</a:t>
            </a:r>
            <a:r>
              <a:rPr lang="it-IT" sz="2323" dirty="0" smtClean="0">
                <a:solidFill>
                  <a:srgbClr val="3F8DE2"/>
                </a:solidFill>
              </a:rPr>
              <a:t>vahe</a:t>
            </a:r>
            <a:r>
              <a:rPr lang="it-IT" sz="2323" dirty="0" smtClean="0">
                <a:solidFill>
                  <a:srgbClr val="FF4040"/>
                </a:solidFill>
              </a:rPr>
              <a:t>	</a:t>
            </a:r>
            <a:r>
              <a:rPr lang="it-IT" sz="2323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stu</a:t>
            </a:r>
            <a:r>
              <a:rPr lang="it-IT" sz="2323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</a:t>
            </a:r>
            <a:r>
              <a:rPr lang="it-IT" sz="2323" dirty="0" smtClean="0">
                <a:solidFill>
                  <a:srgbClr val="3F8DE2"/>
                </a:solidFill>
              </a:rPr>
              <a:t>mahe /</a:t>
            </a:r>
            <a:r>
              <a:rPr lang="it-IT" sz="2323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stuv-</a:t>
            </a:r>
            <a:r>
              <a:rPr lang="it-IT" sz="2323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ī-</a:t>
            </a:r>
            <a:r>
              <a:rPr lang="it-IT" sz="2323" dirty="0" smtClean="0">
                <a:solidFill>
                  <a:srgbClr val="3F8DE2"/>
                </a:solidFill>
              </a:rPr>
              <a:t>mahe</a:t>
            </a:r>
            <a:endParaRPr lang="it-IT" sz="2323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it-IT" sz="2323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stu</a:t>
            </a:r>
            <a:r>
              <a:rPr lang="it-IT" sz="2323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-ṣ</a:t>
            </a:r>
            <a:r>
              <a:rPr lang="it-IT" sz="2323" dirty="0" smtClean="0">
                <a:solidFill>
                  <a:srgbClr val="3F8DE2"/>
                </a:solidFill>
              </a:rPr>
              <a:t>e</a:t>
            </a:r>
            <a:r>
              <a:rPr lang="it-IT" sz="2323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/</a:t>
            </a:r>
            <a:r>
              <a:rPr lang="it-IT" sz="2323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stuv-</a:t>
            </a:r>
            <a:r>
              <a:rPr lang="it-IT" sz="2323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ī-</a:t>
            </a:r>
            <a:r>
              <a:rPr lang="it-IT" sz="2323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ṣ</a:t>
            </a:r>
            <a:r>
              <a:rPr lang="it-IT" sz="2323" dirty="0" smtClean="0">
                <a:solidFill>
                  <a:srgbClr val="3F8DE2"/>
                </a:solidFill>
              </a:rPr>
              <a:t>e</a:t>
            </a:r>
            <a:r>
              <a:rPr lang="it-IT" sz="2323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		</a:t>
            </a:r>
            <a:r>
              <a:rPr lang="it-IT" sz="2323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stuv</a:t>
            </a:r>
            <a:r>
              <a:rPr lang="it-IT" sz="2323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</a:t>
            </a:r>
            <a:r>
              <a:rPr lang="it-IT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ā-</a:t>
            </a:r>
            <a:r>
              <a:rPr lang="it-IT" sz="2323" dirty="0" smtClean="0">
                <a:solidFill>
                  <a:srgbClr val="3F8DE2"/>
                </a:solidFill>
              </a:rPr>
              <a:t>the</a:t>
            </a:r>
            <a:r>
              <a:rPr lang="it-IT" sz="2323" dirty="0" smtClean="0">
                <a:solidFill>
                  <a:srgbClr val="FF4040"/>
                </a:solidFill>
              </a:rPr>
              <a:t> 				</a:t>
            </a:r>
            <a:r>
              <a:rPr lang="it-IT" sz="2323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stu</a:t>
            </a:r>
            <a:r>
              <a:rPr lang="it-IT" sz="2323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</a:t>
            </a:r>
            <a:r>
              <a:rPr lang="it-IT" sz="2323" dirty="0" smtClean="0">
                <a:solidFill>
                  <a:srgbClr val="3F8DE2"/>
                </a:solidFill>
              </a:rPr>
              <a:t>dhve /</a:t>
            </a:r>
            <a:r>
              <a:rPr lang="it-IT" sz="2323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stuv-</a:t>
            </a:r>
            <a:r>
              <a:rPr lang="it-IT" sz="2323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ī-</a:t>
            </a:r>
            <a:r>
              <a:rPr lang="it-IT" sz="2323" dirty="0" smtClean="0">
                <a:solidFill>
                  <a:srgbClr val="3F8DE2"/>
                </a:solidFill>
              </a:rPr>
              <a:t>dhve  </a:t>
            </a:r>
          </a:p>
          <a:p>
            <a:pPr>
              <a:buNone/>
            </a:pPr>
            <a:r>
              <a:rPr lang="it-IT" sz="2323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stu</a:t>
            </a:r>
            <a:r>
              <a:rPr lang="it-IT" sz="2323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-</a:t>
            </a:r>
            <a:r>
              <a:rPr lang="it-IT" sz="2323" dirty="0" smtClean="0">
                <a:solidFill>
                  <a:srgbClr val="3F8DE2"/>
                </a:solidFill>
              </a:rPr>
              <a:t>te </a:t>
            </a:r>
            <a:r>
              <a:rPr lang="it-IT" sz="2323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/</a:t>
            </a:r>
            <a:r>
              <a:rPr lang="it-IT" sz="2323" dirty="0" smtClean="0">
                <a:solidFill>
                  <a:srgbClr val="3F8DE2"/>
                </a:solidFill>
              </a:rPr>
              <a:t> </a:t>
            </a:r>
            <a:r>
              <a:rPr lang="it-IT" sz="2323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stuv-</a:t>
            </a:r>
            <a:r>
              <a:rPr lang="it-IT" sz="2323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ī-</a:t>
            </a:r>
            <a:r>
              <a:rPr lang="it-IT" sz="2323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te</a:t>
            </a:r>
            <a:r>
              <a:rPr lang="it-IT" sz="2323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	</a:t>
            </a:r>
            <a:r>
              <a:rPr lang="it-IT" sz="2323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stuv</a:t>
            </a:r>
            <a:r>
              <a:rPr lang="it-IT" sz="20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-ā-</a:t>
            </a:r>
            <a:r>
              <a:rPr lang="it-IT" sz="2323" dirty="0" smtClean="0">
                <a:solidFill>
                  <a:srgbClr val="3F8DE2"/>
                </a:solidFill>
              </a:rPr>
              <a:t>te			</a:t>
            </a:r>
            <a:r>
              <a:rPr lang="it-IT" sz="2323" dirty="0" smtClean="0">
                <a:solidFill>
                  <a:srgbClr val="FF4040"/>
                </a:solidFill>
              </a:rPr>
              <a:t>		</a:t>
            </a:r>
            <a:r>
              <a:rPr lang="it-IT" sz="2323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stu-</a:t>
            </a:r>
            <a:r>
              <a:rPr lang="it-IT" sz="2323" dirty="0" smtClean="0">
                <a:solidFill>
                  <a:srgbClr val="FF4040"/>
                </a:solidFill>
              </a:rPr>
              <a:t>v-</a:t>
            </a:r>
            <a:r>
              <a:rPr lang="it-IT" sz="2323" dirty="0" smtClean="0">
                <a:solidFill>
                  <a:srgbClr val="3F8DE2"/>
                </a:solidFill>
              </a:rPr>
              <a:t>ate</a:t>
            </a:r>
          </a:p>
          <a:p>
            <a:pPr>
              <a:buNone/>
            </a:pPr>
            <a:endParaRPr lang="it-I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520700"/>
            <a:ext cx="8229600" cy="56054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t-IT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vak-</a:t>
            </a:r>
            <a:r>
              <a:rPr lang="it-IT" dirty="0" err="1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ti</a:t>
            </a:r>
            <a:endParaRPr lang="it-IT" dirty="0" smtClean="0"/>
          </a:p>
          <a:p>
            <a:pPr>
              <a:buNone/>
            </a:pPr>
            <a:endParaRPr lang="it-IT" u="sng" dirty="0" smtClean="0">
              <a:solidFill>
                <a:schemeClr val="tx2">
                  <a:lumMod val="50000"/>
                  <a:lumOff val="50000"/>
                </a:schemeClr>
              </a:solidFill>
            </a:endParaRPr>
          </a:p>
          <a:p>
            <a:pPr>
              <a:buNone/>
            </a:pPr>
            <a:r>
              <a:rPr lang="it-IT" u="sng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Indicativo</a:t>
            </a:r>
            <a:r>
              <a:rPr lang="it-IT" u="sng" dirty="0" smtClean="0"/>
              <a:t> </a:t>
            </a:r>
            <a:r>
              <a:rPr lang="it-IT" u="sng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P</a:t>
            </a:r>
            <a:r>
              <a:rPr lang="it-IT" u="sng" dirty="0" smtClean="0"/>
              <a:t>. </a:t>
            </a:r>
            <a:r>
              <a:rPr lang="it-IT" u="sng" dirty="0" smtClean="0">
                <a:solidFill>
                  <a:srgbClr val="3F8DE2"/>
                </a:solidFill>
              </a:rPr>
              <a:t>presente</a:t>
            </a:r>
          </a:p>
          <a:p>
            <a:pPr>
              <a:buNone/>
            </a:pPr>
            <a:endParaRPr lang="it-IT" u="sng" dirty="0" smtClean="0">
              <a:solidFill>
                <a:srgbClr val="3F8DE2"/>
              </a:solidFill>
            </a:endParaRPr>
          </a:p>
          <a:p>
            <a:pPr>
              <a:buNone/>
            </a:pP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vac</a:t>
            </a:r>
            <a:r>
              <a:rPr lang="it-IT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mi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				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vac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vaḥ</a:t>
            </a:r>
            <a:r>
              <a:rPr lang="it-IT" dirty="0" smtClean="0">
                <a:solidFill>
                  <a:srgbClr val="FF4040"/>
                </a:solidFill>
              </a:rPr>
              <a:t>			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vac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maḥ</a:t>
            </a:r>
            <a:endParaRPr lang="it-IT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vak</a:t>
            </a:r>
            <a:r>
              <a:rPr lang="it-IT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-ṣ</a:t>
            </a:r>
            <a:r>
              <a:rPr lang="it-IT" dirty="0" smtClean="0">
                <a:solidFill>
                  <a:srgbClr val="3F8DE2"/>
                </a:solidFill>
              </a:rPr>
              <a:t>i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				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vak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thaḥ</a:t>
            </a:r>
            <a:r>
              <a:rPr lang="it-IT" dirty="0" smtClean="0">
                <a:solidFill>
                  <a:srgbClr val="FF4040"/>
                </a:solidFill>
              </a:rPr>
              <a:t>			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vak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tha</a:t>
            </a:r>
            <a:endParaRPr lang="it-IT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vak</a:t>
            </a:r>
            <a:r>
              <a:rPr lang="it-IT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ti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				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vak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taḥ</a:t>
            </a:r>
            <a:r>
              <a:rPr lang="it-IT" dirty="0" smtClean="0">
                <a:solidFill>
                  <a:srgbClr val="FF4040"/>
                </a:solidFill>
              </a:rPr>
              <a:t>				[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vac</a:t>
            </a:r>
            <a:r>
              <a:rPr lang="it-IT" dirty="0" smtClean="0">
                <a:solidFill>
                  <a:srgbClr val="FF4040"/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anti]</a:t>
            </a:r>
          </a:p>
          <a:p>
            <a:pPr>
              <a:buNone/>
            </a:pPr>
            <a:endParaRPr lang="it-IT" dirty="0" smtClean="0">
              <a:solidFill>
                <a:srgbClr val="3F8DE2"/>
              </a:solidFill>
            </a:endParaRP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546100"/>
            <a:ext cx="8229600" cy="55800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e-</a:t>
            </a:r>
            <a:r>
              <a:rPr lang="it-IT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ti</a:t>
            </a:r>
            <a:endParaRPr lang="it-IT" dirty="0" smtClean="0"/>
          </a:p>
          <a:p>
            <a:pPr>
              <a:buNone/>
            </a:pPr>
            <a:endParaRPr lang="it-IT" u="sng" dirty="0" smtClean="0">
              <a:solidFill>
                <a:schemeClr val="tx2">
                  <a:lumMod val="50000"/>
                  <a:lumOff val="50000"/>
                </a:schemeClr>
              </a:solidFill>
            </a:endParaRPr>
          </a:p>
          <a:p>
            <a:pPr>
              <a:buNone/>
            </a:pPr>
            <a:r>
              <a:rPr lang="it-IT" u="sng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Indicativo</a:t>
            </a:r>
            <a:r>
              <a:rPr lang="it-IT" u="sng" dirty="0" smtClean="0"/>
              <a:t> </a:t>
            </a:r>
            <a:r>
              <a:rPr lang="it-IT" u="sng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P</a:t>
            </a:r>
            <a:r>
              <a:rPr lang="it-IT" u="sng" dirty="0" smtClean="0"/>
              <a:t>. </a:t>
            </a:r>
            <a:r>
              <a:rPr lang="it-IT" u="sng" dirty="0" smtClean="0">
                <a:solidFill>
                  <a:srgbClr val="3F8DE2"/>
                </a:solidFill>
              </a:rPr>
              <a:t>presente</a:t>
            </a:r>
          </a:p>
          <a:p>
            <a:pPr>
              <a:buNone/>
            </a:pPr>
            <a:endParaRPr lang="it-IT" u="sng" dirty="0" smtClean="0">
              <a:solidFill>
                <a:srgbClr val="3F8DE2"/>
              </a:solidFill>
            </a:endParaRPr>
          </a:p>
          <a:p>
            <a:pPr>
              <a:buNone/>
            </a:pP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</a:t>
            </a:r>
            <a:r>
              <a:rPr lang="it-IT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mi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				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i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vaḥ</a:t>
            </a:r>
            <a:r>
              <a:rPr lang="it-IT" dirty="0" smtClean="0">
                <a:solidFill>
                  <a:srgbClr val="FF4040"/>
                </a:solidFill>
              </a:rPr>
              <a:t>			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i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maḥ</a:t>
            </a:r>
            <a:endParaRPr lang="it-IT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</a:t>
            </a:r>
            <a:r>
              <a:rPr lang="it-IT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-ṣ</a:t>
            </a:r>
            <a:r>
              <a:rPr lang="it-IT" dirty="0" smtClean="0">
                <a:solidFill>
                  <a:srgbClr val="3F8DE2"/>
                </a:solidFill>
              </a:rPr>
              <a:t>i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				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i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thaḥ</a:t>
            </a:r>
            <a:r>
              <a:rPr lang="it-IT" dirty="0" smtClean="0">
                <a:solidFill>
                  <a:srgbClr val="FF4040"/>
                </a:solidFill>
              </a:rPr>
              <a:t>		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i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tha</a:t>
            </a:r>
            <a:endParaRPr lang="it-IT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</a:t>
            </a:r>
            <a:r>
              <a:rPr lang="it-IT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ti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				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i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taḥ</a:t>
            </a:r>
            <a:r>
              <a:rPr lang="it-IT" dirty="0" smtClean="0">
                <a:solidFill>
                  <a:srgbClr val="FF4040"/>
                </a:solidFill>
              </a:rPr>
              <a:t>			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y</a:t>
            </a:r>
            <a:r>
              <a:rPr lang="it-IT" dirty="0" smtClean="0">
                <a:solidFill>
                  <a:srgbClr val="FF4040"/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anti</a:t>
            </a:r>
          </a:p>
          <a:p>
            <a:pPr>
              <a:buNone/>
            </a:pPr>
            <a:endParaRPr lang="it-IT" dirty="0" smtClean="0">
              <a:solidFill>
                <a:srgbClr val="3F8DE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520700"/>
            <a:ext cx="8229600" cy="5605463"/>
          </a:xfrm>
        </p:spPr>
        <p:txBody>
          <a:bodyPr/>
          <a:lstStyle/>
          <a:p>
            <a:pPr>
              <a:buNone/>
            </a:pP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as-</a:t>
            </a:r>
            <a:r>
              <a:rPr lang="it-IT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ti</a:t>
            </a:r>
            <a:endParaRPr lang="it-IT" dirty="0" smtClean="0"/>
          </a:p>
          <a:p>
            <a:pPr>
              <a:buNone/>
            </a:pPr>
            <a:endParaRPr lang="it-IT" u="sng" dirty="0" smtClean="0">
              <a:solidFill>
                <a:schemeClr val="tx2">
                  <a:lumMod val="50000"/>
                  <a:lumOff val="50000"/>
                </a:schemeClr>
              </a:solidFill>
            </a:endParaRPr>
          </a:p>
          <a:p>
            <a:pPr>
              <a:buNone/>
            </a:pPr>
            <a:r>
              <a:rPr lang="it-IT" u="sng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Indicativo</a:t>
            </a:r>
            <a:r>
              <a:rPr lang="it-IT" u="sng" dirty="0" smtClean="0"/>
              <a:t> </a:t>
            </a:r>
            <a:r>
              <a:rPr lang="it-IT" u="sng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P</a:t>
            </a:r>
            <a:r>
              <a:rPr lang="it-IT" u="sng" dirty="0" smtClean="0"/>
              <a:t>. </a:t>
            </a:r>
            <a:r>
              <a:rPr lang="it-IT" u="sng" dirty="0" smtClean="0">
                <a:solidFill>
                  <a:srgbClr val="3F8DE2"/>
                </a:solidFill>
              </a:rPr>
              <a:t>presente</a:t>
            </a:r>
          </a:p>
          <a:p>
            <a:pPr>
              <a:buNone/>
            </a:pPr>
            <a:endParaRPr lang="it-IT" u="sng" dirty="0" smtClean="0">
              <a:solidFill>
                <a:srgbClr val="3F8DE2"/>
              </a:solidFill>
            </a:endParaRPr>
          </a:p>
          <a:p>
            <a:pPr>
              <a:buNone/>
            </a:pP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as</a:t>
            </a:r>
            <a:r>
              <a:rPr lang="it-IT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mi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			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vaḥ</a:t>
            </a:r>
            <a:r>
              <a:rPr lang="it-IT" dirty="0" smtClean="0">
                <a:solidFill>
                  <a:srgbClr val="FF4040"/>
                </a:solidFill>
              </a:rPr>
              <a:t>			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maḥ</a:t>
            </a:r>
            <a:endParaRPr lang="it-IT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a</a:t>
            </a:r>
            <a:r>
              <a:rPr lang="it-IT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-s</a:t>
            </a:r>
            <a:r>
              <a:rPr lang="it-IT" dirty="0" smtClean="0">
                <a:solidFill>
                  <a:srgbClr val="3F8DE2"/>
                </a:solidFill>
              </a:rPr>
              <a:t>i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				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thaḥ</a:t>
            </a:r>
            <a:r>
              <a:rPr lang="it-IT" dirty="0" smtClean="0">
                <a:solidFill>
                  <a:srgbClr val="FF4040"/>
                </a:solidFill>
              </a:rPr>
              <a:t>			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tha</a:t>
            </a:r>
            <a:endParaRPr lang="it-IT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as</a:t>
            </a:r>
            <a:r>
              <a:rPr lang="it-IT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ti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				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taḥ</a:t>
            </a:r>
            <a:r>
              <a:rPr lang="it-IT" dirty="0" smtClean="0">
                <a:solidFill>
                  <a:srgbClr val="FF4040"/>
                </a:solidFill>
              </a:rPr>
              <a:t>				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</a:t>
            </a:r>
            <a:r>
              <a:rPr lang="it-IT" dirty="0" smtClean="0">
                <a:solidFill>
                  <a:srgbClr val="FF4040"/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anti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571500"/>
            <a:ext cx="8229600" cy="55546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it-IT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han-</a:t>
            </a:r>
            <a:r>
              <a:rPr lang="it-IT" dirty="0" err="1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ti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it-IT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–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ha-</a:t>
            </a:r>
            <a:r>
              <a:rPr lang="it-IT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te</a:t>
            </a:r>
            <a:endParaRPr lang="it-IT" dirty="0" smtClean="0"/>
          </a:p>
          <a:p>
            <a:pPr>
              <a:buNone/>
            </a:pPr>
            <a:endParaRPr lang="it-IT" u="sng" dirty="0" smtClean="0">
              <a:solidFill>
                <a:schemeClr val="tx2">
                  <a:lumMod val="50000"/>
                  <a:lumOff val="50000"/>
                </a:schemeClr>
              </a:solidFill>
            </a:endParaRPr>
          </a:p>
          <a:p>
            <a:pPr>
              <a:buNone/>
            </a:pPr>
            <a:r>
              <a:rPr lang="it-IT" u="sng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Indicativo</a:t>
            </a:r>
            <a:r>
              <a:rPr lang="it-IT" u="sng" dirty="0" smtClean="0"/>
              <a:t> </a:t>
            </a:r>
            <a:r>
              <a:rPr lang="it-IT" u="sng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P</a:t>
            </a:r>
            <a:r>
              <a:rPr lang="it-IT" u="sng" dirty="0" smtClean="0"/>
              <a:t>. </a:t>
            </a:r>
            <a:r>
              <a:rPr lang="it-IT" u="sng" dirty="0" smtClean="0">
                <a:solidFill>
                  <a:srgbClr val="3F8DE2"/>
                </a:solidFill>
              </a:rPr>
              <a:t>presente</a:t>
            </a:r>
          </a:p>
          <a:p>
            <a:pPr>
              <a:buNone/>
            </a:pPr>
            <a:endParaRPr lang="it-IT" u="sng" dirty="0" smtClean="0">
              <a:solidFill>
                <a:srgbClr val="3F8DE2"/>
              </a:solidFill>
            </a:endParaRPr>
          </a:p>
          <a:p>
            <a:pPr>
              <a:buNone/>
            </a:pP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han</a:t>
            </a:r>
            <a:r>
              <a:rPr lang="it-IT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mi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			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han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vaḥ</a:t>
            </a:r>
            <a:r>
              <a:rPr lang="it-IT" dirty="0" smtClean="0">
                <a:solidFill>
                  <a:srgbClr val="FF4040"/>
                </a:solidFill>
              </a:rPr>
              <a:t>			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han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maḥ</a:t>
            </a:r>
            <a:endParaRPr lang="it-IT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haṃ</a:t>
            </a:r>
            <a:r>
              <a:rPr lang="it-IT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si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			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ha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thaḥ</a:t>
            </a:r>
            <a:r>
              <a:rPr lang="it-IT" dirty="0" smtClean="0">
                <a:solidFill>
                  <a:srgbClr val="FF4040"/>
                </a:solidFill>
              </a:rPr>
              <a:t>			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ha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tha</a:t>
            </a:r>
            <a:endParaRPr lang="it-IT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han</a:t>
            </a:r>
            <a:r>
              <a:rPr lang="it-IT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ti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				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ha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taḥ</a:t>
            </a:r>
            <a:r>
              <a:rPr lang="it-IT" dirty="0" smtClean="0">
                <a:solidFill>
                  <a:srgbClr val="FF4040"/>
                </a:solidFill>
              </a:rPr>
              <a:t>			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ghn</a:t>
            </a:r>
            <a:r>
              <a:rPr lang="it-IT" dirty="0" smtClean="0">
                <a:solidFill>
                  <a:srgbClr val="FF4040"/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anti</a:t>
            </a:r>
          </a:p>
          <a:p>
            <a:pPr>
              <a:buNone/>
            </a:pPr>
            <a:endParaRPr lang="it-IT" dirty="0" smtClean="0">
              <a:solidFill>
                <a:srgbClr val="3F8DE2"/>
              </a:solidFill>
            </a:endParaRPr>
          </a:p>
          <a:p>
            <a:pPr>
              <a:buNone/>
            </a:pPr>
            <a:r>
              <a:rPr lang="it-IT" u="sng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Indicativo</a:t>
            </a:r>
            <a:r>
              <a:rPr lang="it-IT" u="sng" dirty="0" smtClean="0"/>
              <a:t> </a:t>
            </a:r>
            <a:r>
              <a:rPr lang="it-IT" u="sng" cap="all" dirty="0" smtClean="0">
                <a:solidFill>
                  <a:srgbClr val="FF4040"/>
                </a:solidFill>
              </a:rPr>
              <a:t>ā</a:t>
            </a:r>
            <a:r>
              <a:rPr lang="it-IT" u="sng" dirty="0" smtClean="0"/>
              <a:t>. </a:t>
            </a:r>
            <a:r>
              <a:rPr lang="it-IT" u="sng" dirty="0" smtClean="0">
                <a:solidFill>
                  <a:srgbClr val="3F8DE2"/>
                </a:solidFill>
              </a:rPr>
              <a:t>presente</a:t>
            </a:r>
          </a:p>
          <a:p>
            <a:pPr>
              <a:buNone/>
            </a:pPr>
            <a:endParaRPr lang="it-IT" u="sng" dirty="0" smtClean="0">
              <a:solidFill>
                <a:srgbClr val="3F8DE2"/>
              </a:solidFill>
            </a:endParaRPr>
          </a:p>
          <a:p>
            <a:pPr>
              <a:buNone/>
            </a:pPr>
            <a:r>
              <a:rPr lang="it-IT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ghn</a:t>
            </a:r>
            <a:r>
              <a:rPr lang="it-IT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err="1" smtClean="0">
                <a:solidFill>
                  <a:srgbClr val="3F8DE2"/>
                </a:solidFill>
              </a:rPr>
              <a:t>e</a:t>
            </a:r>
            <a:r>
              <a:rPr lang="it-IT" dirty="0" smtClean="0">
                <a:solidFill>
                  <a:srgbClr val="FF4040"/>
                </a:solidFill>
              </a:rPr>
              <a:t>					</a:t>
            </a:r>
            <a:r>
              <a:rPr lang="it-IT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han-</a:t>
            </a:r>
            <a:r>
              <a:rPr lang="it-IT" dirty="0" err="1" smtClean="0">
                <a:solidFill>
                  <a:srgbClr val="3F8DE2"/>
                </a:solidFill>
              </a:rPr>
              <a:t>vahe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		</a:t>
            </a:r>
            <a:r>
              <a:rPr lang="it-IT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han</a:t>
            </a:r>
            <a:r>
              <a:rPr lang="it-IT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err="1" smtClean="0">
                <a:solidFill>
                  <a:srgbClr val="3F8DE2"/>
                </a:solidFill>
              </a:rPr>
              <a:t>mahe</a:t>
            </a:r>
            <a:endParaRPr lang="it-IT" dirty="0" smtClean="0">
              <a:solidFill>
                <a:srgbClr val="FF4040"/>
              </a:solidFill>
            </a:endParaRPr>
          </a:p>
          <a:p>
            <a:pPr>
              <a:buNone/>
            </a:pP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[ha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se]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				ghn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chemeClr val="accent5"/>
                </a:solidFill>
              </a:rPr>
              <a:t>ā</a:t>
            </a:r>
            <a:r>
              <a:rPr lang="it-IT" dirty="0" smtClean="0">
                <a:solidFill>
                  <a:srgbClr val="3F8DE2"/>
                </a:solidFill>
              </a:rPr>
              <a:t>the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			ha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dhve</a:t>
            </a:r>
            <a:endParaRPr lang="it-IT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ha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te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					ghn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7EB606"/>
                </a:solidFill>
              </a:rPr>
              <a:t>ā</a:t>
            </a:r>
            <a:r>
              <a:rPr lang="it-IT" dirty="0" smtClean="0">
                <a:solidFill>
                  <a:srgbClr val="3F8DE2"/>
                </a:solidFill>
              </a:rPr>
              <a:t>te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			ghn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ate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85143"/>
            <a:ext cx="8229600" cy="585025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t-IT" dirty="0" smtClean="0">
                <a:ln>
                  <a:solidFill>
                    <a:srgbClr val="2C7C9F"/>
                  </a:solidFill>
                </a:ln>
                <a:solidFill>
                  <a:schemeClr val="bg2">
                    <a:lumMod val="50000"/>
                  </a:schemeClr>
                </a:solidFill>
              </a:rPr>
              <a:t>Morfologia verbale</a:t>
            </a:r>
          </a:p>
          <a:p>
            <a:pPr algn="just">
              <a:buNone/>
            </a:pPr>
            <a:endParaRPr lang="it-IT" dirty="0" smtClean="0">
              <a:ln>
                <a:solidFill>
                  <a:srgbClr val="2C7C9F"/>
                </a:solidFill>
              </a:ln>
              <a:solidFill>
                <a:schemeClr val="bg2">
                  <a:lumMod val="50000"/>
                </a:schemeClr>
              </a:solidFill>
            </a:endParaRPr>
          </a:p>
          <a:p>
            <a:pPr algn="just">
              <a:buNone/>
            </a:pPr>
            <a:r>
              <a:rPr lang="it-IT" dirty="0" smtClean="0">
                <a:ln>
                  <a:solidFill>
                    <a:srgbClr val="2C7C9F"/>
                  </a:solidFill>
                </a:ln>
                <a:solidFill>
                  <a:schemeClr val="bg2">
                    <a:lumMod val="50000"/>
                  </a:schemeClr>
                </a:solidFill>
              </a:rPr>
              <a:t>Sistema verbale : </a:t>
            </a:r>
          </a:p>
          <a:p>
            <a:pPr marL="514350" indent="-514350" algn="just">
              <a:buAutoNum type="arabicParenR"/>
            </a:pPr>
            <a:r>
              <a:rPr lang="it-IT" dirty="0" smtClean="0">
                <a:ln>
                  <a:solidFill>
                    <a:srgbClr val="2C7C9F"/>
                  </a:solidFill>
                </a:ln>
                <a:solidFill>
                  <a:schemeClr val="bg2">
                    <a:lumMod val="50000"/>
                  </a:schemeClr>
                </a:solidFill>
              </a:rPr>
              <a:t>Presente</a:t>
            </a:r>
          </a:p>
          <a:p>
            <a:pPr marL="514350" indent="-514350" algn="just">
              <a:buAutoNum type="arabicParenR"/>
            </a:pPr>
            <a:r>
              <a:rPr lang="it-IT" dirty="0" smtClean="0">
                <a:ln>
                  <a:solidFill>
                    <a:srgbClr val="2C7C9F"/>
                  </a:solidFill>
                </a:ln>
                <a:solidFill>
                  <a:schemeClr val="bg2">
                    <a:lumMod val="50000"/>
                  </a:schemeClr>
                </a:solidFill>
              </a:rPr>
              <a:t>Futuro</a:t>
            </a:r>
          </a:p>
          <a:p>
            <a:pPr marL="514350" indent="-514350" algn="just">
              <a:buAutoNum type="arabicParenR"/>
            </a:pPr>
            <a:r>
              <a:rPr lang="it-IT" dirty="0" smtClean="0">
                <a:ln>
                  <a:solidFill>
                    <a:srgbClr val="2C7C9F"/>
                  </a:solidFill>
                </a:ln>
                <a:solidFill>
                  <a:schemeClr val="bg2">
                    <a:lumMod val="50000"/>
                  </a:schemeClr>
                </a:solidFill>
              </a:rPr>
              <a:t>Aoristo</a:t>
            </a:r>
          </a:p>
          <a:p>
            <a:pPr marL="514350" indent="-514350" algn="just">
              <a:buAutoNum type="arabicParenR"/>
            </a:pPr>
            <a:r>
              <a:rPr lang="it-IT" dirty="0" smtClean="0">
                <a:ln>
                  <a:solidFill>
                    <a:srgbClr val="2C7C9F"/>
                  </a:solidFill>
                </a:ln>
                <a:solidFill>
                  <a:schemeClr val="bg2">
                    <a:lumMod val="50000"/>
                  </a:schemeClr>
                </a:solidFill>
              </a:rPr>
              <a:t>Perfetto</a:t>
            </a:r>
          </a:p>
          <a:p>
            <a:pPr marL="514350" indent="-514350" algn="just">
              <a:buNone/>
            </a:pPr>
            <a:endParaRPr lang="it-IT" dirty="0" smtClean="0">
              <a:ln>
                <a:solidFill>
                  <a:srgbClr val="2C7C9F"/>
                </a:solidFill>
              </a:ln>
              <a:solidFill>
                <a:schemeClr val="bg2">
                  <a:lumMod val="50000"/>
                </a:schemeClr>
              </a:solidFill>
            </a:endParaRPr>
          </a:p>
          <a:p>
            <a:pPr algn="ctr">
              <a:buNone/>
            </a:pPr>
            <a:endParaRPr lang="it-IT" dirty="0" smtClean="0">
              <a:ln>
                <a:solidFill>
                  <a:srgbClr val="2C7C9F"/>
                </a:solidFill>
              </a:ln>
              <a:solidFill>
                <a:schemeClr val="bg2">
                  <a:lumMod val="50000"/>
                </a:schemeClr>
              </a:solidFill>
            </a:endParaRPr>
          </a:p>
          <a:p>
            <a:pPr algn="just">
              <a:buNone/>
            </a:pPr>
            <a:endParaRPr lang="it-IT" dirty="0">
              <a:ln>
                <a:solidFill>
                  <a:srgbClr val="2C7C9F"/>
                </a:solidFill>
              </a:ln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1862"/>
          </a:xfrm>
        </p:spPr>
        <p:txBody>
          <a:bodyPr/>
          <a:lstStyle/>
          <a:p>
            <a:r>
              <a:rPr lang="it-IT" dirty="0" smtClean="0">
                <a:solidFill>
                  <a:schemeClr val="bg2">
                    <a:lumMod val="50000"/>
                  </a:schemeClr>
                </a:solidFill>
              </a:rPr>
              <a:t>VII classe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358900"/>
            <a:ext cx="8229600" cy="4767263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ru-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ṇa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-d-</a:t>
            </a:r>
            <a:r>
              <a:rPr lang="it-IT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dhi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– ru-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-d-</a:t>
            </a:r>
            <a:r>
              <a:rPr lang="it-IT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dhe  &lt; 	</a:t>
            </a:r>
            <a:r>
              <a:rPr lang="it-IT" dirty="0" smtClean="0"/>
              <a:t>rudh</a:t>
            </a:r>
            <a:r>
              <a:rPr lang="it-IT" i="1" dirty="0" smtClean="0"/>
              <a:t> – </a:t>
            </a:r>
            <a:r>
              <a:rPr lang="it-IT" dirty="0" smtClean="0"/>
              <a:t>ostacolare + infisso -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na- / -n-</a:t>
            </a:r>
          </a:p>
          <a:p>
            <a:pPr>
              <a:buNone/>
            </a:pPr>
            <a:r>
              <a:rPr lang="it-IT" dirty="0" smtClean="0"/>
              <a:t>								</a:t>
            </a:r>
            <a:r>
              <a:rPr lang="it-IT" dirty="0" err="1" smtClean="0"/>
              <a:t>ru-</a:t>
            </a:r>
            <a:r>
              <a:rPr lang="it-IT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na-</a:t>
            </a:r>
            <a:r>
              <a:rPr lang="it-IT" dirty="0" err="1" smtClean="0"/>
              <a:t>dh-</a:t>
            </a:r>
            <a:r>
              <a:rPr lang="it-IT" dirty="0" err="1" smtClean="0">
                <a:solidFill>
                  <a:srgbClr val="3F8DE2"/>
                </a:solidFill>
              </a:rPr>
              <a:t>ti</a:t>
            </a:r>
            <a:r>
              <a:rPr lang="it-IT" dirty="0" smtClean="0">
                <a:solidFill>
                  <a:srgbClr val="3F8DE2"/>
                </a:solidFill>
              </a:rPr>
              <a:t>  </a:t>
            </a:r>
            <a:r>
              <a:rPr lang="it-IT" dirty="0" smtClean="0"/>
              <a:t>/ </a:t>
            </a:r>
            <a:r>
              <a:rPr lang="it-IT" dirty="0" err="1" smtClean="0"/>
              <a:t>ru</a:t>
            </a:r>
            <a:r>
              <a:rPr lang="it-IT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-n-</a:t>
            </a:r>
            <a:r>
              <a:rPr lang="it-IT" dirty="0" err="1" smtClean="0"/>
              <a:t>dh-</a:t>
            </a:r>
            <a:r>
              <a:rPr lang="it-IT" dirty="0" err="1" smtClean="0">
                <a:solidFill>
                  <a:srgbClr val="3F8DE2"/>
                </a:solidFill>
              </a:rPr>
              <a:t>te</a:t>
            </a:r>
            <a:endParaRPr lang="it-IT" dirty="0" smtClean="0"/>
          </a:p>
          <a:p>
            <a:pPr>
              <a:buNone/>
            </a:pPr>
            <a:endParaRPr lang="it-IT" u="sng" dirty="0" smtClean="0">
              <a:solidFill>
                <a:schemeClr val="tx2">
                  <a:lumMod val="50000"/>
                  <a:lumOff val="50000"/>
                </a:schemeClr>
              </a:solidFill>
            </a:endParaRPr>
          </a:p>
          <a:p>
            <a:pPr>
              <a:buNone/>
            </a:pPr>
            <a:r>
              <a:rPr lang="it-IT" u="sng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Indicativo</a:t>
            </a:r>
            <a:r>
              <a:rPr lang="it-IT" u="sng" dirty="0" smtClean="0"/>
              <a:t> </a:t>
            </a:r>
            <a:r>
              <a:rPr lang="it-IT" u="sng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P</a:t>
            </a:r>
            <a:r>
              <a:rPr lang="it-IT" u="sng" dirty="0" smtClean="0"/>
              <a:t>. </a:t>
            </a:r>
            <a:r>
              <a:rPr lang="it-IT" u="sng" dirty="0" smtClean="0">
                <a:solidFill>
                  <a:srgbClr val="3F8DE2"/>
                </a:solidFill>
              </a:rPr>
              <a:t>presente</a:t>
            </a:r>
          </a:p>
          <a:p>
            <a:pPr>
              <a:buNone/>
            </a:pPr>
            <a:endParaRPr lang="it-IT" u="sng" dirty="0" smtClean="0">
              <a:solidFill>
                <a:srgbClr val="3F8DE2"/>
              </a:solidFill>
            </a:endParaRPr>
          </a:p>
          <a:p>
            <a:pPr>
              <a:buNone/>
            </a:pP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ru-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ṇa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-dh-</a:t>
            </a:r>
            <a:r>
              <a:rPr lang="it-IT" dirty="0" smtClean="0">
                <a:solidFill>
                  <a:srgbClr val="3F8DE2"/>
                </a:solidFill>
              </a:rPr>
              <a:t>mi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				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ru-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-dh-</a:t>
            </a:r>
            <a:r>
              <a:rPr lang="it-IT" dirty="0" smtClean="0">
                <a:solidFill>
                  <a:srgbClr val="3F8DE2"/>
                </a:solidFill>
              </a:rPr>
              <a:t>vaḥ</a:t>
            </a:r>
            <a:r>
              <a:rPr lang="it-IT" dirty="0" smtClean="0">
                <a:solidFill>
                  <a:srgbClr val="FF4040"/>
                </a:solidFill>
              </a:rPr>
              <a:t>		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ru-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-dh-</a:t>
            </a:r>
            <a:r>
              <a:rPr lang="it-IT" dirty="0" smtClean="0">
                <a:solidFill>
                  <a:srgbClr val="3F8DE2"/>
                </a:solidFill>
              </a:rPr>
              <a:t>maḥ</a:t>
            </a:r>
            <a:endParaRPr lang="it-IT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ru-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ṇa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-t-</a:t>
            </a:r>
            <a:r>
              <a:rPr lang="it-IT" dirty="0" smtClean="0">
                <a:solidFill>
                  <a:srgbClr val="3F8DE2"/>
                </a:solidFill>
              </a:rPr>
              <a:t>si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				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ru-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-d-</a:t>
            </a:r>
            <a:r>
              <a:rPr lang="it-IT" dirty="0" smtClean="0">
                <a:solidFill>
                  <a:srgbClr val="3F8DE2"/>
                </a:solidFill>
              </a:rPr>
              <a:t>dhaḥ</a:t>
            </a:r>
            <a:r>
              <a:rPr lang="it-IT" dirty="0" smtClean="0">
                <a:solidFill>
                  <a:srgbClr val="FF4040"/>
                </a:solidFill>
              </a:rPr>
              <a:t>		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ru-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-d-</a:t>
            </a:r>
            <a:r>
              <a:rPr lang="it-IT" dirty="0" smtClean="0">
                <a:solidFill>
                  <a:srgbClr val="3F8DE2"/>
                </a:solidFill>
              </a:rPr>
              <a:t>dha</a:t>
            </a:r>
            <a:endParaRPr lang="it-IT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ru-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ṇa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-d-</a:t>
            </a:r>
            <a:r>
              <a:rPr lang="it-IT" dirty="0" smtClean="0">
                <a:solidFill>
                  <a:srgbClr val="3F8DE2"/>
                </a:solidFill>
              </a:rPr>
              <a:t>dhi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				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ru-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-d-</a:t>
            </a:r>
            <a:r>
              <a:rPr lang="it-IT" dirty="0" smtClean="0">
                <a:solidFill>
                  <a:srgbClr val="3F8DE2"/>
                </a:solidFill>
              </a:rPr>
              <a:t>dhaḥ</a:t>
            </a:r>
            <a:r>
              <a:rPr lang="it-IT" dirty="0" smtClean="0">
                <a:solidFill>
                  <a:srgbClr val="FF4040"/>
                </a:solidFill>
              </a:rPr>
              <a:t>		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ru-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-dh-</a:t>
            </a:r>
            <a:r>
              <a:rPr lang="it-IT" dirty="0" smtClean="0">
                <a:solidFill>
                  <a:srgbClr val="3F8DE2"/>
                </a:solidFill>
              </a:rPr>
              <a:t>anti</a:t>
            </a:r>
          </a:p>
          <a:p>
            <a:pPr>
              <a:buNone/>
            </a:pPr>
            <a:endParaRPr lang="it-IT" dirty="0" smtClean="0">
              <a:solidFill>
                <a:srgbClr val="3F8DE2"/>
              </a:solidFill>
            </a:endParaRPr>
          </a:p>
          <a:p>
            <a:pPr>
              <a:buNone/>
            </a:pPr>
            <a:r>
              <a:rPr lang="it-IT" u="sng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Indicativo</a:t>
            </a:r>
            <a:r>
              <a:rPr lang="it-IT" u="sng" dirty="0" smtClean="0"/>
              <a:t> </a:t>
            </a:r>
            <a:r>
              <a:rPr lang="it-IT" u="sng" cap="all" dirty="0" smtClean="0">
                <a:solidFill>
                  <a:srgbClr val="FF4040"/>
                </a:solidFill>
              </a:rPr>
              <a:t>ā</a:t>
            </a:r>
            <a:r>
              <a:rPr lang="it-IT" u="sng" dirty="0" smtClean="0"/>
              <a:t>. </a:t>
            </a:r>
            <a:r>
              <a:rPr lang="it-IT" u="sng" dirty="0" smtClean="0">
                <a:solidFill>
                  <a:srgbClr val="3F8DE2"/>
                </a:solidFill>
              </a:rPr>
              <a:t>presente</a:t>
            </a:r>
          </a:p>
          <a:p>
            <a:pPr>
              <a:buNone/>
            </a:pPr>
            <a:endParaRPr lang="it-IT" u="sng" dirty="0" smtClean="0">
              <a:solidFill>
                <a:srgbClr val="3F8DE2"/>
              </a:solidFill>
            </a:endParaRPr>
          </a:p>
          <a:p>
            <a:pPr>
              <a:buNone/>
            </a:pPr>
            <a:r>
              <a:rPr lang="it-IT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ru-</a:t>
            </a:r>
            <a:r>
              <a:rPr lang="it-IT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</a:t>
            </a:r>
            <a:r>
              <a:rPr lang="it-IT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-dh-</a:t>
            </a:r>
            <a:r>
              <a:rPr lang="it-IT" dirty="0" err="1" smtClean="0">
                <a:solidFill>
                  <a:srgbClr val="3F8DE2"/>
                </a:solidFill>
              </a:rPr>
              <a:t>e</a:t>
            </a:r>
            <a:r>
              <a:rPr lang="it-IT" dirty="0" smtClean="0">
                <a:solidFill>
                  <a:srgbClr val="FF4040"/>
                </a:solidFill>
              </a:rPr>
              <a:t>					</a:t>
            </a:r>
            <a:r>
              <a:rPr lang="it-IT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ru-</a:t>
            </a:r>
            <a:r>
              <a:rPr lang="it-IT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</a:t>
            </a:r>
            <a:r>
              <a:rPr lang="it-IT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-dh-</a:t>
            </a:r>
            <a:r>
              <a:rPr lang="it-IT" dirty="0" err="1" smtClean="0">
                <a:solidFill>
                  <a:srgbClr val="3F8DE2"/>
                </a:solidFill>
              </a:rPr>
              <a:t>vahe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		</a:t>
            </a:r>
            <a:r>
              <a:rPr lang="it-IT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ru-</a:t>
            </a:r>
            <a:r>
              <a:rPr lang="it-IT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</a:t>
            </a:r>
            <a:r>
              <a:rPr lang="it-IT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-dh-</a:t>
            </a:r>
            <a:r>
              <a:rPr lang="it-IT" dirty="0" err="1" smtClean="0">
                <a:solidFill>
                  <a:srgbClr val="3F8DE2"/>
                </a:solidFill>
              </a:rPr>
              <a:t>mahe</a:t>
            </a:r>
            <a:endParaRPr lang="it-IT" dirty="0" smtClean="0">
              <a:solidFill>
                <a:srgbClr val="FF4040"/>
              </a:solidFill>
            </a:endParaRPr>
          </a:p>
          <a:p>
            <a:pPr>
              <a:buNone/>
            </a:pP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ru-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-t-</a:t>
            </a:r>
            <a:r>
              <a:rPr lang="it-IT" dirty="0" smtClean="0">
                <a:solidFill>
                  <a:srgbClr val="3F8DE2"/>
                </a:solidFill>
              </a:rPr>
              <a:t>se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					ru-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-dh-</a:t>
            </a:r>
            <a:r>
              <a:rPr lang="it-IT" dirty="0" smtClean="0">
                <a:solidFill>
                  <a:schemeClr val="accent5"/>
                </a:solidFill>
              </a:rPr>
              <a:t>ā</a:t>
            </a:r>
            <a:r>
              <a:rPr lang="it-IT" dirty="0" smtClean="0">
                <a:solidFill>
                  <a:srgbClr val="3F8DE2"/>
                </a:solidFill>
              </a:rPr>
              <a:t>the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		ru-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-d-</a:t>
            </a:r>
            <a:r>
              <a:rPr lang="it-IT" dirty="0" smtClean="0">
                <a:solidFill>
                  <a:srgbClr val="3F8DE2"/>
                </a:solidFill>
              </a:rPr>
              <a:t>dhve</a:t>
            </a:r>
            <a:endParaRPr lang="it-IT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ru-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-d-</a:t>
            </a:r>
            <a:r>
              <a:rPr lang="it-IT" dirty="0" smtClean="0">
                <a:solidFill>
                  <a:srgbClr val="3F8DE2"/>
                </a:solidFill>
              </a:rPr>
              <a:t>dhe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					ru-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-dh-</a:t>
            </a:r>
            <a:r>
              <a:rPr lang="it-IT" dirty="0" smtClean="0">
                <a:solidFill>
                  <a:srgbClr val="7EB606"/>
                </a:solidFill>
              </a:rPr>
              <a:t>ā</a:t>
            </a:r>
            <a:r>
              <a:rPr lang="it-IT" dirty="0" smtClean="0">
                <a:solidFill>
                  <a:srgbClr val="3F8DE2"/>
                </a:solidFill>
              </a:rPr>
              <a:t>te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			ru-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-dh-</a:t>
            </a:r>
            <a:r>
              <a:rPr lang="it-IT" dirty="0" smtClean="0">
                <a:solidFill>
                  <a:srgbClr val="3F8DE2"/>
                </a:solidFill>
              </a:rPr>
              <a:t>ate</a:t>
            </a:r>
            <a:endParaRPr lang="it-IT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42962"/>
          </a:xfrm>
        </p:spPr>
        <p:txBody>
          <a:bodyPr/>
          <a:lstStyle/>
          <a:p>
            <a:r>
              <a:rPr lang="it-IT" dirty="0" smtClean="0">
                <a:solidFill>
                  <a:schemeClr val="bg2">
                    <a:lumMod val="50000"/>
                  </a:schemeClr>
                </a:solidFill>
              </a:rPr>
              <a:t>III classe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17600"/>
            <a:ext cx="8229600" cy="5008563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bi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u="sng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bhar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ti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– 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bi-</a:t>
            </a:r>
            <a:r>
              <a:rPr lang="it-IT" u="sng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bhṛ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te  &lt; 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radd</a:t>
            </a:r>
            <a:r>
              <a:rPr lang="it-IT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. +  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forma forte / forma debole </a:t>
            </a:r>
            <a:r>
              <a:rPr lang="it-IT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+ </a:t>
            </a:r>
            <a:r>
              <a:rPr lang="it-IT" dirty="0" err="1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des</a:t>
            </a:r>
            <a:endParaRPr lang="it-IT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it-IT" dirty="0" smtClean="0"/>
              <a:t>	</a:t>
            </a:r>
          </a:p>
          <a:p>
            <a:pPr>
              <a:buNone/>
            </a:pPr>
            <a:r>
              <a:rPr lang="it-IT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Radd</a:t>
            </a:r>
            <a:r>
              <a:rPr lang="it-IT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.: </a:t>
            </a:r>
            <a:r>
              <a:rPr lang="it-IT" dirty="0" smtClean="0"/>
              <a:t>cons. iniziale ripetuta + voc. radicale gr. 0-breve  (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ṛ &gt; i</a:t>
            </a:r>
            <a:r>
              <a:rPr lang="it-IT" dirty="0" smtClean="0">
                <a:solidFill>
                  <a:srgbClr val="000000"/>
                </a:solidFill>
              </a:rPr>
              <a:t>)</a:t>
            </a:r>
          </a:p>
          <a:p>
            <a:pPr>
              <a:buNone/>
            </a:pPr>
            <a:r>
              <a:rPr lang="it-IT" dirty="0" err="1" smtClean="0">
                <a:solidFill>
                  <a:schemeClr val="bg2">
                    <a:lumMod val="50000"/>
                  </a:schemeClr>
                </a:solidFill>
              </a:rPr>
              <a:t>k</a:t>
            </a:r>
            <a:r>
              <a:rPr lang="it-IT" dirty="0" smtClean="0">
                <a:solidFill>
                  <a:schemeClr val="bg2">
                    <a:lumMod val="50000"/>
                  </a:schemeClr>
                </a:solidFill>
              </a:rPr>
              <a:t> / </a:t>
            </a:r>
            <a:r>
              <a:rPr lang="it-IT" dirty="0" err="1" smtClean="0">
                <a:solidFill>
                  <a:schemeClr val="bg2">
                    <a:lumMod val="50000"/>
                  </a:schemeClr>
                </a:solidFill>
              </a:rPr>
              <a:t>kh</a:t>
            </a:r>
            <a:r>
              <a:rPr lang="it-IT" dirty="0" smtClean="0">
                <a:solidFill>
                  <a:schemeClr val="bg2">
                    <a:lumMod val="50000"/>
                  </a:schemeClr>
                </a:solidFill>
              </a:rPr>
              <a:t> &gt; 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c</a:t>
            </a:r>
            <a:r>
              <a:rPr lang="it-IT" dirty="0" smtClean="0">
                <a:solidFill>
                  <a:schemeClr val="bg2">
                    <a:lumMod val="50000"/>
                  </a:schemeClr>
                </a:solidFill>
              </a:rPr>
              <a:t>-; </a:t>
            </a:r>
            <a:r>
              <a:rPr lang="it-IT" dirty="0" err="1" smtClean="0">
                <a:solidFill>
                  <a:schemeClr val="bg2">
                    <a:lumMod val="50000"/>
                  </a:schemeClr>
                </a:solidFill>
              </a:rPr>
              <a:t>g</a:t>
            </a:r>
            <a:r>
              <a:rPr lang="it-IT" dirty="0" smtClean="0">
                <a:solidFill>
                  <a:schemeClr val="bg2">
                    <a:lumMod val="50000"/>
                  </a:schemeClr>
                </a:solidFill>
              </a:rPr>
              <a:t> / </a:t>
            </a:r>
            <a:r>
              <a:rPr lang="it-IT" dirty="0" err="1" smtClean="0">
                <a:solidFill>
                  <a:schemeClr val="bg2">
                    <a:lumMod val="50000"/>
                  </a:schemeClr>
                </a:solidFill>
              </a:rPr>
              <a:t>gh</a:t>
            </a:r>
            <a:r>
              <a:rPr lang="it-IT" dirty="0" smtClean="0">
                <a:solidFill>
                  <a:schemeClr val="bg2">
                    <a:lumMod val="50000"/>
                  </a:schemeClr>
                </a:solidFill>
              </a:rPr>
              <a:t> / </a:t>
            </a:r>
            <a:r>
              <a:rPr lang="it-IT" dirty="0" err="1" smtClean="0">
                <a:solidFill>
                  <a:schemeClr val="bg2">
                    <a:lumMod val="50000"/>
                  </a:schemeClr>
                </a:solidFill>
              </a:rPr>
              <a:t>h</a:t>
            </a:r>
            <a:r>
              <a:rPr lang="it-IT" dirty="0" smtClean="0">
                <a:solidFill>
                  <a:schemeClr val="bg2">
                    <a:lumMod val="50000"/>
                  </a:schemeClr>
                </a:solidFill>
              </a:rPr>
              <a:t> &gt; </a:t>
            </a:r>
            <a:r>
              <a:rPr lang="it-IT" dirty="0" err="1" smtClean="0">
                <a:solidFill>
                  <a:srgbClr val="FF4040"/>
                </a:solidFill>
              </a:rPr>
              <a:t>j</a:t>
            </a:r>
            <a:endParaRPr lang="it-IT" dirty="0" smtClean="0"/>
          </a:p>
          <a:p>
            <a:pPr>
              <a:buNone/>
            </a:pPr>
            <a:r>
              <a:rPr lang="it-IT" dirty="0" smtClean="0">
                <a:solidFill>
                  <a:schemeClr val="bg2">
                    <a:lumMod val="50000"/>
                  </a:schemeClr>
                </a:solidFill>
              </a:rPr>
              <a:t>gruppi </a:t>
            </a:r>
            <a:r>
              <a:rPr lang="it-IT" dirty="0" err="1" smtClean="0">
                <a:solidFill>
                  <a:schemeClr val="bg2">
                    <a:lumMod val="50000"/>
                  </a:schemeClr>
                </a:solidFill>
              </a:rPr>
              <a:t>cons</a:t>
            </a:r>
            <a:r>
              <a:rPr lang="it-IT" dirty="0" smtClean="0">
                <a:solidFill>
                  <a:schemeClr val="bg2">
                    <a:lumMod val="50000"/>
                  </a:schemeClr>
                </a:solidFill>
              </a:rPr>
              <a:t> &gt; prima cons.</a:t>
            </a:r>
          </a:p>
          <a:p>
            <a:pPr>
              <a:buNone/>
            </a:pPr>
            <a:r>
              <a:rPr lang="it-IT" dirty="0" err="1" smtClean="0">
                <a:solidFill>
                  <a:schemeClr val="bg2">
                    <a:lumMod val="50000"/>
                  </a:schemeClr>
                </a:solidFill>
              </a:rPr>
              <a:t>s</a:t>
            </a:r>
            <a:r>
              <a:rPr lang="it-IT" dirty="0" smtClean="0">
                <a:solidFill>
                  <a:schemeClr val="bg2">
                    <a:lumMod val="50000"/>
                  </a:schemeClr>
                </a:solidFill>
              </a:rPr>
              <a:t> + sorda &gt; sorda</a:t>
            </a:r>
            <a:endParaRPr lang="it-IT" dirty="0" smtClean="0">
              <a:solidFill>
                <a:srgbClr val="000000"/>
              </a:solidFill>
            </a:endParaRPr>
          </a:p>
          <a:p>
            <a:pPr>
              <a:buNone/>
            </a:pPr>
            <a:endParaRPr lang="it-IT" dirty="0" smtClean="0">
              <a:solidFill>
                <a:schemeClr val="tx2">
                  <a:lumMod val="50000"/>
                  <a:lumOff val="50000"/>
                </a:schemeClr>
              </a:solidFill>
            </a:endParaRPr>
          </a:p>
          <a:p>
            <a:pPr>
              <a:buNone/>
            </a:pPr>
            <a:r>
              <a:rPr lang="it-IT" u="sng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Indicativo</a:t>
            </a:r>
            <a:r>
              <a:rPr lang="it-IT" u="sng" dirty="0" smtClean="0"/>
              <a:t> </a:t>
            </a:r>
            <a:r>
              <a:rPr lang="it-IT" u="sng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P</a:t>
            </a:r>
            <a:r>
              <a:rPr lang="it-IT" u="sng" dirty="0" smtClean="0"/>
              <a:t>. </a:t>
            </a:r>
            <a:r>
              <a:rPr lang="it-IT" u="sng" dirty="0" smtClean="0">
                <a:solidFill>
                  <a:srgbClr val="3F8DE2"/>
                </a:solidFill>
              </a:rPr>
              <a:t>presente</a:t>
            </a:r>
          </a:p>
          <a:p>
            <a:pPr>
              <a:buNone/>
            </a:pPr>
            <a:endParaRPr lang="it-IT" u="sng" dirty="0" smtClean="0">
              <a:solidFill>
                <a:srgbClr val="3F8DE2"/>
              </a:solidFill>
            </a:endParaRPr>
          </a:p>
          <a:p>
            <a:pPr>
              <a:buNone/>
            </a:pP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bi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u="sng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bhar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mi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				bi-</a:t>
            </a:r>
            <a:r>
              <a:rPr lang="it-IT" u="sng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bhṛ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vaḥ</a:t>
            </a:r>
            <a:r>
              <a:rPr lang="it-IT" dirty="0" smtClean="0">
                <a:solidFill>
                  <a:srgbClr val="FF4040"/>
                </a:solidFill>
              </a:rPr>
              <a:t>		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bi-</a:t>
            </a:r>
            <a:r>
              <a:rPr lang="it-IT" u="sng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bhṛ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maḥ</a:t>
            </a:r>
            <a:endParaRPr lang="it-IT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bi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u="sng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bhar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ṣ</a:t>
            </a:r>
            <a:r>
              <a:rPr lang="it-IT" dirty="0" smtClean="0">
                <a:solidFill>
                  <a:srgbClr val="3F8DE2"/>
                </a:solidFill>
              </a:rPr>
              <a:t>i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				bi-</a:t>
            </a:r>
            <a:r>
              <a:rPr lang="it-IT" u="sng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bhṛ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thaḥ</a:t>
            </a:r>
            <a:r>
              <a:rPr lang="it-IT" dirty="0" smtClean="0">
                <a:solidFill>
                  <a:srgbClr val="FF4040"/>
                </a:solidFill>
              </a:rPr>
              <a:t>		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bi-</a:t>
            </a:r>
            <a:r>
              <a:rPr lang="it-IT" u="sng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bhṛ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dha</a:t>
            </a:r>
            <a:endParaRPr lang="it-IT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bi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u="sng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bhar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ti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					bi-</a:t>
            </a:r>
            <a:r>
              <a:rPr lang="it-IT" u="sng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bhṛ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taḥ</a:t>
            </a:r>
            <a:r>
              <a:rPr lang="it-IT" dirty="0" smtClean="0">
                <a:solidFill>
                  <a:srgbClr val="FF4040"/>
                </a:solidFill>
              </a:rPr>
              <a:t>		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bi-</a:t>
            </a:r>
            <a:r>
              <a:rPr lang="it-IT" u="sng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bhr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ati</a:t>
            </a:r>
          </a:p>
          <a:p>
            <a:pPr>
              <a:buNone/>
            </a:pPr>
            <a:endParaRPr lang="it-IT" dirty="0" smtClean="0">
              <a:solidFill>
                <a:srgbClr val="3F8DE2"/>
              </a:solidFill>
            </a:endParaRPr>
          </a:p>
          <a:p>
            <a:pPr>
              <a:buNone/>
            </a:pPr>
            <a:r>
              <a:rPr lang="it-IT" u="sng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Indicativo</a:t>
            </a:r>
            <a:r>
              <a:rPr lang="it-IT" u="sng" dirty="0" smtClean="0"/>
              <a:t> </a:t>
            </a:r>
            <a:r>
              <a:rPr lang="it-IT" u="sng" cap="all" dirty="0" smtClean="0">
                <a:solidFill>
                  <a:srgbClr val="FF4040"/>
                </a:solidFill>
              </a:rPr>
              <a:t>ā</a:t>
            </a:r>
            <a:r>
              <a:rPr lang="it-IT" u="sng" dirty="0" smtClean="0"/>
              <a:t>. </a:t>
            </a:r>
            <a:r>
              <a:rPr lang="it-IT" u="sng" dirty="0" smtClean="0">
                <a:solidFill>
                  <a:srgbClr val="3F8DE2"/>
                </a:solidFill>
              </a:rPr>
              <a:t>presente</a:t>
            </a:r>
          </a:p>
          <a:p>
            <a:pPr>
              <a:buNone/>
            </a:pPr>
            <a:endParaRPr lang="it-IT" u="sng" dirty="0" smtClean="0">
              <a:solidFill>
                <a:srgbClr val="3F8DE2"/>
              </a:solidFill>
            </a:endParaRPr>
          </a:p>
          <a:p>
            <a:pPr>
              <a:buNone/>
            </a:pP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bi-</a:t>
            </a:r>
            <a:r>
              <a:rPr lang="it-IT" u="sng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bhr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e</a:t>
            </a:r>
            <a:r>
              <a:rPr lang="it-IT" dirty="0" smtClean="0">
                <a:solidFill>
                  <a:srgbClr val="FF4040"/>
                </a:solidFill>
              </a:rPr>
              <a:t>					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bi-</a:t>
            </a:r>
            <a:r>
              <a:rPr lang="it-IT" u="sng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bhṛ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vahe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		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bi-</a:t>
            </a:r>
            <a:r>
              <a:rPr lang="it-IT" u="sng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bhṛ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mahe</a:t>
            </a:r>
            <a:endParaRPr lang="it-IT" dirty="0" smtClean="0">
              <a:solidFill>
                <a:srgbClr val="FF4040"/>
              </a:solidFill>
            </a:endParaRPr>
          </a:p>
          <a:p>
            <a:pPr>
              <a:buNone/>
            </a:pP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bi-</a:t>
            </a:r>
            <a:r>
              <a:rPr lang="it-IT" u="sng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bhṛ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ṣ</a:t>
            </a:r>
            <a:r>
              <a:rPr lang="it-IT" dirty="0" smtClean="0">
                <a:solidFill>
                  <a:srgbClr val="3F8DE2"/>
                </a:solidFill>
              </a:rPr>
              <a:t>e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					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bi-</a:t>
            </a:r>
            <a:r>
              <a:rPr lang="it-IT" u="sng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bhr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chemeClr val="accent5"/>
                </a:solidFill>
              </a:rPr>
              <a:t>ā</a:t>
            </a:r>
            <a:r>
              <a:rPr lang="it-IT" dirty="0" smtClean="0">
                <a:solidFill>
                  <a:srgbClr val="3F8DE2"/>
                </a:solidFill>
              </a:rPr>
              <a:t>the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		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bi-</a:t>
            </a:r>
            <a:r>
              <a:rPr lang="it-IT" u="sng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bhṛ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dhve</a:t>
            </a:r>
            <a:endParaRPr lang="it-IT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bi-</a:t>
            </a:r>
            <a:r>
              <a:rPr lang="it-IT" u="sng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bhṛ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te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					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bi-</a:t>
            </a:r>
            <a:r>
              <a:rPr lang="it-IT" u="sng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bhr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7EB606"/>
                </a:solidFill>
              </a:rPr>
              <a:t>ā</a:t>
            </a:r>
            <a:r>
              <a:rPr lang="it-IT" dirty="0" smtClean="0">
                <a:solidFill>
                  <a:srgbClr val="3F8DE2"/>
                </a:solidFill>
              </a:rPr>
              <a:t>te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		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bi-</a:t>
            </a:r>
            <a:r>
              <a:rPr lang="it-IT" u="sng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bhr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ate</a:t>
            </a:r>
            <a:endParaRPr lang="it-IT" dirty="0" smtClean="0"/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44500"/>
            <a:ext cx="8229600" cy="5681663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da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/>
              <a:t>dā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ti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– 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da-</a:t>
            </a:r>
            <a:r>
              <a:rPr lang="it-IT" dirty="0" smtClean="0"/>
              <a:t>t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te  / 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da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/>
              <a:t>dhā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ti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- 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dha-</a:t>
            </a:r>
            <a:r>
              <a:rPr lang="it-IT" dirty="0" smtClean="0"/>
              <a:t>t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te </a:t>
            </a:r>
            <a:endParaRPr lang="it-IT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it-IT" dirty="0" smtClean="0"/>
              <a:t>	</a:t>
            </a:r>
          </a:p>
          <a:p>
            <a:pPr>
              <a:buNone/>
            </a:pPr>
            <a:endParaRPr lang="it-IT" dirty="0" smtClean="0">
              <a:solidFill>
                <a:schemeClr val="tx2">
                  <a:lumMod val="50000"/>
                  <a:lumOff val="50000"/>
                </a:schemeClr>
              </a:solidFill>
            </a:endParaRPr>
          </a:p>
          <a:p>
            <a:pPr>
              <a:buNone/>
            </a:pPr>
            <a:r>
              <a:rPr lang="it-IT" u="sng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Indicativo</a:t>
            </a:r>
            <a:r>
              <a:rPr lang="it-IT" u="sng" dirty="0" smtClean="0"/>
              <a:t> </a:t>
            </a:r>
            <a:r>
              <a:rPr lang="it-IT" u="sng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P</a:t>
            </a:r>
            <a:r>
              <a:rPr lang="it-IT" u="sng" dirty="0" smtClean="0"/>
              <a:t>. </a:t>
            </a:r>
            <a:r>
              <a:rPr lang="it-IT" u="sng" dirty="0" smtClean="0">
                <a:solidFill>
                  <a:srgbClr val="3F8DE2"/>
                </a:solidFill>
              </a:rPr>
              <a:t>presente</a:t>
            </a:r>
          </a:p>
          <a:p>
            <a:pPr>
              <a:buNone/>
            </a:pPr>
            <a:endParaRPr lang="it-IT" u="sng" dirty="0" smtClean="0">
              <a:solidFill>
                <a:srgbClr val="3F8DE2"/>
              </a:solidFill>
            </a:endParaRPr>
          </a:p>
          <a:p>
            <a:pPr>
              <a:buNone/>
            </a:pP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da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/>
              <a:t>dā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mi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	da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/>
              <a:t>dhā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mi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	  da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/>
              <a:t>d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vaḥ</a:t>
            </a:r>
            <a:r>
              <a:rPr lang="it-IT" dirty="0" smtClean="0">
                <a:solidFill>
                  <a:srgbClr val="FF4040"/>
                </a:solidFill>
              </a:rPr>
              <a:t>	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da-</a:t>
            </a:r>
            <a:r>
              <a:rPr lang="it-IT" dirty="0" smtClean="0"/>
              <a:t>dh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vaḥ</a:t>
            </a:r>
            <a:r>
              <a:rPr lang="it-IT" dirty="0" smtClean="0">
                <a:solidFill>
                  <a:srgbClr val="FF4040"/>
                </a:solidFill>
              </a:rPr>
              <a:t>	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da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/>
              <a:t>d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maḥ  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da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/>
              <a:t>dh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maḥ</a:t>
            </a:r>
            <a:endParaRPr lang="it-IT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da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/>
              <a:t>dā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s</a:t>
            </a:r>
            <a:r>
              <a:rPr lang="it-IT" dirty="0" smtClean="0">
                <a:solidFill>
                  <a:srgbClr val="3F8DE2"/>
                </a:solidFill>
              </a:rPr>
              <a:t>i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	da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/>
              <a:t>dhā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si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	  da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/>
              <a:t>t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thaḥ</a:t>
            </a:r>
            <a:r>
              <a:rPr lang="it-IT" dirty="0" smtClean="0">
                <a:solidFill>
                  <a:srgbClr val="FF4040"/>
                </a:solidFill>
              </a:rPr>
              <a:t>	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dha-</a:t>
            </a:r>
            <a:r>
              <a:rPr lang="it-IT" dirty="0" smtClean="0"/>
              <a:t>t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tha</a:t>
            </a:r>
            <a:r>
              <a:rPr lang="it-IT" dirty="0" smtClean="0">
                <a:solidFill>
                  <a:srgbClr val="3F8DE2"/>
                </a:solidFill>
              </a:rPr>
              <a:t>ḥ</a:t>
            </a:r>
            <a:r>
              <a:rPr lang="it-IT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 </a:t>
            </a:r>
            <a:r>
              <a:rPr lang="it-IT" dirty="0" smtClean="0">
                <a:solidFill>
                  <a:srgbClr val="FF4040"/>
                </a:solidFill>
              </a:rPr>
              <a:t>	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da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/>
              <a:t>t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tha     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dha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/>
              <a:t>t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tha</a:t>
            </a:r>
            <a:endParaRPr lang="it-IT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da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/>
              <a:t>dā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ti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		da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/>
              <a:t>dhā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ti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	  da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/>
              <a:t>t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taḥ</a:t>
            </a:r>
            <a:r>
              <a:rPr lang="it-IT" dirty="0" smtClean="0">
                <a:solidFill>
                  <a:srgbClr val="FF4040"/>
                </a:solidFill>
              </a:rPr>
              <a:t>	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dha-</a:t>
            </a:r>
            <a:r>
              <a:rPr lang="it-IT" dirty="0" smtClean="0"/>
              <a:t>t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ta</a:t>
            </a:r>
            <a:r>
              <a:rPr lang="it-IT" dirty="0" smtClean="0">
                <a:solidFill>
                  <a:srgbClr val="3F8DE2"/>
                </a:solidFill>
              </a:rPr>
              <a:t>ḥ</a:t>
            </a:r>
            <a:r>
              <a:rPr lang="it-IT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 </a:t>
            </a:r>
            <a:r>
              <a:rPr lang="it-IT" dirty="0" smtClean="0">
                <a:solidFill>
                  <a:srgbClr val="FF4040"/>
                </a:solidFill>
              </a:rPr>
              <a:t>	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da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/>
              <a:t>d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ati     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da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/>
              <a:t>dh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ati</a:t>
            </a:r>
          </a:p>
          <a:p>
            <a:pPr>
              <a:buNone/>
            </a:pPr>
            <a:endParaRPr lang="it-IT" dirty="0" smtClean="0">
              <a:solidFill>
                <a:srgbClr val="3F8DE2"/>
              </a:solidFill>
            </a:endParaRPr>
          </a:p>
          <a:p>
            <a:pPr>
              <a:buNone/>
            </a:pPr>
            <a:r>
              <a:rPr lang="it-IT" u="sng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Indicativo</a:t>
            </a:r>
            <a:r>
              <a:rPr lang="it-IT" u="sng" dirty="0" smtClean="0"/>
              <a:t> </a:t>
            </a:r>
            <a:r>
              <a:rPr lang="it-IT" u="sng" cap="all" dirty="0" smtClean="0">
                <a:solidFill>
                  <a:srgbClr val="FF4040"/>
                </a:solidFill>
              </a:rPr>
              <a:t>ā</a:t>
            </a:r>
            <a:r>
              <a:rPr lang="it-IT" u="sng" dirty="0" smtClean="0"/>
              <a:t>. </a:t>
            </a:r>
            <a:r>
              <a:rPr lang="it-IT" u="sng" dirty="0" smtClean="0">
                <a:solidFill>
                  <a:srgbClr val="3F8DE2"/>
                </a:solidFill>
              </a:rPr>
              <a:t>presente</a:t>
            </a:r>
          </a:p>
          <a:p>
            <a:pPr>
              <a:buNone/>
            </a:pPr>
            <a:endParaRPr lang="it-IT" u="sng" dirty="0" smtClean="0">
              <a:solidFill>
                <a:srgbClr val="3F8DE2"/>
              </a:solidFill>
            </a:endParaRPr>
          </a:p>
          <a:p>
            <a:pPr>
              <a:buNone/>
            </a:pPr>
            <a:r>
              <a:rPr lang="it-IT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da</a:t>
            </a:r>
            <a:r>
              <a:rPr lang="it-IT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err="1" smtClean="0"/>
              <a:t>d</a:t>
            </a:r>
            <a:r>
              <a:rPr lang="it-IT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err="1" smtClean="0">
                <a:solidFill>
                  <a:srgbClr val="3F8DE2"/>
                </a:solidFill>
              </a:rPr>
              <a:t>e</a:t>
            </a:r>
            <a:r>
              <a:rPr lang="it-IT" dirty="0" smtClean="0">
                <a:solidFill>
                  <a:srgbClr val="FF4040"/>
                </a:solidFill>
              </a:rPr>
              <a:t>	   </a:t>
            </a:r>
            <a:r>
              <a:rPr lang="it-IT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da</a:t>
            </a:r>
            <a:r>
              <a:rPr lang="it-IT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err="1" smtClean="0"/>
              <a:t>dh-</a:t>
            </a:r>
            <a:r>
              <a:rPr lang="it-IT" dirty="0" err="1" smtClean="0">
                <a:solidFill>
                  <a:srgbClr val="3F8DE2"/>
                </a:solidFill>
              </a:rPr>
              <a:t>e</a:t>
            </a:r>
            <a:r>
              <a:rPr lang="it-IT" dirty="0" smtClean="0">
                <a:solidFill>
                  <a:srgbClr val="FF4040"/>
                </a:solidFill>
              </a:rPr>
              <a:t>	 </a:t>
            </a:r>
            <a:r>
              <a:rPr lang="it-IT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da</a:t>
            </a:r>
            <a:r>
              <a:rPr lang="it-IT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err="1" smtClean="0"/>
              <a:t>d</a:t>
            </a:r>
            <a:r>
              <a:rPr lang="it-IT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err="1" smtClean="0">
                <a:solidFill>
                  <a:srgbClr val="3F8DE2"/>
                </a:solidFill>
              </a:rPr>
              <a:t>vahe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it-IT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da-</a:t>
            </a:r>
            <a:r>
              <a:rPr lang="it-IT" dirty="0" err="1" smtClean="0"/>
              <a:t>dh</a:t>
            </a:r>
            <a:r>
              <a:rPr lang="it-IT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err="1" smtClean="0">
                <a:solidFill>
                  <a:srgbClr val="3F8DE2"/>
                </a:solidFill>
              </a:rPr>
              <a:t>vahe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	   </a:t>
            </a:r>
            <a:r>
              <a:rPr lang="it-IT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da</a:t>
            </a:r>
            <a:r>
              <a:rPr lang="it-IT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err="1" smtClean="0"/>
              <a:t>d</a:t>
            </a:r>
            <a:r>
              <a:rPr lang="it-IT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err="1" smtClean="0">
                <a:solidFill>
                  <a:srgbClr val="3F8DE2"/>
                </a:solidFill>
              </a:rPr>
              <a:t>mahe</a:t>
            </a:r>
            <a:r>
              <a:rPr lang="it-IT" dirty="0" smtClean="0">
                <a:solidFill>
                  <a:srgbClr val="3F8DE2"/>
                </a:solidFill>
              </a:rPr>
              <a:t>  </a:t>
            </a:r>
            <a:r>
              <a:rPr lang="it-IT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da</a:t>
            </a:r>
            <a:r>
              <a:rPr lang="it-IT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err="1" smtClean="0"/>
              <a:t>dh</a:t>
            </a:r>
            <a:r>
              <a:rPr lang="it-IT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err="1" smtClean="0">
                <a:solidFill>
                  <a:srgbClr val="3F8DE2"/>
                </a:solidFill>
              </a:rPr>
              <a:t>mahe</a:t>
            </a:r>
            <a:endParaRPr lang="it-IT" dirty="0" smtClean="0">
              <a:solidFill>
                <a:srgbClr val="FF4040"/>
              </a:solidFill>
            </a:endParaRPr>
          </a:p>
          <a:p>
            <a:pPr>
              <a:buNone/>
            </a:pP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da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/>
              <a:t>t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s</a:t>
            </a:r>
            <a:r>
              <a:rPr lang="it-IT" dirty="0" smtClean="0">
                <a:solidFill>
                  <a:srgbClr val="3F8DE2"/>
                </a:solidFill>
              </a:rPr>
              <a:t>e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	   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dha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/>
              <a:t>t-</a:t>
            </a:r>
            <a:r>
              <a:rPr lang="it-IT" dirty="0" smtClean="0">
                <a:solidFill>
                  <a:srgbClr val="3F8DE2"/>
                </a:solidFill>
              </a:rPr>
              <a:t>se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 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da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/>
              <a:t>d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chemeClr val="accent5"/>
                </a:solidFill>
              </a:rPr>
              <a:t>ā</a:t>
            </a:r>
            <a:r>
              <a:rPr lang="it-IT" dirty="0" smtClean="0">
                <a:solidFill>
                  <a:srgbClr val="3F8DE2"/>
                </a:solidFill>
              </a:rPr>
              <a:t>the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da-</a:t>
            </a:r>
            <a:r>
              <a:rPr lang="it-IT" dirty="0" smtClean="0"/>
              <a:t>dh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chemeClr val="accent5"/>
                </a:solidFill>
              </a:rPr>
              <a:t>ā</a:t>
            </a:r>
            <a:r>
              <a:rPr lang="it-IT" dirty="0" smtClean="0">
                <a:solidFill>
                  <a:srgbClr val="3F8DE2"/>
                </a:solidFill>
              </a:rPr>
              <a:t>the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	   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da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/>
              <a:t>d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dhve   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dha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/>
              <a:t>d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dhve</a:t>
            </a:r>
            <a:endParaRPr lang="it-IT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da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/>
              <a:t>t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te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	   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dha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/>
              <a:t>t-</a:t>
            </a:r>
            <a:r>
              <a:rPr lang="it-IT" dirty="0" smtClean="0">
                <a:solidFill>
                  <a:srgbClr val="3F8DE2"/>
                </a:solidFill>
              </a:rPr>
              <a:t>te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	 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da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/>
              <a:t>d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7EB606"/>
                </a:solidFill>
              </a:rPr>
              <a:t>ā</a:t>
            </a:r>
            <a:r>
              <a:rPr lang="it-IT" dirty="0" smtClean="0">
                <a:solidFill>
                  <a:srgbClr val="3F8DE2"/>
                </a:solidFill>
              </a:rPr>
              <a:t>te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da-</a:t>
            </a:r>
            <a:r>
              <a:rPr lang="it-IT" dirty="0" smtClean="0"/>
              <a:t>dh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chemeClr val="accent5"/>
                </a:solidFill>
              </a:rPr>
              <a:t>ā</a:t>
            </a:r>
            <a:r>
              <a:rPr lang="it-IT" dirty="0" smtClean="0">
                <a:solidFill>
                  <a:srgbClr val="3F8DE2"/>
                </a:solidFill>
              </a:rPr>
              <a:t>te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	   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da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/>
              <a:t>d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ate	   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da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/>
              <a:t>dh</a:t>
            </a: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it-IT" dirty="0" smtClean="0">
                <a:solidFill>
                  <a:srgbClr val="3F8DE2"/>
                </a:solidFill>
              </a:rPr>
              <a:t>ate</a:t>
            </a:r>
            <a:endParaRPr lang="it-IT" dirty="0" smtClean="0"/>
          </a:p>
          <a:p>
            <a:endParaRPr lang="it-IT" dirty="0" smtClean="0"/>
          </a:p>
          <a:p>
            <a:endParaRPr lang="it-IT" smtClean="0"/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>
                <a:solidFill>
                  <a:srgbClr val="2F97B5"/>
                </a:solidFill>
              </a:rPr>
              <a:t>Morfologia nominale</a:t>
            </a:r>
            <a:br>
              <a:rPr lang="it-IT" dirty="0" smtClean="0">
                <a:solidFill>
                  <a:srgbClr val="2F97B5"/>
                </a:solidFill>
              </a:rPr>
            </a:br>
            <a:r>
              <a:rPr lang="it-IT" dirty="0" err="1" smtClean="0">
                <a:solidFill>
                  <a:srgbClr val="2F97B5"/>
                </a:solidFill>
              </a:rPr>
              <a:t>sostantivo-aggettivo-pronome</a:t>
            </a:r>
            <a:endParaRPr lang="it-IT" dirty="0">
              <a:solidFill>
                <a:srgbClr val="2F97B5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Numero: </a:t>
            </a:r>
            <a:r>
              <a:rPr lang="it-IT" dirty="0" smtClean="0">
                <a:solidFill>
                  <a:srgbClr val="2F97B5"/>
                </a:solidFill>
              </a:rPr>
              <a:t>singolare</a:t>
            </a:r>
          </a:p>
          <a:p>
            <a:pPr>
              <a:buNone/>
            </a:pPr>
            <a:r>
              <a:rPr lang="it-IT" dirty="0" smtClean="0">
                <a:solidFill>
                  <a:srgbClr val="2F97B5"/>
                </a:solidFill>
              </a:rPr>
              <a:t>				   duale</a:t>
            </a:r>
          </a:p>
          <a:p>
            <a:pPr>
              <a:buNone/>
            </a:pPr>
            <a:r>
              <a:rPr lang="it-IT" dirty="0" smtClean="0">
                <a:solidFill>
                  <a:srgbClr val="2F97B5"/>
                </a:solidFill>
              </a:rPr>
              <a:t>				   plurale</a:t>
            </a:r>
          </a:p>
          <a:p>
            <a:pPr>
              <a:buNone/>
            </a:pPr>
            <a:endParaRPr lang="it-IT" dirty="0" smtClean="0">
              <a:solidFill>
                <a:srgbClr val="2F97B5"/>
              </a:solidFill>
            </a:endParaRPr>
          </a:p>
          <a:p>
            <a:pPr>
              <a:buNone/>
            </a:pPr>
            <a:r>
              <a:rPr lang="it-IT" dirty="0" smtClean="0"/>
              <a:t>Genere:</a:t>
            </a:r>
            <a:r>
              <a:rPr lang="it-IT" dirty="0" smtClean="0">
                <a:solidFill>
                  <a:srgbClr val="2F97B5"/>
                </a:solidFill>
              </a:rPr>
              <a:t> maschile</a:t>
            </a:r>
          </a:p>
          <a:p>
            <a:pPr>
              <a:buNone/>
            </a:pPr>
            <a:r>
              <a:rPr lang="it-IT" dirty="0" smtClean="0">
                <a:solidFill>
                  <a:srgbClr val="2F97B5"/>
                </a:solidFill>
              </a:rPr>
              <a:t>				  femminile</a:t>
            </a:r>
          </a:p>
          <a:p>
            <a:pPr>
              <a:buNone/>
            </a:pPr>
            <a:r>
              <a:rPr lang="it-IT" dirty="0" smtClean="0">
                <a:solidFill>
                  <a:srgbClr val="2F97B5"/>
                </a:solidFill>
              </a:rPr>
              <a:t>				  neutro</a:t>
            </a:r>
            <a:endParaRPr lang="it-IT" dirty="0">
              <a:solidFill>
                <a:srgbClr val="2F97B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57262"/>
          </a:xfrm>
        </p:spPr>
        <p:txBody>
          <a:bodyPr/>
          <a:lstStyle/>
          <a:p>
            <a:r>
              <a:rPr lang="it-IT" dirty="0" smtClean="0">
                <a:solidFill>
                  <a:schemeClr val="bg2">
                    <a:lumMod val="50000"/>
                  </a:schemeClr>
                </a:solidFill>
              </a:rPr>
              <a:t>Casi</a:t>
            </a:r>
            <a:endParaRPr lang="it-IT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231900"/>
            <a:ext cx="8229600" cy="4894263"/>
          </a:xfrm>
        </p:spPr>
        <p:txBody>
          <a:bodyPr/>
          <a:lstStyle/>
          <a:p>
            <a:pPr>
              <a:buNone/>
            </a:pPr>
            <a:r>
              <a:rPr lang="it-IT" dirty="0" smtClean="0"/>
              <a:t>Diretti: </a:t>
            </a:r>
            <a:r>
              <a:rPr lang="it-IT" dirty="0" smtClean="0">
                <a:solidFill>
                  <a:srgbClr val="2F97B5"/>
                </a:solidFill>
              </a:rPr>
              <a:t>nominativo</a:t>
            </a:r>
          </a:p>
          <a:p>
            <a:pPr>
              <a:buNone/>
            </a:pPr>
            <a:r>
              <a:rPr lang="it-IT" dirty="0" smtClean="0">
                <a:solidFill>
                  <a:srgbClr val="2F97B5"/>
                </a:solidFill>
              </a:rPr>
              <a:t>			   accusativo</a:t>
            </a:r>
          </a:p>
          <a:p>
            <a:pPr>
              <a:buNone/>
            </a:pPr>
            <a:r>
              <a:rPr lang="it-IT" dirty="0" smtClean="0">
                <a:solidFill>
                  <a:srgbClr val="2F97B5"/>
                </a:solidFill>
              </a:rPr>
              <a:t>			   vocativo</a:t>
            </a:r>
          </a:p>
          <a:p>
            <a:pPr>
              <a:buNone/>
            </a:pPr>
            <a:r>
              <a:rPr lang="it-IT" dirty="0" smtClean="0"/>
              <a:t>Indiretti:</a:t>
            </a:r>
            <a:r>
              <a:rPr lang="it-IT" dirty="0" smtClean="0">
                <a:solidFill>
                  <a:srgbClr val="2F97B5"/>
                </a:solidFill>
              </a:rPr>
              <a:t> strumentale</a:t>
            </a:r>
          </a:p>
          <a:p>
            <a:pPr>
              <a:buNone/>
            </a:pPr>
            <a:r>
              <a:rPr lang="it-IT" dirty="0" smtClean="0">
                <a:solidFill>
                  <a:srgbClr val="2F97B5"/>
                </a:solidFill>
              </a:rPr>
              <a:t>				  dativo</a:t>
            </a:r>
          </a:p>
          <a:p>
            <a:pPr>
              <a:buNone/>
            </a:pPr>
            <a:r>
              <a:rPr lang="it-IT" dirty="0" smtClean="0">
                <a:solidFill>
                  <a:srgbClr val="2F97B5"/>
                </a:solidFill>
              </a:rPr>
              <a:t>				  ablativo</a:t>
            </a:r>
          </a:p>
          <a:p>
            <a:pPr>
              <a:buNone/>
            </a:pPr>
            <a:r>
              <a:rPr lang="it-IT" dirty="0" smtClean="0">
                <a:solidFill>
                  <a:srgbClr val="2F97B5"/>
                </a:solidFill>
              </a:rPr>
              <a:t>			      genitivo</a:t>
            </a:r>
          </a:p>
          <a:p>
            <a:pPr>
              <a:buNone/>
            </a:pPr>
            <a:r>
              <a:rPr lang="it-IT" dirty="0" smtClean="0">
                <a:solidFill>
                  <a:srgbClr val="2F97B5"/>
                </a:solidFill>
              </a:rPr>
              <a:t>				  locativo</a:t>
            </a:r>
            <a:endParaRPr lang="it-IT" dirty="0">
              <a:solidFill>
                <a:srgbClr val="2F97B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457200" y="622300"/>
          <a:ext cx="8229600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 gridSpan="6">
                  <a:txBody>
                    <a:bodyPr/>
                    <a:lstStyle/>
                    <a:p>
                      <a:r>
                        <a:rPr lang="it-IT" dirty="0" smtClean="0"/>
                        <a:t>Sostantivi</a:t>
                      </a:r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70840">
                <a:tc gridSpan="3">
                  <a:txBody>
                    <a:bodyPr/>
                    <a:lstStyle/>
                    <a:p>
                      <a:r>
                        <a:rPr lang="it-IT" dirty="0" smtClean="0"/>
                        <a:t>Temi in vocale</a:t>
                      </a:r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it-IT" dirty="0" smtClean="0"/>
                        <a:t>Temi in consonante</a:t>
                      </a:r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Maschili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Neutri</a:t>
                      </a:r>
                    </a:p>
                    <a:p>
                      <a:endParaRPr lang="it-IT" dirty="0">
                        <a:solidFill>
                          <a:srgbClr val="2F97B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Femminili</a:t>
                      </a:r>
                    </a:p>
                    <a:p>
                      <a:endParaRPr lang="it-IT" dirty="0">
                        <a:solidFill>
                          <a:srgbClr val="2F97B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Maschili</a:t>
                      </a:r>
                      <a:endParaRPr lang="it-IT" dirty="0">
                        <a:solidFill>
                          <a:srgbClr val="2F97B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Neutri</a:t>
                      </a:r>
                    </a:p>
                    <a:p>
                      <a:endParaRPr lang="it-IT" dirty="0">
                        <a:solidFill>
                          <a:srgbClr val="2F97B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Femminili</a:t>
                      </a:r>
                    </a:p>
                    <a:p>
                      <a:endParaRPr lang="it-IT" dirty="0">
                        <a:solidFill>
                          <a:srgbClr val="2F97B5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- 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-a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-ā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occl</a:t>
                      </a:r>
                      <a:r>
                        <a:rPr lang="it-IT" dirty="0" smtClean="0"/>
                        <a:t>.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err="1" smtClean="0"/>
                        <a:t>occl</a:t>
                      </a:r>
                      <a:r>
                        <a:rPr lang="it-IT" dirty="0" smtClean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err="1" smtClean="0"/>
                        <a:t>occl</a:t>
                      </a:r>
                      <a:r>
                        <a:rPr lang="it-IT" dirty="0" smtClean="0"/>
                        <a:t>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- 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None/>
                      </a:pPr>
                      <a:r>
                        <a:rPr lang="it-IT" dirty="0" smtClean="0"/>
                        <a:t>-</a:t>
                      </a:r>
                      <a:r>
                        <a:rPr lang="it-IT" baseline="0" dirty="0" smtClean="0"/>
                        <a:t> 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-ī / - 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sib</a:t>
                      </a:r>
                      <a:r>
                        <a:rPr lang="it-IT" dirty="0" smtClean="0"/>
                        <a:t>. ś-ṣ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err="1" smtClean="0"/>
                        <a:t>sib</a:t>
                      </a:r>
                      <a:r>
                        <a:rPr lang="it-IT" dirty="0" smtClean="0"/>
                        <a:t>. ś-ṣ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err="1" smtClean="0"/>
                        <a:t>sib</a:t>
                      </a:r>
                      <a:r>
                        <a:rPr lang="it-IT" dirty="0" smtClean="0"/>
                        <a:t>. ś-ṣ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it-IT" dirty="0" err="1" smtClean="0"/>
                        <a:t>u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it-IT" baseline="0" dirty="0" smtClean="0"/>
                        <a:t> </a:t>
                      </a:r>
                      <a:r>
                        <a:rPr lang="it-IT" baseline="0" dirty="0" err="1" smtClean="0"/>
                        <a:t>u</a:t>
                      </a:r>
                      <a:r>
                        <a:rPr lang="it-IT" baseline="0" dirty="0" smtClean="0"/>
                        <a:t>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-ū / - u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-as</a:t>
                      </a:r>
                      <a:r>
                        <a:rPr lang="it-IT" dirty="0" smtClean="0"/>
                        <a:t>; </a:t>
                      </a:r>
                      <a:r>
                        <a:rPr lang="it-IT" dirty="0" err="1" smtClean="0"/>
                        <a:t>-is</a:t>
                      </a:r>
                      <a:r>
                        <a:rPr lang="it-IT" dirty="0" smtClean="0"/>
                        <a:t>; </a:t>
                      </a:r>
                      <a:r>
                        <a:rPr lang="it-IT" dirty="0" err="1" smtClean="0"/>
                        <a:t>-us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- t-ṛ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-t-ṛ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-t-ṛ;</a:t>
                      </a:r>
                      <a:r>
                        <a:rPr lang="it-IT" baseline="0" dirty="0" smtClean="0"/>
                        <a:t> -</a:t>
                      </a:r>
                      <a:r>
                        <a:rPr lang="it-IT" dirty="0" smtClean="0"/>
                        <a:t>tr-ī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-an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-m-an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[-n-ī]</a:t>
                      </a:r>
                      <a:endParaRPr lang="it-IT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Segnaposto contenuto 4"/>
          <p:cNvGraphicFramePr>
            <a:graphicFrameLocks noGrp="1"/>
          </p:cNvGraphicFramePr>
          <p:nvPr>
            <p:ph idx="1"/>
          </p:nvPr>
        </p:nvGraphicFramePr>
        <p:xfrm>
          <a:off x="457200" y="571500"/>
          <a:ext cx="5118100" cy="4140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0101"/>
                <a:gridCol w="1311118"/>
                <a:gridCol w="2416881"/>
              </a:tblGrid>
              <a:tr h="535877">
                <a:tc gridSpan="3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Sostantivi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535877">
                <a:tc gridSpan="3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Temi in vocale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535877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Maschili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Neutri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Femminili</a:t>
                      </a:r>
                    </a:p>
                  </a:txBody>
                  <a:tcPr/>
                </a:tc>
              </a:tr>
              <a:tr h="535877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err="1" smtClean="0"/>
                        <a:t>jan-</a:t>
                      </a:r>
                      <a:r>
                        <a:rPr lang="it-IT" dirty="0" err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a</a:t>
                      </a:r>
                      <a:endParaRPr lang="it-IT" dirty="0" smtClean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van-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māl-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ā</a:t>
                      </a:r>
                    </a:p>
                  </a:txBody>
                  <a:tcPr/>
                </a:tc>
              </a:tr>
              <a:tr h="535877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err="1" smtClean="0"/>
                        <a:t>agn-</a:t>
                      </a:r>
                      <a:r>
                        <a:rPr lang="it-IT" dirty="0" err="1" smtClean="0">
                          <a:solidFill>
                            <a:srgbClr val="FF4040"/>
                          </a:solidFill>
                        </a:rPr>
                        <a:t>i</a:t>
                      </a:r>
                      <a:endParaRPr lang="it-IT" dirty="0" smtClean="0">
                        <a:solidFill>
                          <a:srgbClr val="FF404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vār-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nār-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ī</a:t>
                      </a:r>
                      <a:r>
                        <a:rPr lang="it-IT" dirty="0" smtClean="0"/>
                        <a:t> / muk-t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i</a:t>
                      </a:r>
                    </a:p>
                  </a:txBody>
                  <a:tcPr/>
                </a:tc>
              </a:tr>
              <a:tr h="535877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vāy-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err="1" smtClean="0"/>
                        <a:t>madh-</a:t>
                      </a:r>
                      <a:r>
                        <a:rPr lang="it-IT" dirty="0" err="1" smtClean="0">
                          <a:solidFill>
                            <a:srgbClr val="FF4040"/>
                          </a:solidFill>
                        </a:rPr>
                        <a:t>u</a:t>
                      </a:r>
                      <a:endParaRPr lang="it-IT" dirty="0" smtClean="0">
                        <a:solidFill>
                          <a:srgbClr val="FF404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vadh-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ū</a:t>
                      </a:r>
                      <a:r>
                        <a:rPr lang="it-IT" dirty="0" smtClean="0"/>
                        <a:t> / dhen-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u</a:t>
                      </a:r>
                      <a:endParaRPr lang="it-IT" dirty="0">
                        <a:solidFill>
                          <a:srgbClr val="FF4040"/>
                        </a:solidFill>
                      </a:endParaRPr>
                    </a:p>
                  </a:txBody>
                  <a:tcPr/>
                </a:tc>
              </a:tr>
              <a:tr h="924938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pi-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tṛ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kar-t-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ṛ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 smtClean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kar-t-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ṛ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mā-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tṛ</a:t>
                      </a:r>
                    </a:p>
                    <a:p>
                      <a:r>
                        <a:rPr lang="it-IT" dirty="0" smtClean="0"/>
                        <a:t>kar-tr-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ī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457200" y="431800"/>
          <a:ext cx="82296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 gridSpan="6">
                  <a:txBody>
                    <a:bodyPr/>
                    <a:lstStyle/>
                    <a:p>
                      <a:r>
                        <a:rPr lang="it-IT" dirty="0" smtClean="0"/>
                        <a:t>Aggettivi</a:t>
                      </a:r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70840">
                <a:tc gridSpan="3">
                  <a:txBody>
                    <a:bodyPr/>
                    <a:lstStyle/>
                    <a:p>
                      <a:r>
                        <a:rPr lang="it-IT" dirty="0" smtClean="0"/>
                        <a:t>Temi in vocale</a:t>
                      </a:r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it-IT" dirty="0" smtClean="0"/>
                        <a:t>Temi</a:t>
                      </a:r>
                      <a:r>
                        <a:rPr lang="it-IT" baseline="0" dirty="0" smtClean="0"/>
                        <a:t> in consonante</a:t>
                      </a:r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Maschile</a:t>
                      </a:r>
                      <a:endParaRPr lang="it-IT" dirty="0">
                        <a:solidFill>
                          <a:srgbClr val="2F97B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Neutro</a:t>
                      </a:r>
                      <a:endParaRPr lang="it-IT" dirty="0">
                        <a:solidFill>
                          <a:srgbClr val="2F97B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Femminile</a:t>
                      </a:r>
                      <a:endParaRPr lang="it-IT" dirty="0">
                        <a:solidFill>
                          <a:srgbClr val="2F97B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Maschile</a:t>
                      </a:r>
                      <a:endParaRPr lang="it-IT" dirty="0">
                        <a:solidFill>
                          <a:srgbClr val="2F97B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Neutro</a:t>
                      </a:r>
                      <a:endParaRPr lang="it-IT" dirty="0">
                        <a:solidFill>
                          <a:srgbClr val="2F97B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Femminile</a:t>
                      </a:r>
                      <a:endParaRPr lang="it-IT" dirty="0">
                        <a:solidFill>
                          <a:srgbClr val="2F97B5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-a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-a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-ā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-at; </a:t>
                      </a:r>
                      <a:r>
                        <a:rPr lang="it-IT" dirty="0" err="1" smtClean="0"/>
                        <a:t>-ant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-at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a(n)t-ī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-i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-i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-ī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-vat</a:t>
                      </a:r>
                      <a:r>
                        <a:rPr lang="it-IT" dirty="0" smtClean="0"/>
                        <a:t>; </a:t>
                      </a:r>
                      <a:r>
                        <a:rPr lang="it-IT" dirty="0" err="1" smtClean="0"/>
                        <a:t>-vant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-vat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-vat-ī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-u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-u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-v-ī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-mat</a:t>
                      </a:r>
                      <a:r>
                        <a:rPr lang="it-IT" dirty="0" smtClean="0"/>
                        <a:t>;</a:t>
                      </a:r>
                      <a:r>
                        <a:rPr lang="it-IT" dirty="0" err="1" smtClean="0"/>
                        <a:t>-mant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-mat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-mat-ī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 gridSpan="3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it-IT" dirty="0" smtClean="0"/>
                        <a:t>in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-in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-in-ī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 gridSpan="3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2F97B5"/>
                </a:solidFill>
              </a:rPr>
              <a:t>Temi in </a:t>
            </a:r>
            <a:r>
              <a:rPr lang="it-IT" dirty="0" err="1" smtClean="0">
                <a:solidFill>
                  <a:srgbClr val="2F97B5"/>
                </a:solidFill>
              </a:rPr>
              <a:t>–</a:t>
            </a:r>
            <a:r>
              <a:rPr lang="it-IT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</a:t>
            </a:r>
            <a:r>
              <a:rPr lang="it-IT" dirty="0" smtClean="0">
                <a:solidFill>
                  <a:srgbClr val="2F97B5"/>
                </a:solidFill>
              </a:rPr>
              <a:t>: </a:t>
            </a:r>
            <a:r>
              <a:rPr lang="it-IT" dirty="0" err="1" smtClean="0">
                <a:solidFill>
                  <a:srgbClr val="2F97B5"/>
                </a:solidFill>
              </a:rPr>
              <a:t>masch.-neutri</a:t>
            </a:r>
            <a:endParaRPr lang="it-IT" dirty="0">
              <a:solidFill>
                <a:srgbClr val="2F97B5"/>
              </a:solidFill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0000"/>
                <a:gridCol w="1346200"/>
                <a:gridCol w="1511300"/>
                <a:gridCol w="1016000"/>
                <a:gridCol w="1181100"/>
                <a:gridCol w="1905000"/>
              </a:tblGrid>
              <a:tr h="370840">
                <a:tc gridSpan="6">
                  <a:txBody>
                    <a:bodyPr/>
                    <a:lstStyle/>
                    <a:p>
                      <a:r>
                        <a:rPr lang="it-IT" dirty="0" smtClean="0"/>
                        <a:t>Casi diretti</a:t>
                      </a:r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70840">
                <a:tc gridSpan="3"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Maschili</a:t>
                      </a:r>
                      <a:endParaRPr lang="it-IT" dirty="0">
                        <a:solidFill>
                          <a:srgbClr val="FF404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Neutri</a:t>
                      </a:r>
                      <a:endParaRPr lang="it-IT" dirty="0">
                        <a:solidFill>
                          <a:srgbClr val="FF404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Singolare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Duale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Plurale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Sing.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Duale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Plurale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-a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-ḥ </a:t>
                      </a:r>
                      <a:r>
                        <a:rPr lang="it-IT" dirty="0" smtClean="0"/>
                        <a:t>&lt;*-o-s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>
                          <a:solidFill>
                            <a:srgbClr val="FF4040"/>
                          </a:solidFill>
                        </a:rPr>
                        <a:t>-au</a:t>
                      </a:r>
                      <a:r>
                        <a:rPr lang="it-IT" dirty="0" smtClean="0"/>
                        <a:t>&lt;-</a:t>
                      </a:r>
                      <a:r>
                        <a:rPr lang="it-IT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a</a:t>
                      </a:r>
                      <a:r>
                        <a:rPr lang="it-IT" dirty="0" smtClean="0"/>
                        <a:t>+*-o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-āḥ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&lt;-</a:t>
                      </a:r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a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+*-es</a:t>
                      </a:r>
                      <a:endParaRPr lang="it-IT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-</a:t>
                      </a:r>
                      <a:r>
                        <a:rPr lang="it-IT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a</a:t>
                      </a:r>
                      <a:r>
                        <a:rPr lang="it-IT" dirty="0" err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-m</a:t>
                      </a:r>
                      <a:endParaRPr lang="it-IT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-e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r>
                        <a:rPr lang="it-IT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-a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-*h</a:t>
                      </a:r>
                      <a:r>
                        <a:rPr lang="it-IT" baseline="-25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it-IT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-āni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r>
                        <a:rPr lang="it-IT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-a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it-IT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an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-*h</a:t>
                      </a:r>
                      <a:r>
                        <a:rPr lang="it-IT" baseline="-25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it-IT" baseline="-25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-a</a:t>
                      </a:r>
                      <a:endParaRPr lang="it-IT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err="1" smtClean="0">
                          <a:solidFill>
                            <a:srgbClr val="FF4040"/>
                          </a:solidFill>
                        </a:rPr>
                        <a:t>-au</a:t>
                      </a:r>
                      <a:r>
                        <a:rPr lang="it-IT" dirty="0" smtClean="0"/>
                        <a:t>&lt;-</a:t>
                      </a:r>
                      <a:r>
                        <a:rPr lang="it-IT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a</a:t>
                      </a:r>
                      <a:r>
                        <a:rPr lang="it-IT" dirty="0" smtClean="0"/>
                        <a:t>+*-o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-āḥ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&lt;-</a:t>
                      </a:r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a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+*-es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err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-</a:t>
                      </a:r>
                      <a:r>
                        <a:rPr lang="it-IT" dirty="0" err="1" smtClean="0">
                          <a:solidFill>
                            <a:srgbClr val="2F97B5"/>
                          </a:solidFill>
                        </a:rPr>
                        <a:t>a</a:t>
                      </a:r>
                      <a:r>
                        <a:rPr lang="it-IT" dirty="0" err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-m</a:t>
                      </a:r>
                      <a:endParaRPr lang="it-IT" dirty="0" smtClean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-e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r>
                        <a:rPr lang="it-IT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-a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-*h</a:t>
                      </a:r>
                      <a:r>
                        <a:rPr lang="it-IT" baseline="-25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it-IT" dirty="0" smtClean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-āni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r>
                        <a:rPr lang="it-IT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-a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it-IT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an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-*h</a:t>
                      </a:r>
                      <a:r>
                        <a:rPr lang="it-IT" baseline="-25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it-IT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>
                          <a:solidFill>
                            <a:srgbClr val="2F97B5"/>
                          </a:solidFill>
                        </a:rPr>
                        <a:t>-a</a:t>
                      </a:r>
                      <a:r>
                        <a:rPr lang="it-IT" dirty="0" err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-m</a:t>
                      </a:r>
                      <a:r>
                        <a:rPr lang="it-IT" dirty="0" smtClean="0"/>
                        <a:t>&lt;*-m </a:t>
                      </a:r>
                      <a:r>
                        <a:rPr lang="it-IT" dirty="0" err="1" smtClean="0"/>
                        <a:t>son</a:t>
                      </a:r>
                      <a:r>
                        <a:rPr lang="it-IT" dirty="0" smtClean="0"/>
                        <a:t>.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err="1" smtClean="0">
                          <a:solidFill>
                            <a:srgbClr val="FF4040"/>
                          </a:solidFill>
                        </a:rPr>
                        <a:t>-au</a:t>
                      </a:r>
                      <a:r>
                        <a:rPr lang="it-IT" dirty="0" smtClean="0"/>
                        <a:t>&lt;-</a:t>
                      </a:r>
                      <a:r>
                        <a:rPr lang="it-IT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a</a:t>
                      </a:r>
                      <a:r>
                        <a:rPr lang="it-IT" dirty="0" smtClean="0"/>
                        <a:t>+*-o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-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ān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r>
                        <a:rPr lang="it-IT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-a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+*n son-s</a:t>
                      </a:r>
                      <a:endParaRPr lang="it-IT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err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-</a:t>
                      </a:r>
                      <a:r>
                        <a:rPr lang="it-IT" dirty="0" err="1" smtClean="0">
                          <a:solidFill>
                            <a:srgbClr val="2F97B5"/>
                          </a:solidFill>
                        </a:rPr>
                        <a:t>a</a:t>
                      </a:r>
                      <a:r>
                        <a:rPr lang="it-IT" dirty="0" err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-m</a:t>
                      </a:r>
                      <a:endParaRPr lang="it-IT" dirty="0" smtClean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endParaRPr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-e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r>
                        <a:rPr lang="it-IT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-a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-*h</a:t>
                      </a:r>
                      <a:r>
                        <a:rPr lang="it-IT" baseline="-25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it-IT" dirty="0" smtClean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  <a:p>
                      <a:endParaRPr lang="it-IT" dirty="0">
                        <a:solidFill>
                          <a:srgbClr val="FF404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-āni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r>
                        <a:rPr lang="it-IT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-a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it-IT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an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-*h</a:t>
                      </a:r>
                      <a:r>
                        <a:rPr lang="it-IT" baseline="-25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it-IT" dirty="0" smtClean="0"/>
                    </a:p>
                    <a:p>
                      <a:endParaRPr lang="it-IT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596900"/>
            <a:ext cx="8229600" cy="5529263"/>
          </a:xfrm>
        </p:spPr>
        <p:txBody>
          <a:bodyPr/>
          <a:lstStyle/>
          <a:p>
            <a:pPr>
              <a:buNone/>
            </a:pPr>
            <a:r>
              <a:rPr lang="it-IT" dirty="0" smtClean="0">
                <a:solidFill>
                  <a:schemeClr val="bg2">
                    <a:lumMod val="50000"/>
                  </a:schemeClr>
                </a:solidFill>
              </a:rPr>
              <a:t>Tema in </a:t>
            </a:r>
            <a:r>
              <a:rPr lang="it-IT" dirty="0" err="1" smtClean="0">
                <a:solidFill>
                  <a:schemeClr val="bg2">
                    <a:lumMod val="50000"/>
                  </a:schemeClr>
                </a:solidFill>
              </a:rPr>
              <a:t>–a</a:t>
            </a:r>
            <a:r>
              <a:rPr lang="it-IT" dirty="0" smtClean="0">
                <a:solidFill>
                  <a:schemeClr val="bg2">
                    <a:lumMod val="50000"/>
                  </a:schemeClr>
                </a:solidFill>
              </a:rPr>
              <a:t>, maschile</a:t>
            </a:r>
            <a:r>
              <a:rPr lang="it-IT" dirty="0" smtClean="0"/>
              <a:t>: </a:t>
            </a:r>
            <a:r>
              <a:rPr lang="it-IT" dirty="0" err="1" smtClean="0"/>
              <a:t>jan-a</a:t>
            </a: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>
                <a:solidFill>
                  <a:schemeClr val="bg2">
                    <a:lumMod val="50000"/>
                  </a:schemeClr>
                </a:solidFill>
              </a:rPr>
              <a:t>Tema in </a:t>
            </a:r>
            <a:r>
              <a:rPr lang="it-IT" dirty="0" err="1" smtClean="0">
                <a:solidFill>
                  <a:schemeClr val="bg2">
                    <a:lumMod val="50000"/>
                  </a:schemeClr>
                </a:solidFill>
              </a:rPr>
              <a:t>–a</a:t>
            </a:r>
            <a:r>
              <a:rPr lang="it-IT" dirty="0" smtClean="0">
                <a:solidFill>
                  <a:schemeClr val="bg2">
                    <a:lumMod val="50000"/>
                  </a:schemeClr>
                </a:solidFill>
              </a:rPr>
              <a:t>, neutri</a:t>
            </a:r>
            <a:r>
              <a:rPr lang="it-IT" dirty="0" smtClean="0"/>
              <a:t>: </a:t>
            </a:r>
            <a:r>
              <a:rPr lang="it-IT" dirty="0" err="1" smtClean="0"/>
              <a:t>phal-a</a:t>
            </a:r>
            <a:endParaRPr lang="it-IT" dirty="0" smtClean="0"/>
          </a:p>
          <a:p>
            <a:pPr>
              <a:buNone/>
            </a:pPr>
            <a:r>
              <a:rPr lang="it-IT" dirty="0" smtClean="0"/>
              <a:t>					</a:t>
            </a:r>
            <a:r>
              <a:rPr lang="it-IT" sz="2000" dirty="0" smtClean="0"/>
              <a:t>phal-a-</a:t>
            </a:r>
            <a:r>
              <a:rPr lang="it-IT" sz="20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m</a:t>
            </a:r>
            <a:r>
              <a:rPr lang="it-IT" sz="2000" dirty="0" smtClean="0"/>
              <a:t>		phal-</a:t>
            </a:r>
            <a:r>
              <a:rPr lang="it-IT" sz="2000" dirty="0" smtClean="0">
                <a:solidFill>
                  <a:schemeClr val="bg2">
                    <a:lumMod val="50000"/>
                  </a:schemeClr>
                </a:solidFill>
              </a:rPr>
              <a:t>e</a:t>
            </a:r>
            <a:r>
              <a:rPr lang="it-IT" sz="2000" dirty="0" smtClean="0"/>
              <a:t>			phal-</a:t>
            </a:r>
            <a:r>
              <a:rPr lang="it-IT" sz="2000" dirty="0" smtClean="0">
                <a:solidFill>
                  <a:srgbClr val="2F97B5"/>
                </a:solidFill>
              </a:rPr>
              <a:t>ān</a:t>
            </a:r>
            <a:r>
              <a:rPr lang="it-IT" sz="20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i</a:t>
            </a:r>
          </a:p>
          <a:p>
            <a:pPr>
              <a:buNone/>
            </a:pPr>
            <a:r>
              <a:rPr lang="it-IT" sz="2000" dirty="0" smtClean="0">
                <a:solidFill>
                  <a:srgbClr val="2F97B5"/>
                </a:solidFill>
              </a:rPr>
              <a:t>					</a:t>
            </a:r>
            <a:r>
              <a:rPr lang="it-IT" sz="2000" dirty="0" smtClean="0"/>
              <a:t>phal-a-</a:t>
            </a:r>
            <a:r>
              <a:rPr lang="it-IT" sz="20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m		</a:t>
            </a:r>
            <a:r>
              <a:rPr lang="it-IT" sz="2000" dirty="0" smtClean="0"/>
              <a:t>phal-</a:t>
            </a:r>
            <a:r>
              <a:rPr lang="it-IT" sz="2000" dirty="0" smtClean="0">
                <a:solidFill>
                  <a:schemeClr val="bg2">
                    <a:lumMod val="50000"/>
                  </a:schemeClr>
                </a:solidFill>
              </a:rPr>
              <a:t>e			</a:t>
            </a:r>
            <a:r>
              <a:rPr lang="it-IT" sz="2000" dirty="0" smtClean="0"/>
              <a:t>phal-</a:t>
            </a:r>
            <a:r>
              <a:rPr lang="it-IT" sz="2000" dirty="0" smtClean="0">
                <a:solidFill>
                  <a:srgbClr val="2F97B5"/>
                </a:solidFill>
              </a:rPr>
              <a:t>ān</a:t>
            </a:r>
            <a:r>
              <a:rPr lang="it-IT" sz="20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i</a:t>
            </a:r>
            <a:endParaRPr lang="it-IT" sz="2000" dirty="0" smtClean="0"/>
          </a:p>
          <a:p>
            <a:pPr>
              <a:buNone/>
            </a:pPr>
            <a:r>
              <a:rPr lang="it-IT" sz="2000" dirty="0" smtClean="0"/>
              <a:t>					phal-a-</a:t>
            </a:r>
            <a:r>
              <a:rPr lang="it-IT" sz="20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m		</a:t>
            </a:r>
            <a:r>
              <a:rPr lang="it-IT" sz="2000" dirty="0" smtClean="0"/>
              <a:t>phal-</a:t>
            </a:r>
            <a:r>
              <a:rPr lang="it-IT" sz="2000" dirty="0" smtClean="0">
                <a:solidFill>
                  <a:schemeClr val="bg2">
                    <a:lumMod val="50000"/>
                  </a:schemeClr>
                </a:solidFill>
              </a:rPr>
              <a:t>e			</a:t>
            </a:r>
            <a:r>
              <a:rPr lang="it-IT" sz="2000" dirty="0" smtClean="0"/>
              <a:t>phal-</a:t>
            </a:r>
            <a:r>
              <a:rPr lang="it-IT" sz="2000" dirty="0" smtClean="0">
                <a:solidFill>
                  <a:srgbClr val="2F97B5"/>
                </a:solidFill>
              </a:rPr>
              <a:t>ān</a:t>
            </a:r>
            <a:r>
              <a:rPr lang="it-IT" sz="20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i</a:t>
            </a:r>
            <a:endParaRPr lang="it-IT" sz="2000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1524000" y="1397000"/>
          <a:ext cx="6096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0100"/>
                <a:gridCol w="1816100"/>
                <a:gridCol w="1574800"/>
                <a:gridCol w="1905000"/>
              </a:tblGrid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Singolare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Duale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Plurale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Nom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jan-a-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ḥ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jan-</a:t>
                      </a:r>
                      <a:r>
                        <a:rPr lang="it-IT" dirty="0" err="1" smtClean="0">
                          <a:solidFill>
                            <a:srgbClr val="2F97B5"/>
                          </a:solidFill>
                        </a:rPr>
                        <a:t>au</a:t>
                      </a:r>
                      <a:endParaRPr lang="it-IT" dirty="0">
                        <a:solidFill>
                          <a:srgbClr val="2F97B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jan-</a:t>
                      </a:r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ā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ḥ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Voc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jan-a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jan-</a:t>
                      </a:r>
                      <a:r>
                        <a:rPr lang="it-IT" dirty="0" err="1" smtClean="0">
                          <a:solidFill>
                            <a:srgbClr val="2F97B5"/>
                          </a:solidFill>
                        </a:rPr>
                        <a:t>au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jan-</a:t>
                      </a:r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ā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ḥ</a:t>
                      </a:r>
                      <a:endParaRPr lang="it-IT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Acc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jan-a-</a:t>
                      </a:r>
                      <a:r>
                        <a:rPr lang="it-IT" dirty="0" err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m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err="1" smtClean="0"/>
                        <a:t>jan-</a:t>
                      </a:r>
                      <a:r>
                        <a:rPr lang="it-IT" dirty="0" err="1" smtClean="0">
                          <a:solidFill>
                            <a:srgbClr val="2F97B5"/>
                          </a:solidFill>
                        </a:rPr>
                        <a:t>au</a:t>
                      </a:r>
                      <a:endParaRPr lang="it-IT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jan-</a:t>
                      </a:r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ā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n</a:t>
                      </a:r>
                      <a:endParaRPr lang="it-IT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09351"/>
            <a:ext cx="8229600" cy="625262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t-IT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Sistema del presente</a:t>
            </a:r>
          </a:p>
          <a:p>
            <a:pPr algn="ctr">
              <a:buNone/>
            </a:pPr>
            <a:endParaRPr lang="it-IT" dirty="0" smtClean="0">
              <a:ln>
                <a:solidFill>
                  <a:srgbClr val="2C7C9F"/>
                </a:solidFill>
              </a:ln>
              <a:solidFill>
                <a:srgbClr val="2F97B5"/>
              </a:solidFill>
            </a:endParaRPr>
          </a:p>
          <a:p>
            <a:pPr algn="just">
              <a:buNone/>
            </a:pPr>
            <a:r>
              <a:rPr lang="it-IT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Due coniugazioni: </a:t>
            </a:r>
          </a:p>
          <a:p>
            <a:pPr marL="514350" indent="-514350" algn="just">
              <a:buAutoNum type="arabicParenR"/>
            </a:pPr>
            <a:r>
              <a:rPr lang="it-IT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Tematica</a:t>
            </a:r>
          </a:p>
          <a:p>
            <a:pPr marL="514350" indent="-514350" algn="just">
              <a:buAutoNum type="arabicParenR"/>
            </a:pPr>
            <a:r>
              <a:rPr lang="it-IT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Atematica</a:t>
            </a:r>
          </a:p>
          <a:p>
            <a:pPr marL="514350" indent="-514350" algn="just">
              <a:buNone/>
            </a:pPr>
            <a:endParaRPr lang="it-IT" dirty="0" smtClean="0">
              <a:ln>
                <a:solidFill>
                  <a:srgbClr val="2C7C9F"/>
                </a:solidFill>
              </a:ln>
              <a:solidFill>
                <a:srgbClr val="2F97B5"/>
              </a:solidFill>
            </a:endParaRPr>
          </a:p>
          <a:p>
            <a:pPr marL="514350" indent="-514350" algn="just">
              <a:buNone/>
            </a:pPr>
            <a:r>
              <a:rPr lang="it-IT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Dieci classi verbali:</a:t>
            </a:r>
          </a:p>
          <a:p>
            <a:pPr marL="514350" indent="-514350" algn="just">
              <a:buNone/>
            </a:pPr>
            <a:r>
              <a:rPr lang="it-IT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Tematiche : I </a:t>
            </a:r>
            <a:r>
              <a:rPr lang="it-IT" dirty="0" err="1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–</a:t>
            </a:r>
            <a:r>
              <a:rPr lang="it-IT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 IV </a:t>
            </a:r>
            <a:r>
              <a:rPr lang="it-IT" dirty="0" err="1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–</a:t>
            </a:r>
            <a:r>
              <a:rPr lang="it-IT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 </a:t>
            </a:r>
            <a:r>
              <a:rPr lang="it-IT" dirty="0" err="1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VI</a:t>
            </a:r>
            <a:r>
              <a:rPr lang="it-IT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 </a:t>
            </a:r>
            <a:r>
              <a:rPr lang="it-IT" dirty="0" err="1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–</a:t>
            </a:r>
            <a:r>
              <a:rPr lang="it-IT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 </a:t>
            </a:r>
            <a:r>
              <a:rPr lang="it-IT" dirty="0" err="1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X</a:t>
            </a:r>
            <a:endParaRPr lang="it-IT" dirty="0" smtClean="0">
              <a:ln>
                <a:solidFill>
                  <a:srgbClr val="2C7C9F"/>
                </a:solidFill>
              </a:ln>
              <a:solidFill>
                <a:srgbClr val="2F97B5"/>
              </a:solidFill>
            </a:endParaRPr>
          </a:p>
          <a:p>
            <a:pPr marL="514350" indent="-514350" algn="just">
              <a:buNone/>
            </a:pPr>
            <a:r>
              <a:rPr lang="it-IT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Atematiche: II </a:t>
            </a:r>
            <a:r>
              <a:rPr lang="it-IT" dirty="0" err="1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–</a:t>
            </a:r>
            <a:r>
              <a:rPr lang="it-IT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 III </a:t>
            </a:r>
            <a:r>
              <a:rPr lang="it-IT" dirty="0" err="1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–</a:t>
            </a:r>
            <a:r>
              <a:rPr lang="it-IT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 </a:t>
            </a:r>
            <a:r>
              <a:rPr lang="it-IT" dirty="0" err="1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V</a:t>
            </a:r>
            <a:r>
              <a:rPr lang="it-IT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 </a:t>
            </a:r>
            <a:r>
              <a:rPr lang="it-IT" dirty="0" err="1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–</a:t>
            </a:r>
            <a:r>
              <a:rPr lang="it-IT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 VII </a:t>
            </a:r>
            <a:r>
              <a:rPr lang="it-IT" dirty="0" err="1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–</a:t>
            </a:r>
            <a:r>
              <a:rPr lang="it-IT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 VIII - </a:t>
            </a:r>
            <a:r>
              <a:rPr lang="it-IT" dirty="0" err="1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IX</a:t>
            </a:r>
            <a:endParaRPr lang="it-IT" dirty="0" smtClean="0">
              <a:ln>
                <a:solidFill>
                  <a:srgbClr val="2C7C9F"/>
                </a:solidFill>
              </a:ln>
              <a:solidFill>
                <a:srgbClr val="2F97B5"/>
              </a:solidFill>
            </a:endParaRPr>
          </a:p>
          <a:p>
            <a:endParaRPr lang="it-IT" sz="5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69900"/>
            <a:ext cx="8229600" cy="56562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it-IT" dirty="0" smtClean="0"/>
              <a:t>Rāmo gṛhaṃgacchati /</a:t>
            </a:r>
          </a:p>
          <a:p>
            <a:pPr>
              <a:buNone/>
            </a:pPr>
            <a:r>
              <a:rPr lang="it-IT" dirty="0" smtClean="0"/>
              <a:t>(rāmaḥ gṛham gacchati)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Tatratiṣṭhatibālaḥ /</a:t>
            </a:r>
          </a:p>
          <a:p>
            <a:pPr>
              <a:buNone/>
            </a:pPr>
            <a:r>
              <a:rPr lang="it-IT" dirty="0" smtClean="0"/>
              <a:t>Tatrabālastiṣṭhati /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Sa rāmaṃpaśyati /</a:t>
            </a:r>
          </a:p>
          <a:p>
            <a:pPr>
              <a:buNone/>
            </a:pPr>
            <a:r>
              <a:rPr lang="it-IT" dirty="0" smtClean="0"/>
              <a:t>(saḥ rāmam paśyati)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Rāmo jalamicchati /</a:t>
            </a:r>
          </a:p>
          <a:p>
            <a:pPr>
              <a:buNone/>
            </a:pPr>
            <a:r>
              <a:rPr lang="it-IT" dirty="0" smtClean="0"/>
              <a:t>(?        </a:t>
            </a:r>
            <a:r>
              <a:rPr lang="it-IT" dirty="0" err="1" smtClean="0"/>
              <a:t>jalam</a:t>
            </a:r>
            <a:r>
              <a:rPr lang="it-IT" dirty="0" smtClean="0"/>
              <a:t> </a:t>
            </a:r>
            <a:r>
              <a:rPr lang="it-IT" dirty="0" err="1" smtClean="0"/>
              <a:t>icchati</a:t>
            </a:r>
            <a:r>
              <a:rPr lang="it-IT" dirty="0" smtClean="0"/>
              <a:t>)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Adhunārāmo devaṃsmarati /</a:t>
            </a:r>
          </a:p>
          <a:p>
            <a:pPr>
              <a:buNone/>
            </a:pPr>
            <a:r>
              <a:rPr lang="it-IT" dirty="0" smtClean="0"/>
              <a:t>(Adhunā  ??? </a:t>
            </a:r>
            <a:r>
              <a:rPr lang="it-IT" dirty="0" err="1" smtClean="0"/>
              <a:t>devam</a:t>
            </a:r>
            <a:r>
              <a:rPr lang="it-IT" dirty="0" smtClean="0"/>
              <a:t> </a:t>
            </a:r>
            <a:r>
              <a:rPr lang="it-IT" dirty="0" err="1" smtClean="0"/>
              <a:t>smarati</a:t>
            </a:r>
            <a:r>
              <a:rPr lang="it-IT" dirty="0" smtClean="0"/>
              <a:t>)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571500"/>
            <a:ext cx="8229600" cy="55546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it-IT" sz="2400" dirty="0" smtClean="0"/>
              <a:t>vṛkṣaḥphalānibharati / = vṛkṣaḥ phalāni bharati /</a:t>
            </a:r>
          </a:p>
          <a:p>
            <a:pPr>
              <a:buNone/>
            </a:pPr>
            <a:r>
              <a:rPr lang="it-IT" sz="2400" dirty="0" smtClean="0"/>
              <a:t>phalānivṛkṣo bharati / = (phalāni vṛkṣaḥ bharati)</a:t>
            </a:r>
          </a:p>
          <a:p>
            <a:pPr>
              <a:buNone/>
            </a:pPr>
            <a:r>
              <a:rPr lang="it-IT" sz="2400" dirty="0" smtClean="0"/>
              <a:t>vṛkṣāḥphalānibharanti / = vṛkṣāḥ phalāni bharanti</a:t>
            </a:r>
          </a:p>
          <a:p>
            <a:pPr>
              <a:buNone/>
            </a:pPr>
            <a:r>
              <a:rPr lang="it-IT" sz="2400" dirty="0" smtClean="0"/>
              <a:t>phalānivṛkṣā bharanti / = (phalāni vṛkṣāḥ bharanti)</a:t>
            </a:r>
          </a:p>
          <a:p>
            <a:pPr>
              <a:buNone/>
            </a:pPr>
            <a:endParaRPr lang="it-IT" sz="2400" dirty="0" smtClean="0"/>
          </a:p>
          <a:p>
            <a:pPr>
              <a:buNone/>
            </a:pPr>
            <a:r>
              <a:rPr lang="it-IT" sz="2400" dirty="0" smtClean="0"/>
              <a:t>sa vṛkṣāntatrapaśyati / = (saḥ vṛkṣān </a:t>
            </a:r>
            <a:r>
              <a:rPr lang="it-IT" sz="2400" dirty="0" smtClean="0">
                <a:solidFill>
                  <a:srgbClr val="FF4040"/>
                </a:solidFill>
              </a:rPr>
              <a:t>tatra </a:t>
            </a:r>
            <a:r>
              <a:rPr lang="it-IT" sz="2400" dirty="0" smtClean="0"/>
              <a:t>paśyati)</a:t>
            </a:r>
          </a:p>
          <a:p>
            <a:pPr>
              <a:buNone/>
            </a:pPr>
            <a:r>
              <a:rPr lang="it-IT" sz="2400" dirty="0" smtClean="0"/>
              <a:t>saḥphalānivṛkṣepaśyati / = saḥ phalāni </a:t>
            </a:r>
            <a:r>
              <a:rPr lang="it-IT" sz="2400" dirty="0" smtClean="0">
                <a:solidFill>
                  <a:srgbClr val="FF4040"/>
                </a:solidFill>
              </a:rPr>
              <a:t>vṛkṣe</a:t>
            </a:r>
            <a:r>
              <a:rPr lang="it-IT" sz="2400" dirty="0" smtClean="0"/>
              <a:t> paśyati</a:t>
            </a:r>
          </a:p>
          <a:p>
            <a:pPr>
              <a:buNone/>
            </a:pPr>
            <a:r>
              <a:rPr lang="it-IT" sz="2400" dirty="0" smtClean="0"/>
              <a:t>phalāni</a:t>
            </a:r>
            <a:r>
              <a:rPr lang="it-IT" sz="2400" dirty="0" smtClean="0">
                <a:solidFill>
                  <a:srgbClr val="FF4040"/>
                </a:solidFill>
              </a:rPr>
              <a:t>vṛkṣe</a:t>
            </a:r>
            <a:r>
              <a:rPr lang="it-IT" sz="2400" dirty="0" smtClean="0"/>
              <a:t>tiṣṭhanti / = phalāni </a:t>
            </a:r>
            <a:r>
              <a:rPr lang="it-IT" sz="2400" dirty="0" smtClean="0">
                <a:solidFill>
                  <a:srgbClr val="FF4040"/>
                </a:solidFill>
              </a:rPr>
              <a:t>vṛkṣe </a:t>
            </a:r>
            <a:r>
              <a:rPr lang="it-IT" sz="2400" dirty="0" smtClean="0"/>
              <a:t>tiṣṭhanti</a:t>
            </a:r>
          </a:p>
          <a:p>
            <a:pPr>
              <a:buNone/>
            </a:pPr>
            <a:r>
              <a:rPr lang="it-IT" sz="2400" dirty="0" smtClean="0"/>
              <a:t>sa vṛkṣaupaśyati / = (saḥ vṛkṣau paśyati)</a:t>
            </a:r>
          </a:p>
          <a:p>
            <a:pPr>
              <a:buNone/>
            </a:pPr>
            <a:r>
              <a:rPr lang="it-IT" sz="2400" dirty="0" smtClean="0"/>
              <a:t>Sa phalepaśyati / = (saḥ phale paśyati)</a:t>
            </a:r>
          </a:p>
          <a:p>
            <a:pPr>
              <a:buNone/>
            </a:pPr>
            <a:r>
              <a:rPr lang="it-IT" sz="2400" dirty="0" smtClean="0"/>
              <a:t>aśvaupatataḥ / = aśvau patataḥ</a:t>
            </a:r>
          </a:p>
          <a:p>
            <a:pPr>
              <a:buNone/>
            </a:pPr>
            <a:endParaRPr lang="it-IT" sz="2400" dirty="0" smtClean="0"/>
          </a:p>
          <a:p>
            <a:pPr>
              <a:buNone/>
            </a:pPr>
            <a:r>
              <a:rPr lang="it-IT" sz="2400" dirty="0" smtClean="0"/>
              <a:t>sāśvāvanugacchati / = sāśvāv anugacchati/ = (sā aśvau anugacchati)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622300"/>
            <a:ext cx="8229600" cy="55038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it-IT" sz="2595" dirty="0" smtClean="0"/>
              <a:t>Rāmo ‘nnaṃ khādati / = (Rām-??  annam khādati)</a:t>
            </a:r>
          </a:p>
          <a:p>
            <a:pPr>
              <a:buNone/>
            </a:pPr>
            <a:endParaRPr lang="it-IT" sz="2595" dirty="0" smtClean="0"/>
          </a:p>
          <a:p>
            <a:pPr>
              <a:buNone/>
            </a:pPr>
            <a:r>
              <a:rPr lang="it-IT" sz="2595" dirty="0" smtClean="0"/>
              <a:t>Sa phalāni khādati / = (saḥ phalāni khādati)</a:t>
            </a:r>
            <a:endParaRPr lang="it-IT" dirty="0" smtClean="0"/>
          </a:p>
          <a:p>
            <a:pPr>
              <a:buNone/>
            </a:pPr>
            <a:r>
              <a:rPr lang="it-IT" sz="2400" dirty="0" smtClean="0"/>
              <a:t>Putrau na khāda-??? /</a:t>
            </a:r>
          </a:p>
          <a:p>
            <a:pPr>
              <a:buNone/>
            </a:pPr>
            <a:endParaRPr lang="it-IT" sz="2400" dirty="0" smtClean="0"/>
          </a:p>
          <a:p>
            <a:pPr>
              <a:buNone/>
            </a:pPr>
            <a:r>
              <a:rPr lang="it-IT" sz="2400" dirty="0" smtClean="0"/>
              <a:t>Yatradhumastatrapāvakaḥ / = Yatra dhumas tatra pāvakaḥ</a:t>
            </a:r>
          </a:p>
          <a:p>
            <a:pPr>
              <a:buNone/>
            </a:pPr>
            <a:r>
              <a:rPr lang="it-IT" sz="2400" dirty="0" smtClean="0"/>
              <a:t>= (Yatra dhumaḥ tatra pāvakaḥ)</a:t>
            </a:r>
          </a:p>
          <a:p>
            <a:pPr>
              <a:buNone/>
            </a:pPr>
            <a:endParaRPr lang="it-IT" sz="2400" dirty="0" smtClean="0"/>
          </a:p>
          <a:p>
            <a:pPr>
              <a:buNone/>
            </a:pPr>
            <a:r>
              <a:rPr lang="it-IT" sz="2400" dirty="0" smtClean="0"/>
              <a:t>Yathāvṛkṣastathāphalam / = Yathā vṛkṣas tathā phalam / = (Yathā vṛkṣaḥ tathā phalam)</a:t>
            </a:r>
          </a:p>
          <a:p>
            <a:pPr>
              <a:buNone/>
            </a:pPr>
            <a:endParaRPr lang="it-IT" sz="2400" dirty="0" smtClean="0"/>
          </a:p>
          <a:p>
            <a:pPr>
              <a:buNone/>
            </a:pPr>
            <a:r>
              <a:rPr lang="it-IT" sz="2400" dirty="0" smtClean="0"/>
              <a:t>phala</a:t>
            </a:r>
            <a:r>
              <a:rPr lang="it-IT" sz="2353" dirty="0" smtClean="0"/>
              <a:t>ṃ </a:t>
            </a:r>
            <a:r>
              <a:rPr lang="it-IT" sz="2353" dirty="0" smtClean="0">
                <a:solidFill>
                  <a:srgbClr val="FF4040"/>
                </a:solidFill>
              </a:rPr>
              <a:t>vṛkṣāt</a:t>
            </a:r>
            <a:r>
              <a:rPr lang="it-IT" sz="2353" dirty="0" smtClean="0"/>
              <a:t> patati / = (</a:t>
            </a:r>
            <a:r>
              <a:rPr lang="it-IT" sz="2400" dirty="0" smtClean="0"/>
              <a:t>phala</a:t>
            </a:r>
            <a:r>
              <a:rPr lang="it-IT" sz="2353" dirty="0" smtClean="0"/>
              <a:t>m </a:t>
            </a:r>
            <a:r>
              <a:rPr lang="it-IT" sz="2353" dirty="0" smtClean="0">
                <a:solidFill>
                  <a:srgbClr val="FF4040"/>
                </a:solidFill>
              </a:rPr>
              <a:t>vṛkṣāt</a:t>
            </a:r>
            <a:r>
              <a:rPr lang="it-IT" sz="2353" dirty="0" smtClean="0"/>
              <a:t> patati)</a:t>
            </a:r>
          </a:p>
          <a:p>
            <a:pPr>
              <a:buNone/>
            </a:pPr>
            <a:endParaRPr lang="it-IT" sz="2353" dirty="0" smtClean="0"/>
          </a:p>
          <a:p>
            <a:pPr>
              <a:buNone/>
            </a:pPr>
            <a:r>
              <a:rPr lang="it-IT" sz="2581" dirty="0" err="1" smtClean="0"/>
              <a:t>Kutragacchasi</a:t>
            </a:r>
            <a:r>
              <a:rPr lang="it-IT" sz="2581" dirty="0" smtClean="0"/>
              <a:t> /</a:t>
            </a:r>
          </a:p>
          <a:p>
            <a:pPr>
              <a:buNone/>
            </a:pPr>
            <a:endParaRPr lang="it-IT" sz="2581" dirty="0" smtClean="0"/>
          </a:p>
          <a:p>
            <a:pPr>
              <a:buNone/>
            </a:pPr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>
                <a:solidFill>
                  <a:schemeClr val="bg2">
                    <a:lumMod val="50000"/>
                  </a:schemeClr>
                </a:solidFill>
              </a:rPr>
              <a:t>Casi indiretti  - Temi in </a:t>
            </a:r>
            <a:r>
              <a:rPr lang="it-IT" dirty="0" err="1" smtClean="0">
                <a:solidFill>
                  <a:schemeClr val="bg2">
                    <a:lumMod val="50000"/>
                  </a:schemeClr>
                </a:solidFill>
              </a:rPr>
              <a:t>–a</a:t>
            </a:r>
            <a:r>
              <a:rPr lang="it-IT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br>
              <a:rPr lang="it-IT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it-IT" dirty="0" smtClean="0">
                <a:solidFill>
                  <a:schemeClr val="bg2">
                    <a:lumMod val="50000"/>
                  </a:schemeClr>
                </a:solidFill>
              </a:rPr>
              <a:t>maschili e neutri</a:t>
            </a:r>
            <a:endParaRPr lang="it-IT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134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9400"/>
                <a:gridCol w="2209800"/>
                <a:gridCol w="2413000"/>
                <a:gridCol w="2057400"/>
              </a:tblGrid>
              <a:tr h="370840">
                <a:tc gridSpan="4">
                  <a:txBody>
                    <a:bodyPr/>
                    <a:lstStyle/>
                    <a:p>
                      <a:r>
                        <a:rPr lang="it-IT" dirty="0" smtClean="0"/>
                        <a:t>Casi Indiretti maschili e neutri</a:t>
                      </a:r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Singolare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Duale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Plurale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Strumentale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-</a:t>
                      </a:r>
                      <a:r>
                        <a:rPr lang="it-IT" dirty="0" err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ena</a:t>
                      </a:r>
                      <a:r>
                        <a:rPr lang="it-IT" dirty="0" smtClean="0"/>
                        <a:t>&lt;-</a:t>
                      </a:r>
                      <a:r>
                        <a:rPr lang="it-IT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a</a:t>
                      </a:r>
                      <a:r>
                        <a:rPr lang="it-IT" dirty="0" smtClean="0"/>
                        <a:t>+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ina</a:t>
                      </a:r>
                      <a:r>
                        <a:rPr lang="it-IT" dirty="0" smtClean="0"/>
                        <a:t> (?)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-</a:t>
                      </a:r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ā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bhyām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-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aiḥ</a:t>
                      </a:r>
                      <a:r>
                        <a:rPr lang="it-IT" dirty="0" smtClean="0"/>
                        <a:t> &lt;-</a:t>
                      </a:r>
                      <a:r>
                        <a:rPr lang="it-IT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a</a:t>
                      </a:r>
                      <a:r>
                        <a:rPr lang="it-IT" dirty="0" smtClean="0"/>
                        <a:t>+*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ēis</a:t>
                      </a:r>
                      <a:r>
                        <a:rPr lang="it-IT" dirty="0" smtClean="0"/>
                        <a:t>/*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ōis</a:t>
                      </a:r>
                      <a:endParaRPr lang="it-IT" dirty="0">
                        <a:solidFill>
                          <a:srgbClr val="FF404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Dativo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-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āya</a:t>
                      </a:r>
                      <a:r>
                        <a:rPr lang="it-IT" dirty="0" smtClean="0"/>
                        <a:t> &lt; -</a:t>
                      </a:r>
                      <a:r>
                        <a:rPr lang="it-IT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a</a:t>
                      </a:r>
                      <a:r>
                        <a:rPr lang="it-IT" dirty="0" smtClean="0"/>
                        <a:t>+*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ei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/*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oi</a:t>
                      </a:r>
                      <a:r>
                        <a:rPr lang="it-IT" dirty="0" smtClean="0"/>
                        <a:t>+a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-</a:t>
                      </a:r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ā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bhyām </a:t>
                      </a:r>
                      <a:endParaRPr lang="it-IT" dirty="0" smtClean="0"/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-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ebhyaḥ</a:t>
                      </a:r>
                      <a:r>
                        <a:rPr lang="it-IT" dirty="0" smtClean="0"/>
                        <a:t> &lt;-</a:t>
                      </a:r>
                      <a:r>
                        <a:rPr lang="it-IT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a+i</a:t>
                      </a:r>
                      <a:r>
                        <a:rPr lang="it-IT" dirty="0" smtClean="0"/>
                        <a:t>+*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bhy-e/os</a:t>
                      </a:r>
                      <a:endParaRPr lang="it-IT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Ablativo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-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ād /-āt </a:t>
                      </a:r>
                      <a:r>
                        <a:rPr lang="it-IT" dirty="0" smtClean="0">
                          <a:solidFill>
                            <a:srgbClr val="000000"/>
                          </a:solidFill>
                        </a:rPr>
                        <a:t>&lt;</a:t>
                      </a:r>
                      <a:r>
                        <a:rPr lang="it-IT" baseline="0" dirty="0" smtClean="0">
                          <a:solidFill>
                            <a:srgbClr val="FF4040"/>
                          </a:solidFill>
                        </a:rPr>
                        <a:t> </a:t>
                      </a:r>
                      <a:r>
                        <a:rPr lang="it-IT" baseline="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it-IT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a</a:t>
                      </a:r>
                      <a:r>
                        <a:rPr lang="it-IT" dirty="0" smtClean="0">
                          <a:solidFill>
                            <a:srgbClr val="000000"/>
                          </a:solidFill>
                        </a:rPr>
                        <a:t>+*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od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-</a:t>
                      </a:r>
                      <a:r>
                        <a:rPr lang="it-IT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ā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bhyām </a:t>
                      </a:r>
                      <a:endParaRPr lang="it-IT" dirty="0" smtClean="0"/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-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ebhyaḥ</a:t>
                      </a:r>
                      <a:r>
                        <a:rPr lang="it-IT" dirty="0" smtClean="0"/>
                        <a:t> &lt;-</a:t>
                      </a:r>
                      <a:r>
                        <a:rPr lang="it-IT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a+i</a:t>
                      </a:r>
                      <a:r>
                        <a:rPr lang="it-IT" dirty="0" smtClean="0"/>
                        <a:t>+*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bhy-e/os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Genitivo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-</a:t>
                      </a:r>
                      <a:r>
                        <a:rPr lang="it-IT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a</a:t>
                      </a:r>
                      <a:r>
                        <a:rPr lang="it-IT" dirty="0" err="1" smtClean="0"/>
                        <a:t>-</a:t>
                      </a:r>
                      <a:r>
                        <a:rPr lang="it-IT" dirty="0" err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sya</a:t>
                      </a:r>
                      <a:r>
                        <a:rPr lang="it-IT" dirty="0" smtClean="0"/>
                        <a:t> &lt; -</a:t>
                      </a:r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a</a:t>
                      </a:r>
                      <a:r>
                        <a:rPr lang="it-IT" dirty="0" smtClean="0"/>
                        <a:t>+*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syo</a:t>
                      </a:r>
                      <a:endParaRPr lang="it-IT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-a-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yoḥ</a:t>
                      </a:r>
                      <a:endParaRPr lang="it-IT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-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ānām 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r>
                        <a:rPr lang="it-IT" dirty="0" smtClean="0">
                          <a:solidFill>
                            <a:srgbClr val="000000"/>
                          </a:solidFill>
                        </a:rPr>
                        <a:t>-</a:t>
                      </a:r>
                      <a:r>
                        <a:rPr lang="it-IT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ān</a:t>
                      </a:r>
                      <a:r>
                        <a:rPr lang="it-IT" dirty="0" smtClean="0">
                          <a:solidFill>
                            <a:srgbClr val="000000"/>
                          </a:solidFill>
                        </a:rPr>
                        <a:t>-*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ōm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Locativo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-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e</a:t>
                      </a:r>
                      <a:r>
                        <a:rPr lang="it-IT" dirty="0" smtClean="0"/>
                        <a:t> &lt; -</a:t>
                      </a:r>
                      <a:r>
                        <a:rPr lang="it-IT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a</a:t>
                      </a:r>
                      <a:r>
                        <a:rPr lang="it-IT" dirty="0" smtClean="0"/>
                        <a:t> + </a:t>
                      </a:r>
                      <a:r>
                        <a:rPr lang="it-IT" dirty="0" err="1" smtClean="0"/>
                        <a:t>*</a:t>
                      </a:r>
                      <a:r>
                        <a:rPr lang="it-IT" dirty="0" err="1" smtClean="0">
                          <a:solidFill>
                            <a:srgbClr val="FF4040"/>
                          </a:solidFill>
                        </a:rPr>
                        <a:t>i</a:t>
                      </a:r>
                      <a:endParaRPr lang="it-IT" dirty="0">
                        <a:solidFill>
                          <a:srgbClr val="FF404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-a-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yo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ḥ</a:t>
                      </a:r>
                      <a:endParaRPr lang="it-IT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-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eṣu</a:t>
                      </a:r>
                      <a:r>
                        <a:rPr lang="it-IT" dirty="0" smtClean="0"/>
                        <a:t> &lt; </a:t>
                      </a:r>
                      <a:r>
                        <a:rPr lang="it-IT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a</a:t>
                      </a:r>
                      <a:r>
                        <a:rPr lang="it-IT" dirty="0" smtClean="0"/>
                        <a:t>+</a:t>
                      </a:r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i </a:t>
                      </a:r>
                      <a:r>
                        <a:rPr lang="it-IT" dirty="0" smtClean="0"/>
                        <a:t>*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su</a:t>
                      </a:r>
                      <a:endParaRPr lang="it-IT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457200" y="482600"/>
          <a:ext cx="8247864" cy="2956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"/>
                <a:gridCol w="1219200"/>
                <a:gridCol w="1358900"/>
                <a:gridCol w="1257300"/>
                <a:gridCol w="1168400"/>
                <a:gridCol w="1447800"/>
                <a:gridCol w="1415264"/>
              </a:tblGrid>
              <a:tr h="370840">
                <a:tc gridSpan="7">
                  <a:txBody>
                    <a:bodyPr/>
                    <a:lstStyle/>
                    <a:p>
                      <a:r>
                        <a:rPr lang="it-IT" dirty="0" smtClean="0"/>
                        <a:t>Casi indiretti maschili e neutri</a:t>
                      </a:r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</a:tr>
              <a:tr h="185420">
                <a:tc gridSpan="4"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       Maschili</a:t>
                      </a:r>
                      <a:endParaRPr lang="it-IT" dirty="0">
                        <a:solidFill>
                          <a:srgbClr val="2F97B5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>
                        <a:solidFill>
                          <a:srgbClr val="2F97B5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Neutri</a:t>
                      </a:r>
                      <a:endParaRPr lang="it-IT" dirty="0">
                        <a:solidFill>
                          <a:srgbClr val="2F97B5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</a:tr>
              <a:tr h="185420">
                <a:tc>
                  <a:txBody>
                    <a:bodyPr/>
                    <a:lstStyle/>
                    <a:p>
                      <a:endParaRPr lang="it-IT" dirty="0">
                        <a:solidFill>
                          <a:srgbClr val="2F97B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Singolare</a:t>
                      </a:r>
                      <a:endParaRPr lang="it-IT" dirty="0">
                        <a:solidFill>
                          <a:srgbClr val="2F97B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Duale</a:t>
                      </a:r>
                      <a:endParaRPr lang="it-IT" dirty="0">
                        <a:solidFill>
                          <a:srgbClr val="2F97B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Plurale</a:t>
                      </a:r>
                      <a:endParaRPr lang="it-IT" dirty="0">
                        <a:solidFill>
                          <a:srgbClr val="2F97B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Singolare</a:t>
                      </a:r>
                      <a:endParaRPr lang="it-IT" dirty="0">
                        <a:solidFill>
                          <a:srgbClr val="2F97B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Duale</a:t>
                      </a:r>
                      <a:endParaRPr lang="it-IT" dirty="0">
                        <a:solidFill>
                          <a:srgbClr val="2F97B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Plurale</a:t>
                      </a:r>
                      <a:endParaRPr lang="it-IT" dirty="0">
                        <a:solidFill>
                          <a:srgbClr val="2F97B5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S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jan</a:t>
                      </a:r>
                      <a:r>
                        <a:rPr lang="it-IT" dirty="0" err="1" smtClean="0">
                          <a:solidFill>
                            <a:srgbClr val="FF4040"/>
                          </a:solidFill>
                        </a:rPr>
                        <a:t>ena</a:t>
                      </a:r>
                      <a:endParaRPr lang="it-IT" dirty="0">
                        <a:solidFill>
                          <a:srgbClr val="FF404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jan</a:t>
                      </a:r>
                      <a:r>
                        <a:rPr lang="it-IT" sz="1800" dirty="0" smtClean="0">
                          <a:solidFill>
                            <a:srgbClr val="FF4040"/>
                          </a:solidFill>
                        </a:rPr>
                        <a:t>ābhyām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jan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ai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ḥ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phal</a:t>
                      </a:r>
                      <a:r>
                        <a:rPr lang="it-IT" dirty="0" err="1" smtClean="0">
                          <a:solidFill>
                            <a:srgbClr val="FF4040"/>
                          </a:solidFill>
                        </a:rPr>
                        <a:t>ena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phal</a:t>
                      </a:r>
                      <a:r>
                        <a:rPr lang="it-IT" sz="1800" dirty="0" smtClean="0">
                          <a:solidFill>
                            <a:srgbClr val="FF4040"/>
                          </a:solidFill>
                        </a:rPr>
                        <a:t>ābhyām</a:t>
                      </a:r>
                      <a:endParaRPr lang="it-IT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phal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ai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ḥ</a:t>
                      </a:r>
                      <a:endParaRPr lang="it-IT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D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jan</a:t>
                      </a:r>
                      <a:r>
                        <a:rPr lang="it-IT" sz="1800" dirty="0" smtClean="0">
                          <a:solidFill>
                            <a:srgbClr val="FF4040"/>
                          </a:solidFill>
                        </a:rPr>
                        <a:t>āya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jan</a:t>
                      </a:r>
                      <a:r>
                        <a:rPr lang="it-IT" sz="1800" dirty="0" smtClean="0">
                          <a:solidFill>
                            <a:srgbClr val="FF4040"/>
                          </a:solidFill>
                        </a:rPr>
                        <a:t>ābhyām</a:t>
                      </a:r>
                      <a:endParaRPr lang="it-IT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jan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ebhya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ḥ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phal</a:t>
                      </a:r>
                      <a:r>
                        <a:rPr lang="it-IT" sz="1800" dirty="0" smtClean="0">
                          <a:solidFill>
                            <a:srgbClr val="FF4040"/>
                          </a:solidFill>
                        </a:rPr>
                        <a:t>āya</a:t>
                      </a:r>
                      <a:endParaRPr lang="it-IT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phal</a:t>
                      </a:r>
                      <a:r>
                        <a:rPr lang="it-IT" sz="1800" dirty="0" smtClean="0">
                          <a:solidFill>
                            <a:srgbClr val="FF4040"/>
                          </a:solidFill>
                        </a:rPr>
                        <a:t>ābhyām</a:t>
                      </a:r>
                      <a:endParaRPr lang="it-IT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phal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ebhya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ḥ</a:t>
                      </a:r>
                      <a:endParaRPr lang="it-IT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jan</a:t>
                      </a:r>
                      <a:r>
                        <a:rPr lang="it-IT" sz="1800" dirty="0" smtClean="0">
                          <a:solidFill>
                            <a:srgbClr val="FF4040"/>
                          </a:solidFill>
                        </a:rPr>
                        <a:t>ād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jan</a:t>
                      </a:r>
                      <a:r>
                        <a:rPr lang="it-IT" sz="1800" dirty="0" smtClean="0">
                          <a:solidFill>
                            <a:srgbClr val="FF4040"/>
                          </a:solidFill>
                        </a:rPr>
                        <a:t>ābhyām</a:t>
                      </a:r>
                      <a:endParaRPr lang="it-IT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jan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ebhya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ḥ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phal</a:t>
                      </a:r>
                      <a:r>
                        <a:rPr lang="it-IT" sz="1800" dirty="0" smtClean="0">
                          <a:solidFill>
                            <a:srgbClr val="FF4040"/>
                          </a:solidFill>
                        </a:rPr>
                        <a:t>ād</a:t>
                      </a:r>
                      <a:endParaRPr lang="it-IT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phal</a:t>
                      </a:r>
                      <a:r>
                        <a:rPr lang="it-IT" sz="1800" dirty="0" smtClean="0">
                          <a:solidFill>
                            <a:srgbClr val="FF4040"/>
                          </a:solidFill>
                        </a:rPr>
                        <a:t>ābhyām</a:t>
                      </a:r>
                      <a:endParaRPr lang="it-IT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phal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ebhya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ḥ</a:t>
                      </a:r>
                      <a:endParaRPr lang="it-IT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G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jan</a:t>
                      </a:r>
                      <a:r>
                        <a:rPr lang="it-IT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a</a:t>
                      </a:r>
                      <a:r>
                        <a:rPr lang="it-IT" dirty="0" err="1" smtClean="0">
                          <a:solidFill>
                            <a:srgbClr val="FF4040"/>
                          </a:solidFill>
                        </a:rPr>
                        <a:t>sya</a:t>
                      </a:r>
                      <a:endParaRPr lang="it-IT" dirty="0">
                        <a:solidFill>
                          <a:srgbClr val="FF404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jan</a:t>
                      </a:r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a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yo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ḥ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jan</a:t>
                      </a:r>
                      <a:r>
                        <a:rPr lang="it-IT" sz="1800" dirty="0" smtClean="0">
                          <a:solidFill>
                            <a:srgbClr val="FF4040"/>
                          </a:solidFill>
                        </a:rPr>
                        <a:t>ānām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err="1" smtClean="0"/>
                        <a:t>phal</a:t>
                      </a:r>
                      <a:r>
                        <a:rPr lang="it-IT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a</a:t>
                      </a:r>
                      <a:r>
                        <a:rPr lang="it-IT" dirty="0" err="1" smtClean="0">
                          <a:solidFill>
                            <a:srgbClr val="FF4040"/>
                          </a:solidFill>
                        </a:rPr>
                        <a:t>sya</a:t>
                      </a:r>
                      <a:endParaRPr lang="it-IT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phala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yo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ḥ</a:t>
                      </a:r>
                      <a:endParaRPr lang="it-IT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phal</a:t>
                      </a:r>
                      <a:r>
                        <a:rPr lang="it-IT" sz="1800" dirty="0" smtClean="0">
                          <a:solidFill>
                            <a:srgbClr val="FF4040"/>
                          </a:solidFill>
                        </a:rPr>
                        <a:t>ānām</a:t>
                      </a:r>
                      <a:endParaRPr lang="it-IT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L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jan</a:t>
                      </a:r>
                      <a:r>
                        <a:rPr lang="it-IT" dirty="0" err="1" smtClean="0">
                          <a:solidFill>
                            <a:srgbClr val="FF4040"/>
                          </a:solidFill>
                        </a:rPr>
                        <a:t>e</a:t>
                      </a:r>
                      <a:endParaRPr lang="it-IT" dirty="0">
                        <a:solidFill>
                          <a:srgbClr val="FF404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jan</a:t>
                      </a:r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a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yo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ḥ</a:t>
                      </a:r>
                      <a:endParaRPr lang="it-IT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jan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eṣu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err="1" smtClean="0"/>
                        <a:t>phal</a:t>
                      </a:r>
                      <a:r>
                        <a:rPr lang="it-IT" dirty="0" err="1" smtClean="0">
                          <a:solidFill>
                            <a:srgbClr val="FF4040"/>
                          </a:solidFill>
                        </a:rPr>
                        <a:t>e</a:t>
                      </a:r>
                      <a:endParaRPr lang="it-IT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phala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yo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ḥ</a:t>
                      </a:r>
                      <a:endParaRPr lang="it-IT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phal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eṣu</a:t>
                      </a:r>
                      <a:endParaRPr lang="it-IT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508000"/>
            <a:ext cx="8229600" cy="5618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t-IT" dirty="0" smtClean="0"/>
              <a:t>naraiḥ / narair				vane / vaneṣu</a:t>
            </a:r>
          </a:p>
          <a:p>
            <a:pPr>
              <a:buNone/>
            </a:pPr>
            <a:r>
              <a:rPr lang="it-IT" dirty="0" smtClean="0"/>
              <a:t>aśvānām						kamalebhyaḥ</a:t>
            </a:r>
          </a:p>
          <a:p>
            <a:pPr>
              <a:buNone/>
            </a:pPr>
            <a:r>
              <a:rPr lang="it-IT" dirty="0" smtClean="0"/>
              <a:t>rathe / rathena				stotrāni</a:t>
            </a:r>
          </a:p>
          <a:p>
            <a:pPr>
              <a:buNone/>
            </a:pPr>
            <a:r>
              <a:rPr lang="it-IT" dirty="0" smtClean="0"/>
              <a:t>vṛkṣebhyaḥ					śarīrāṇām</a:t>
            </a:r>
          </a:p>
          <a:p>
            <a:pPr>
              <a:buNone/>
            </a:pPr>
            <a:r>
              <a:rPr lang="it-IT" dirty="0" smtClean="0"/>
              <a:t>putrayoḥ						śāstrābhyām</a:t>
            </a:r>
          </a:p>
          <a:p>
            <a:pPr>
              <a:buNone/>
            </a:pPr>
            <a:r>
              <a:rPr lang="it-IT" dirty="0" smtClean="0"/>
              <a:t>mṛgasya						tṛṇeṣu</a:t>
            </a:r>
          </a:p>
          <a:p>
            <a:pPr>
              <a:buNone/>
            </a:pPr>
            <a:r>
              <a:rPr lang="it-IT" dirty="0" smtClean="0"/>
              <a:t>mārgeṣu						kamalasya</a:t>
            </a:r>
          </a:p>
          <a:p>
            <a:pPr>
              <a:buNone/>
            </a:pPr>
            <a:r>
              <a:rPr lang="it-IT" dirty="0" smtClean="0"/>
              <a:t>siṃhābhyām				yugāya</a:t>
            </a:r>
          </a:p>
          <a:p>
            <a:pPr>
              <a:buNone/>
            </a:pPr>
            <a:r>
              <a:rPr lang="it-IT" dirty="0" smtClean="0"/>
              <a:t>sevakāya						gṛhe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it-IT" dirty="0" smtClean="0"/>
              <a:t>sa vṛkṣānvanepaśyati / = (saḥ vṛkṣān </a:t>
            </a:r>
            <a:r>
              <a:rPr lang="it-IT" dirty="0" smtClean="0">
                <a:solidFill>
                  <a:srgbClr val="FF4040"/>
                </a:solidFill>
              </a:rPr>
              <a:t>vane </a:t>
            </a:r>
            <a:r>
              <a:rPr lang="it-IT" dirty="0" smtClean="0"/>
              <a:t>paśyati)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saḥphalānivṛkṣānāṃvanepaśyati / = (saḥ phalāni vṛkṣānām van</a:t>
            </a:r>
            <a:r>
              <a:rPr lang="it-IT" dirty="0" smtClean="0">
                <a:solidFill>
                  <a:srgbClr val="FF4040"/>
                </a:solidFill>
              </a:rPr>
              <a:t>e</a:t>
            </a:r>
            <a:r>
              <a:rPr lang="it-IT" dirty="0" smtClean="0"/>
              <a:t> paśyati)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kamalānitṛṇānicarohanti/ = kamalāni tṛṇāṇi ca rohanti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sa vṛkṣāyajalaṃbharati / = (saḥ vṛkṣāya jalam bharati)</a:t>
            </a:r>
          </a:p>
          <a:p>
            <a:pPr>
              <a:buNone/>
            </a:pPr>
            <a:r>
              <a:rPr lang="it-IT" dirty="0" smtClean="0"/>
              <a:t> </a:t>
            </a:r>
          </a:p>
          <a:p>
            <a:pPr>
              <a:buNone/>
            </a:pPr>
            <a:r>
              <a:rPr lang="it-IT" dirty="0" smtClean="0"/>
              <a:t>vṛkṣātphalānyapaharanti / = vṛkṣāt phalāny apaharanti / = (vṛkṣāt phalāni apaharanti) 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vṛkṣasyaphalānīcchati / = (vṛkṣasya phalāni icchati)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aśvābhyāṃdhanamapaharati / = (aśvābhyām dhanam apaharati)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aśvayoḥsevakaṃvadati / = (aśvayoḥ sevakam vadati)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nīlebhyo rathebhyaḥ patanti / = nīlebhyaḥ rathebhyaḥ patanti 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ā</a:t>
            </a:r>
            <a:r>
              <a:rPr lang="it-IT" i="1" dirty="0" smtClean="0"/>
              <a:t> </a:t>
            </a:r>
            <a:r>
              <a:rPr lang="it-IT" dirty="0" smtClean="0"/>
              <a:t>ī ū ṛ ṝ ḷ ṅ ñ ṭ ḍ ṇ ś ṣ ṃ ḥ</a:t>
            </a:r>
          </a:p>
          <a:p>
            <a:pPr>
              <a:buNone/>
            </a:pPr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558800"/>
            <a:ext cx="8229600" cy="5567363"/>
          </a:xfrm>
        </p:spPr>
        <p:txBody>
          <a:bodyPr>
            <a:normAutofit/>
          </a:bodyPr>
          <a:lstStyle/>
          <a:p>
            <a:r>
              <a:rPr lang="it-IT" dirty="0" smtClean="0"/>
              <a:t>ahaṃdevānpūjaye </a:t>
            </a:r>
          </a:p>
          <a:p>
            <a:r>
              <a:rPr lang="it-IT" dirty="0" smtClean="0"/>
              <a:t>hṛdayaṃbhayātkampate</a:t>
            </a:r>
          </a:p>
          <a:p>
            <a:r>
              <a:rPr lang="it-IT" dirty="0" smtClean="0"/>
              <a:t>tvamasatyaṃbhāṣase</a:t>
            </a:r>
          </a:p>
          <a:p>
            <a:r>
              <a:rPr lang="it-IT" dirty="0" smtClean="0"/>
              <a:t>sāputraṃlabhate</a:t>
            </a:r>
          </a:p>
          <a:p>
            <a:r>
              <a:rPr lang="it-IT" dirty="0" smtClean="0"/>
              <a:t>śiṣya ācāryaṃsevate</a:t>
            </a:r>
          </a:p>
          <a:p>
            <a:r>
              <a:rPr lang="it-IT" dirty="0" smtClean="0"/>
              <a:t>sujanāḥsatyaṃbhāṣante</a:t>
            </a:r>
          </a:p>
          <a:p>
            <a:r>
              <a:rPr lang="it-IT" dirty="0" smtClean="0"/>
              <a:t>rāmasyagṛho grāmasyamadhyevartate</a:t>
            </a:r>
          </a:p>
          <a:p>
            <a:r>
              <a:rPr lang="it-IT" dirty="0" smtClean="0"/>
              <a:t>sevako vṛkṣātpuṣpānyāharati</a:t>
            </a:r>
          </a:p>
          <a:p>
            <a:r>
              <a:rPr lang="it-IT" dirty="0" smtClean="0"/>
              <a:t>yadārāmaṃdhanaṃyācetadātadapilabhe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>
                <a:solidFill>
                  <a:schemeClr val="bg2">
                    <a:lumMod val="50000"/>
                  </a:schemeClr>
                </a:solidFill>
              </a:rPr>
              <a:t>sandhi</a:t>
            </a:r>
            <a:r>
              <a:rPr lang="it-IT" dirty="0" smtClean="0">
                <a:solidFill>
                  <a:schemeClr val="bg2">
                    <a:lumMod val="50000"/>
                  </a:schemeClr>
                </a:solidFill>
              </a:rPr>
              <a:t> del </a:t>
            </a:r>
            <a:r>
              <a:rPr lang="it-IT" dirty="0" err="1" smtClean="0">
                <a:solidFill>
                  <a:schemeClr val="bg2">
                    <a:lumMod val="50000"/>
                  </a:schemeClr>
                </a:solidFill>
              </a:rPr>
              <a:t>visarga</a:t>
            </a:r>
            <a:endParaRPr lang="it-IT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it-IT" dirty="0" smtClean="0"/>
              <a:t>- ḥ + 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ka/kha; pa/pha; śa/ṣa/sa </a:t>
            </a:r>
            <a:r>
              <a:rPr lang="it-IT" dirty="0" smtClean="0"/>
              <a:t>&gt; -</a:t>
            </a:r>
            <a:r>
              <a:rPr lang="it-IT" dirty="0" smtClean="0">
                <a:solidFill>
                  <a:schemeClr val="bg2">
                    <a:lumMod val="50000"/>
                  </a:schemeClr>
                </a:solidFill>
              </a:rPr>
              <a:t>ḥ</a:t>
            </a:r>
          </a:p>
          <a:p>
            <a:r>
              <a:rPr lang="it-IT" dirty="0" smtClean="0"/>
              <a:t>- ḥ + 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ca/cha; ṭa/ṭha; ḍa/ḍha </a:t>
            </a:r>
            <a:r>
              <a:rPr lang="it-IT" dirty="0" smtClean="0"/>
              <a:t>&gt; - </a:t>
            </a:r>
            <a:r>
              <a:rPr lang="it-IT" dirty="0" smtClean="0">
                <a:solidFill>
                  <a:schemeClr val="bg2">
                    <a:lumMod val="50000"/>
                  </a:schemeClr>
                </a:solidFill>
              </a:rPr>
              <a:t>ś / -ṣ / -s </a:t>
            </a:r>
            <a:r>
              <a:rPr lang="it-IT" dirty="0" smtClean="0">
                <a:solidFill>
                  <a:schemeClr val="accent5">
                    <a:lumMod val="75000"/>
                  </a:schemeClr>
                </a:solidFill>
              </a:rPr>
              <a:t>dhumastatra; </a:t>
            </a:r>
            <a:r>
              <a:rPr lang="it-IT" dirty="0" smtClean="0">
                <a:solidFill>
                  <a:srgbClr val="5F8804"/>
                </a:solidFill>
              </a:rPr>
              <a:t>aśvaś ca</a:t>
            </a:r>
          </a:p>
          <a:p>
            <a:r>
              <a:rPr lang="it-IT" dirty="0" smtClean="0"/>
              <a:t>- aḥ + 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consonante sonora </a:t>
            </a:r>
            <a:r>
              <a:rPr lang="it-IT" dirty="0" smtClean="0"/>
              <a:t>&gt; -</a:t>
            </a:r>
            <a:r>
              <a:rPr lang="it-IT" dirty="0" smtClean="0">
                <a:solidFill>
                  <a:schemeClr val="bg2">
                    <a:lumMod val="50000"/>
                  </a:schemeClr>
                </a:solidFill>
              </a:rPr>
              <a:t>o</a:t>
            </a:r>
            <a:r>
              <a:rPr lang="it-IT" dirty="0" smtClean="0"/>
              <a:t> 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iato</a:t>
            </a:r>
            <a:r>
              <a:rPr lang="it-IT" dirty="0" smtClean="0"/>
              <a:t> + </a:t>
            </a:r>
            <a:r>
              <a:rPr lang="it-IT" dirty="0" smtClean="0">
                <a:solidFill>
                  <a:srgbClr val="2F97B5"/>
                </a:solidFill>
              </a:rPr>
              <a:t>cons.</a:t>
            </a:r>
          </a:p>
          <a:p>
            <a:r>
              <a:rPr lang="it-IT" dirty="0" smtClean="0"/>
              <a:t>- aḥ + voc: </a:t>
            </a:r>
            <a:r>
              <a:rPr lang="it-IT" dirty="0" smtClean="0">
                <a:solidFill>
                  <a:srgbClr val="FF4040"/>
                </a:solidFill>
              </a:rPr>
              <a:t>a- </a:t>
            </a:r>
            <a:r>
              <a:rPr lang="it-IT" dirty="0" smtClean="0"/>
              <a:t>&gt; -</a:t>
            </a:r>
            <a:r>
              <a:rPr lang="it-IT" dirty="0" smtClean="0">
                <a:solidFill>
                  <a:schemeClr val="bg2">
                    <a:lumMod val="50000"/>
                  </a:schemeClr>
                </a:solidFill>
              </a:rPr>
              <a:t>o</a:t>
            </a:r>
            <a:r>
              <a:rPr lang="it-IT" dirty="0" smtClean="0"/>
              <a:t> 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iato</a:t>
            </a:r>
            <a:r>
              <a:rPr lang="it-IT" dirty="0" smtClean="0"/>
              <a:t> + avagraha</a:t>
            </a:r>
          </a:p>
          <a:p>
            <a:pPr>
              <a:buNone/>
            </a:pPr>
            <a:r>
              <a:rPr lang="it-IT" sz="2595" dirty="0" smtClean="0">
                <a:solidFill>
                  <a:schemeClr val="accent5">
                    <a:lumMod val="75000"/>
                  </a:schemeClr>
                </a:solidFill>
              </a:rPr>
              <a:t>es. devo ’pi; rāmo ’nnam…</a:t>
            </a:r>
          </a:p>
          <a:p>
            <a:pPr>
              <a:buNone/>
            </a:pPr>
            <a:endParaRPr lang="it-IT" sz="2595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it-IT" sz="3429" dirty="0" smtClean="0"/>
              <a:t>- aḥ + voc ≠ </a:t>
            </a:r>
            <a:r>
              <a:rPr lang="it-IT" sz="3429" dirty="0" smtClean="0">
                <a:solidFill>
                  <a:srgbClr val="FF4040"/>
                </a:solidFill>
              </a:rPr>
              <a:t>a- (</a:t>
            </a:r>
            <a:r>
              <a:rPr lang="it-IT" sz="3429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ā/i/ī/u/ū/e/o/ai/au)</a:t>
            </a:r>
            <a:r>
              <a:rPr lang="it-IT" sz="3429" dirty="0" smtClean="0"/>
              <a:t> &gt; -</a:t>
            </a:r>
            <a:r>
              <a:rPr lang="it-IT" sz="3429" dirty="0" smtClean="0">
                <a:solidFill>
                  <a:schemeClr val="bg2">
                    <a:lumMod val="50000"/>
                  </a:schemeClr>
                </a:solidFill>
              </a:rPr>
              <a:t>a</a:t>
            </a:r>
            <a:r>
              <a:rPr lang="it-IT" sz="3429" dirty="0" smtClean="0"/>
              <a:t> </a:t>
            </a:r>
            <a:r>
              <a:rPr lang="it-IT" sz="3429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iato</a:t>
            </a:r>
            <a:r>
              <a:rPr lang="it-IT" sz="3429" dirty="0" smtClean="0"/>
              <a:t> + voc ≠ </a:t>
            </a:r>
            <a:r>
              <a:rPr lang="it-IT" sz="3429" dirty="0" smtClean="0">
                <a:solidFill>
                  <a:srgbClr val="FF4040"/>
                </a:solidFill>
              </a:rPr>
              <a:t>a- </a:t>
            </a:r>
          </a:p>
          <a:p>
            <a:pPr>
              <a:buNone/>
            </a:pPr>
            <a:r>
              <a:rPr lang="it-IT" sz="2400" dirty="0" smtClean="0">
                <a:solidFill>
                  <a:srgbClr val="5F8804"/>
                </a:solidFill>
              </a:rPr>
              <a:t>es. śiṣya ācāryaṃsevate; deva iva; deva eva; deva evam</a:t>
            </a:r>
          </a:p>
          <a:p>
            <a:pPr>
              <a:buNone/>
            </a:pPr>
            <a:endParaRPr lang="it-IT" sz="2400" dirty="0" smtClean="0"/>
          </a:p>
          <a:p>
            <a:r>
              <a:rPr lang="it-IT" sz="4000" dirty="0" smtClean="0"/>
              <a:t>āḥ + </a:t>
            </a:r>
            <a:r>
              <a:rPr lang="it-IT" sz="40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cons. sonore/vocali </a:t>
            </a:r>
            <a:r>
              <a:rPr lang="it-IT" sz="4000" dirty="0" smtClean="0"/>
              <a:t>&gt; -</a:t>
            </a:r>
            <a:r>
              <a:rPr lang="it-IT" sz="4000" dirty="0" smtClean="0">
                <a:solidFill>
                  <a:schemeClr val="bg2">
                    <a:lumMod val="50000"/>
                  </a:schemeClr>
                </a:solidFill>
              </a:rPr>
              <a:t>ā</a:t>
            </a:r>
            <a:r>
              <a:rPr lang="it-IT" sz="4000" dirty="0" smtClean="0"/>
              <a:t> </a:t>
            </a:r>
            <a:r>
              <a:rPr lang="it-IT" sz="40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iato </a:t>
            </a:r>
            <a:r>
              <a:rPr lang="it-IT" sz="4000" dirty="0" smtClean="0"/>
              <a:t>+ cons./voc.</a:t>
            </a:r>
          </a:p>
          <a:p>
            <a:pPr>
              <a:buNone/>
            </a:pPr>
            <a:r>
              <a:rPr lang="it-IT" sz="2400" dirty="0" smtClean="0">
                <a:solidFill>
                  <a:srgbClr val="5F8804"/>
                </a:solidFill>
              </a:rPr>
              <a:t>es. </a:t>
            </a:r>
            <a:r>
              <a:rPr lang="it-IT" sz="2353" dirty="0" smtClean="0">
                <a:solidFill>
                  <a:srgbClr val="5F8804"/>
                </a:solidFill>
              </a:rPr>
              <a:t>sujanā dharmamanugacchanti/ sujanā anugacchanti dharmam</a:t>
            </a:r>
          </a:p>
          <a:p>
            <a:pPr>
              <a:buNone/>
            </a:pPr>
            <a:r>
              <a:rPr lang="it-IT" sz="2400" dirty="0" smtClean="0">
                <a:solidFill>
                  <a:srgbClr val="000000"/>
                </a:solidFill>
              </a:rPr>
              <a:t> </a:t>
            </a:r>
            <a:endParaRPr lang="it-IT" dirty="0" smtClean="0"/>
          </a:p>
          <a:p>
            <a:r>
              <a:rPr lang="it-IT" sz="4000" dirty="0" smtClean="0"/>
              <a:t>voc ≠ </a:t>
            </a:r>
            <a:r>
              <a:rPr lang="it-IT" sz="4000" dirty="0" smtClean="0">
                <a:solidFill>
                  <a:srgbClr val="FF4040"/>
                </a:solidFill>
              </a:rPr>
              <a:t>a-</a:t>
            </a:r>
            <a:r>
              <a:rPr lang="it-IT" sz="40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ā</a:t>
            </a:r>
            <a:r>
              <a:rPr lang="it-IT" sz="4000" dirty="0" smtClean="0"/>
              <a:t>ḥ + </a:t>
            </a:r>
            <a:r>
              <a:rPr lang="it-IT" sz="40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cons. sonore/vocali </a:t>
            </a:r>
            <a:r>
              <a:rPr lang="it-IT" sz="4000" dirty="0" smtClean="0"/>
              <a:t>&gt; -voc ≠ </a:t>
            </a:r>
            <a:r>
              <a:rPr lang="it-IT" sz="4000" dirty="0" smtClean="0">
                <a:solidFill>
                  <a:srgbClr val="FF4040"/>
                </a:solidFill>
              </a:rPr>
              <a:t>a-</a:t>
            </a:r>
            <a:r>
              <a:rPr lang="it-IT" sz="40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ā</a:t>
            </a:r>
            <a:r>
              <a:rPr lang="it-IT" sz="4000" dirty="0" smtClean="0"/>
              <a:t>+</a:t>
            </a:r>
            <a:r>
              <a:rPr lang="it-IT" sz="4000" dirty="0" smtClean="0">
                <a:solidFill>
                  <a:schemeClr val="bg2">
                    <a:lumMod val="50000"/>
                  </a:schemeClr>
                </a:solidFill>
              </a:rPr>
              <a:t>r</a:t>
            </a:r>
          </a:p>
          <a:p>
            <a:pPr>
              <a:buNone/>
            </a:pPr>
            <a:r>
              <a:rPr lang="it-IT" sz="2857" dirty="0" smtClean="0">
                <a:solidFill>
                  <a:srgbClr val="5F8804"/>
                </a:solidFill>
              </a:rPr>
              <a:t>es. rathairnagara</a:t>
            </a:r>
            <a:r>
              <a:rPr lang="it-IT" sz="2857" dirty="0" smtClean="0">
                <a:solidFill>
                  <a:schemeClr val="accent5">
                    <a:lumMod val="75000"/>
                  </a:schemeClr>
                </a:solidFill>
              </a:rPr>
              <a:t>ṃ</a:t>
            </a:r>
            <a:r>
              <a:rPr lang="it-IT" sz="2857" dirty="0" smtClean="0">
                <a:solidFill>
                  <a:srgbClr val="5F8804"/>
                </a:solidFill>
              </a:rPr>
              <a:t>gacchanti</a:t>
            </a:r>
          </a:p>
          <a:p>
            <a:pPr>
              <a:buNone/>
            </a:pPr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>
                <a:solidFill>
                  <a:schemeClr val="bg2">
                    <a:lumMod val="50000"/>
                  </a:schemeClr>
                </a:solidFill>
              </a:rPr>
              <a:t>sandhi</a:t>
            </a:r>
            <a:r>
              <a:rPr lang="it-IT" dirty="0" smtClean="0">
                <a:solidFill>
                  <a:schemeClr val="bg2">
                    <a:lumMod val="50000"/>
                  </a:schemeClr>
                </a:solidFill>
              </a:rPr>
              <a:t> esterno vocalico</a:t>
            </a:r>
            <a:endParaRPr lang="it-IT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it-IT" dirty="0" smtClean="0"/>
              <a:t>-ā- &lt; -a + a-		-ī- &lt;  -i + i-		-ū- &lt; -u + u-</a:t>
            </a:r>
          </a:p>
          <a:p>
            <a:pPr>
              <a:buNone/>
            </a:pPr>
            <a:r>
              <a:rPr lang="it-IT" dirty="0" smtClean="0"/>
              <a:t>			-a + ā-				-i + ī-				-u + ū-</a:t>
            </a:r>
          </a:p>
          <a:p>
            <a:pPr>
              <a:buNone/>
            </a:pPr>
            <a:r>
              <a:rPr lang="it-IT" dirty="0" smtClean="0"/>
              <a:t>			-ā + ā-				-ī + ī-				-ū + ū-</a:t>
            </a:r>
          </a:p>
          <a:p>
            <a:pPr>
              <a:buNone/>
            </a:pPr>
            <a:r>
              <a:rPr lang="it-IT" dirty="0" smtClean="0"/>
              <a:t>			-ā + a-				-ī + i-				-ū + u-</a:t>
            </a:r>
          </a:p>
          <a:p>
            <a:pPr>
              <a:buNone/>
            </a:pPr>
            <a:endParaRPr lang="it-IT" dirty="0" smtClean="0"/>
          </a:p>
          <a:p>
            <a:r>
              <a:rPr lang="it-IT" dirty="0" smtClean="0"/>
              <a:t>-e- &lt; -a + i-		-o- &lt; -a + u-		-ai- &lt;	-a + e-</a:t>
            </a:r>
          </a:p>
          <a:p>
            <a:pPr>
              <a:buNone/>
            </a:pPr>
            <a:r>
              <a:rPr lang="it-IT" dirty="0" smtClean="0"/>
              <a:t>			-a + ī-				-a + ū-				-ā + e-</a:t>
            </a:r>
          </a:p>
          <a:p>
            <a:pPr>
              <a:buNone/>
            </a:pPr>
            <a:r>
              <a:rPr lang="it-IT" dirty="0" smtClean="0"/>
              <a:t>			-ā + ī-				-ā + ū-		-au- &lt;-a + o-</a:t>
            </a:r>
          </a:p>
          <a:p>
            <a:pPr>
              <a:buNone/>
            </a:pPr>
            <a:r>
              <a:rPr lang="it-IT" dirty="0" smtClean="0"/>
              <a:t>			-ā + i-				-ā + u-				 -ā + o-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18704"/>
            <a:ext cx="8229600" cy="570746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it-IT" sz="2400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Sistema del presente tematico:</a:t>
            </a:r>
          </a:p>
          <a:p>
            <a:pPr>
              <a:buNone/>
            </a:pPr>
            <a:endParaRPr lang="it-IT" sz="2400" dirty="0" smtClean="0">
              <a:ln>
                <a:solidFill>
                  <a:srgbClr val="2C7C9F"/>
                </a:solidFill>
              </a:ln>
              <a:solidFill>
                <a:srgbClr val="2F97B5"/>
              </a:solidFill>
            </a:endParaRPr>
          </a:p>
          <a:p>
            <a:pPr>
              <a:buNone/>
            </a:pPr>
            <a:r>
              <a:rPr lang="it-IT" sz="2400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Due diatesi:</a:t>
            </a:r>
          </a:p>
          <a:p>
            <a:pPr marL="457200" indent="-457200">
              <a:buAutoNum type="arabicParenR"/>
            </a:pPr>
            <a:r>
              <a:rPr lang="it-IT" sz="2400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Attiva : </a:t>
            </a:r>
            <a:r>
              <a:rPr lang="it-IT" sz="2400" dirty="0" err="1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Parasmaipada</a:t>
            </a:r>
            <a:endParaRPr lang="it-IT" sz="2400" dirty="0" smtClean="0">
              <a:ln>
                <a:solidFill>
                  <a:srgbClr val="2C7C9F"/>
                </a:solidFill>
              </a:ln>
              <a:solidFill>
                <a:srgbClr val="2F97B5"/>
              </a:solidFill>
            </a:endParaRPr>
          </a:p>
          <a:p>
            <a:pPr marL="457200" indent="-457200">
              <a:buAutoNum type="arabicParenR"/>
            </a:pPr>
            <a:r>
              <a:rPr lang="it-IT" sz="2400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Media: </a:t>
            </a:r>
            <a:r>
              <a:rPr lang="it-IT" sz="2400" cap="all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ā</a:t>
            </a:r>
            <a:r>
              <a:rPr lang="it-IT" sz="2400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tmanepada</a:t>
            </a:r>
          </a:p>
          <a:p>
            <a:pPr marL="457200" indent="-457200">
              <a:buNone/>
            </a:pPr>
            <a:endParaRPr lang="it-IT" sz="2400" dirty="0" smtClean="0">
              <a:ln>
                <a:solidFill>
                  <a:srgbClr val="2C7C9F"/>
                </a:solidFill>
              </a:ln>
              <a:solidFill>
                <a:srgbClr val="2F97B5"/>
              </a:solidFill>
            </a:endParaRPr>
          </a:p>
          <a:p>
            <a:pPr marL="457200" indent="-457200">
              <a:buNone/>
            </a:pPr>
            <a:r>
              <a:rPr lang="it-IT" sz="2400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Quattro modi:</a:t>
            </a:r>
          </a:p>
          <a:p>
            <a:pPr marL="457200" indent="-457200">
              <a:buAutoNum type="arabicParenR"/>
            </a:pPr>
            <a:r>
              <a:rPr lang="it-IT" sz="2400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Indicativo</a:t>
            </a:r>
          </a:p>
          <a:p>
            <a:pPr marL="457200" indent="-457200">
              <a:buAutoNum type="arabicParenR"/>
            </a:pPr>
            <a:r>
              <a:rPr lang="it-IT" sz="2400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Ottativo</a:t>
            </a:r>
          </a:p>
          <a:p>
            <a:pPr marL="457200" indent="-457200">
              <a:buAutoNum type="arabicParenR"/>
            </a:pPr>
            <a:r>
              <a:rPr lang="it-IT" sz="2400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Imperativo</a:t>
            </a:r>
          </a:p>
          <a:p>
            <a:pPr marL="457200" indent="-457200">
              <a:buAutoNum type="arabicParenR"/>
            </a:pPr>
            <a:r>
              <a:rPr lang="it-IT" sz="2400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Participio (presente)</a:t>
            </a:r>
          </a:p>
          <a:p>
            <a:pPr marL="457200" indent="-457200">
              <a:buNone/>
            </a:pPr>
            <a:endParaRPr lang="it-IT" sz="2400" dirty="0" smtClean="0">
              <a:ln>
                <a:solidFill>
                  <a:srgbClr val="2C7C9F"/>
                </a:solidFill>
              </a:ln>
              <a:solidFill>
                <a:srgbClr val="2F97B5"/>
              </a:solidFill>
            </a:endParaRPr>
          </a:p>
          <a:p>
            <a:pPr marL="457200" indent="-457200">
              <a:buNone/>
            </a:pPr>
            <a:r>
              <a:rPr lang="it-IT" sz="2400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Due tempi: presente e imperfetto solo per l’indicativo</a:t>
            </a:r>
          </a:p>
          <a:p>
            <a:pPr marL="457200" indent="-457200">
              <a:buNone/>
            </a:pPr>
            <a:endParaRPr lang="it-IT" sz="2400" dirty="0" smtClean="0">
              <a:ln>
                <a:solidFill>
                  <a:srgbClr val="2C7C9F"/>
                </a:solidFill>
              </a:ln>
              <a:solidFill>
                <a:srgbClr val="2F97B5"/>
              </a:solidFill>
            </a:endParaRPr>
          </a:p>
          <a:p>
            <a:endParaRPr lang="it-IT" sz="2800" dirty="0" smtClean="0"/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>
                <a:solidFill>
                  <a:schemeClr val="bg2">
                    <a:lumMod val="50000"/>
                  </a:schemeClr>
                </a:solidFill>
              </a:rPr>
              <a:t>sandhi</a:t>
            </a:r>
            <a:r>
              <a:rPr lang="it-IT" dirty="0" smtClean="0">
                <a:solidFill>
                  <a:schemeClr val="bg2">
                    <a:lumMod val="50000"/>
                  </a:schemeClr>
                </a:solidFill>
              </a:rPr>
              <a:t> esterno vocalico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it-IT" dirty="0" smtClean="0"/>
              <a:t>-</a:t>
            </a:r>
            <a:r>
              <a:rPr lang="it-IT" dirty="0" smtClean="0">
                <a:solidFill>
                  <a:schemeClr val="bg2">
                    <a:lumMod val="50000"/>
                  </a:schemeClr>
                </a:solidFill>
              </a:rPr>
              <a:t>e /-o</a:t>
            </a:r>
            <a:r>
              <a:rPr lang="it-IT" dirty="0" smtClean="0"/>
              <a:t> + </a:t>
            </a:r>
            <a:r>
              <a:rPr lang="it-IT" dirty="0" smtClean="0">
                <a:solidFill>
                  <a:srgbClr val="FF4040"/>
                </a:solidFill>
              </a:rPr>
              <a:t>a- </a:t>
            </a:r>
            <a:r>
              <a:rPr lang="it-IT" dirty="0" smtClean="0"/>
              <a:t>&gt; -</a:t>
            </a:r>
            <a:r>
              <a:rPr lang="it-IT" dirty="0" smtClean="0">
                <a:solidFill>
                  <a:schemeClr val="bg2">
                    <a:lumMod val="50000"/>
                  </a:schemeClr>
                </a:solidFill>
              </a:rPr>
              <a:t>e /-o</a:t>
            </a:r>
            <a:r>
              <a:rPr lang="it-IT" dirty="0" smtClean="0"/>
              <a:t> 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iato</a:t>
            </a:r>
            <a:r>
              <a:rPr lang="it-IT" dirty="0" smtClean="0"/>
              <a:t> + </a:t>
            </a:r>
            <a:r>
              <a:rPr lang="it-IT" dirty="0" err="1" smtClean="0"/>
              <a:t>avagraha</a:t>
            </a: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-</a:t>
            </a:r>
            <a:r>
              <a:rPr lang="it-IT" dirty="0" smtClean="0">
                <a:solidFill>
                  <a:schemeClr val="bg2">
                    <a:lumMod val="50000"/>
                  </a:schemeClr>
                </a:solidFill>
              </a:rPr>
              <a:t>e /-o</a:t>
            </a:r>
            <a:r>
              <a:rPr lang="it-IT" dirty="0" smtClean="0"/>
              <a:t> + voc ≠ </a:t>
            </a:r>
            <a:r>
              <a:rPr lang="it-IT" dirty="0" smtClean="0">
                <a:solidFill>
                  <a:srgbClr val="FF4040"/>
                </a:solidFill>
              </a:rPr>
              <a:t>a- </a:t>
            </a:r>
            <a:r>
              <a:rPr lang="it-IT" dirty="0" smtClean="0"/>
              <a:t>(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ā/i/ī/u/ū/ṛ /ṝ/e/o/ai/au)</a:t>
            </a:r>
            <a:r>
              <a:rPr lang="it-IT" dirty="0" smtClean="0"/>
              <a:t>:</a:t>
            </a:r>
          </a:p>
          <a:p>
            <a:pPr>
              <a:buNone/>
            </a:pPr>
            <a:r>
              <a:rPr lang="it-IT" dirty="0" smtClean="0"/>
              <a:t>			1) &gt; -</a:t>
            </a:r>
            <a:r>
              <a:rPr lang="it-IT" dirty="0" smtClean="0">
                <a:solidFill>
                  <a:schemeClr val="bg2">
                    <a:lumMod val="50000"/>
                  </a:schemeClr>
                </a:solidFill>
              </a:rPr>
              <a:t>a</a:t>
            </a:r>
            <a:r>
              <a:rPr lang="it-IT" dirty="0" smtClean="0"/>
              <a:t> 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iato</a:t>
            </a:r>
            <a:r>
              <a:rPr lang="it-IT" dirty="0" smtClean="0"/>
              <a:t> + voc ≠ </a:t>
            </a:r>
            <a:r>
              <a:rPr lang="it-IT" dirty="0" smtClean="0">
                <a:solidFill>
                  <a:srgbClr val="FF4040"/>
                </a:solidFill>
              </a:rPr>
              <a:t>a- </a:t>
            </a:r>
          </a:p>
          <a:p>
            <a:pPr>
              <a:buNone/>
            </a:pPr>
            <a:r>
              <a:rPr lang="it-IT" dirty="0" smtClean="0">
                <a:solidFill>
                  <a:srgbClr val="FF4040"/>
                </a:solidFill>
              </a:rPr>
              <a:t>			</a:t>
            </a:r>
            <a:r>
              <a:rPr lang="it-IT" dirty="0" smtClean="0"/>
              <a:t>2) &gt; -</a:t>
            </a:r>
            <a:r>
              <a:rPr lang="it-IT" dirty="0" smtClean="0">
                <a:solidFill>
                  <a:schemeClr val="bg2">
                    <a:lumMod val="50000"/>
                  </a:schemeClr>
                </a:solidFill>
              </a:rPr>
              <a:t>ay</a:t>
            </a:r>
            <a:r>
              <a:rPr lang="it-IT" dirty="0" smtClean="0"/>
              <a:t> / </a:t>
            </a:r>
            <a:r>
              <a:rPr lang="it-IT" dirty="0" smtClean="0">
                <a:solidFill>
                  <a:schemeClr val="bg2">
                    <a:lumMod val="50000"/>
                  </a:schemeClr>
                </a:solidFill>
              </a:rPr>
              <a:t>av </a:t>
            </a:r>
            <a:r>
              <a:rPr lang="it-IT" dirty="0" smtClean="0"/>
              <a:t>+ voc ≠ </a:t>
            </a:r>
            <a:r>
              <a:rPr lang="it-IT" dirty="0" smtClean="0">
                <a:solidFill>
                  <a:srgbClr val="FF4040"/>
                </a:solidFill>
              </a:rPr>
              <a:t>a- </a:t>
            </a:r>
          </a:p>
          <a:p>
            <a:pPr>
              <a:buNone/>
            </a:pPr>
            <a:r>
              <a:rPr lang="it-IT" dirty="0" smtClean="0">
                <a:solidFill>
                  <a:schemeClr val="bg2">
                    <a:lumMod val="50000"/>
                  </a:schemeClr>
                </a:solidFill>
              </a:rPr>
              <a:t>- ai </a:t>
            </a:r>
            <a:r>
              <a:rPr lang="it-IT" dirty="0" smtClean="0"/>
              <a:t>+ voc (</a:t>
            </a:r>
            <a:r>
              <a:rPr lang="it-IT" dirty="0" smtClean="0">
                <a:solidFill>
                  <a:srgbClr val="FF4040"/>
                </a:solidFill>
              </a:rPr>
              <a:t>a/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ā/i/ī/u/ū/ṛ /ṝ/e/o/ai/au)</a:t>
            </a:r>
            <a:r>
              <a:rPr lang="it-IT" dirty="0" smtClean="0"/>
              <a:t>:</a:t>
            </a:r>
          </a:p>
          <a:p>
            <a:pPr>
              <a:buNone/>
            </a:pPr>
            <a:r>
              <a:rPr lang="it-IT" dirty="0" smtClean="0"/>
              <a:t>			&gt; -</a:t>
            </a:r>
            <a:r>
              <a:rPr lang="it-IT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ā</a:t>
            </a:r>
            <a:r>
              <a:rPr lang="it-IT" dirty="0" smtClean="0"/>
              <a:t> 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iato</a:t>
            </a:r>
            <a:r>
              <a:rPr lang="it-IT" dirty="0" smtClean="0"/>
              <a:t> + voc.</a:t>
            </a:r>
          </a:p>
          <a:p>
            <a:pPr>
              <a:buNone/>
            </a:pPr>
            <a:r>
              <a:rPr lang="it-IT" dirty="0" smtClean="0">
                <a:solidFill>
                  <a:schemeClr val="bg2">
                    <a:lumMod val="50000"/>
                  </a:schemeClr>
                </a:solidFill>
              </a:rPr>
              <a:t>-au</a:t>
            </a:r>
            <a:r>
              <a:rPr lang="it-IT" dirty="0" smtClean="0"/>
              <a:t> + voc (</a:t>
            </a:r>
            <a:r>
              <a:rPr lang="it-IT" dirty="0" smtClean="0">
                <a:solidFill>
                  <a:srgbClr val="FF4040"/>
                </a:solidFill>
              </a:rPr>
              <a:t>a/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ā/i/ī/u/ū/ṛ /ṝ/e/o/ai/au)</a:t>
            </a:r>
            <a:r>
              <a:rPr lang="it-IT" dirty="0" smtClean="0"/>
              <a:t>:</a:t>
            </a:r>
            <a:endParaRPr lang="it-IT" dirty="0" smtClean="0">
              <a:solidFill>
                <a:srgbClr val="FF4040"/>
              </a:solidFill>
            </a:endParaRPr>
          </a:p>
          <a:p>
            <a:pPr>
              <a:buNone/>
            </a:pPr>
            <a:r>
              <a:rPr lang="it-IT" dirty="0" smtClean="0">
                <a:solidFill>
                  <a:srgbClr val="FF4040"/>
                </a:solidFill>
              </a:rPr>
              <a:t>		</a:t>
            </a:r>
            <a:r>
              <a:rPr lang="it-IT" dirty="0" smtClean="0"/>
              <a:t> 	&gt; -</a:t>
            </a:r>
            <a:r>
              <a:rPr lang="it-IT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ā</a:t>
            </a:r>
            <a:r>
              <a:rPr lang="it-IT" dirty="0" smtClean="0">
                <a:solidFill>
                  <a:schemeClr val="bg2">
                    <a:lumMod val="50000"/>
                  </a:schemeClr>
                </a:solidFill>
              </a:rPr>
              <a:t>v </a:t>
            </a:r>
            <a:r>
              <a:rPr lang="it-IT" dirty="0" smtClean="0"/>
              <a:t>+ voc.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Sandhi</a:t>
            </a:r>
            <a:r>
              <a:rPr lang="it-IT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consonantico</a:t>
            </a:r>
            <a:endParaRPr lang="it-IT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-</a:t>
            </a:r>
            <a:r>
              <a:rPr lang="it-IT" dirty="0" smtClean="0">
                <a:solidFill>
                  <a:srgbClr val="5BA2BC"/>
                </a:solidFill>
              </a:rPr>
              <a:t>n</a:t>
            </a:r>
            <a:r>
              <a:rPr lang="it-IT" dirty="0" smtClean="0"/>
              <a:t> + </a:t>
            </a:r>
            <a:r>
              <a:rPr lang="it-IT" dirty="0" smtClean="0">
                <a:solidFill>
                  <a:schemeClr val="accent5"/>
                </a:solidFill>
              </a:rPr>
              <a:t>c-/ch-/ṭ-/ṭh-/t-/th- </a:t>
            </a:r>
            <a:r>
              <a:rPr lang="it-IT" dirty="0" smtClean="0"/>
              <a:t>&gt; </a:t>
            </a:r>
          </a:p>
          <a:p>
            <a:pPr>
              <a:buNone/>
            </a:pPr>
            <a:r>
              <a:rPr lang="it-IT" dirty="0" smtClean="0"/>
              <a:t>      1) -</a:t>
            </a:r>
            <a:r>
              <a:rPr lang="it-IT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ṃ</a:t>
            </a:r>
            <a:r>
              <a:rPr lang="it-IT" dirty="0" smtClean="0"/>
              <a:t>-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ś</a:t>
            </a:r>
            <a:r>
              <a:rPr lang="it-IT" dirty="0" smtClean="0"/>
              <a:t>-</a:t>
            </a:r>
            <a:r>
              <a:rPr lang="it-IT" dirty="0" smtClean="0">
                <a:solidFill>
                  <a:schemeClr val="accent5"/>
                </a:solidFill>
              </a:rPr>
              <a:t>c-/ch-</a:t>
            </a:r>
          </a:p>
          <a:p>
            <a:pPr>
              <a:buNone/>
            </a:pPr>
            <a:r>
              <a:rPr lang="it-IT" dirty="0" smtClean="0">
                <a:solidFill>
                  <a:schemeClr val="accent5"/>
                </a:solidFill>
              </a:rPr>
              <a:t>		  </a:t>
            </a:r>
            <a:r>
              <a:rPr lang="it-IT" dirty="0" smtClean="0"/>
              <a:t>2) -</a:t>
            </a:r>
            <a:r>
              <a:rPr lang="it-IT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ṃ</a:t>
            </a:r>
            <a:r>
              <a:rPr lang="it-IT" dirty="0" smtClean="0"/>
              <a:t>-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ṣ</a:t>
            </a:r>
            <a:r>
              <a:rPr lang="it-IT" dirty="0" smtClean="0"/>
              <a:t>-</a:t>
            </a:r>
            <a:r>
              <a:rPr lang="it-IT" dirty="0" smtClean="0">
                <a:solidFill>
                  <a:schemeClr val="accent5"/>
                </a:solidFill>
              </a:rPr>
              <a:t>ṭ-/ṭh-</a:t>
            </a:r>
          </a:p>
          <a:p>
            <a:pPr>
              <a:buNone/>
            </a:pPr>
            <a:r>
              <a:rPr lang="it-IT" dirty="0" smtClean="0">
                <a:solidFill>
                  <a:schemeClr val="accent5"/>
                </a:solidFill>
              </a:rPr>
              <a:t>		  </a:t>
            </a:r>
            <a:r>
              <a:rPr lang="it-IT" dirty="0" smtClean="0"/>
              <a:t>3) -</a:t>
            </a:r>
            <a:r>
              <a:rPr lang="it-IT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ṃ</a:t>
            </a:r>
            <a:r>
              <a:rPr lang="it-IT" dirty="0" smtClean="0"/>
              <a:t>-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s</a:t>
            </a:r>
            <a:r>
              <a:rPr lang="it-IT" dirty="0" smtClean="0"/>
              <a:t>-</a:t>
            </a:r>
            <a:r>
              <a:rPr lang="it-IT" dirty="0" smtClean="0">
                <a:solidFill>
                  <a:schemeClr val="accent5"/>
                </a:solidFill>
              </a:rPr>
              <a:t>t-/th- </a:t>
            </a: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2F97B5"/>
                </a:solidFill>
              </a:rPr>
              <a:t>Composti</a:t>
            </a:r>
            <a:endParaRPr lang="it-IT" dirty="0">
              <a:solidFill>
                <a:srgbClr val="2F97B5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 smtClean="0">
                <a:solidFill>
                  <a:srgbClr val="2F97B5"/>
                </a:solidFill>
              </a:rPr>
              <a:t>dvandva</a:t>
            </a:r>
            <a:r>
              <a:rPr lang="it-IT" dirty="0" smtClean="0">
                <a:solidFill>
                  <a:srgbClr val="2F97B5"/>
                </a:solidFill>
              </a:rPr>
              <a:t>: </a:t>
            </a:r>
            <a:r>
              <a:rPr lang="it-IT" sz="2400" dirty="0" smtClean="0">
                <a:solidFill>
                  <a:srgbClr val="2F97B5"/>
                </a:solidFill>
              </a:rPr>
              <a:t>sost.+ </a:t>
            </a:r>
            <a:r>
              <a:rPr lang="it-IT" sz="2400" dirty="0" err="1" smtClean="0">
                <a:solidFill>
                  <a:srgbClr val="2F97B5"/>
                </a:solidFill>
              </a:rPr>
              <a:t>sost</a:t>
            </a:r>
            <a:r>
              <a:rPr lang="it-IT" sz="2400" dirty="0" smtClean="0">
                <a:solidFill>
                  <a:srgbClr val="2F97B5"/>
                </a:solidFill>
              </a:rPr>
              <a:t>. </a:t>
            </a:r>
            <a:r>
              <a:rPr lang="it-IT" sz="2400" dirty="0" err="1" smtClean="0">
                <a:solidFill>
                  <a:schemeClr val="accent5">
                    <a:lumMod val="75000"/>
                  </a:schemeClr>
                </a:solidFill>
              </a:rPr>
              <a:t>–</a:t>
            </a:r>
            <a:r>
              <a:rPr lang="it-IT" sz="2400" dirty="0" smtClean="0">
                <a:solidFill>
                  <a:schemeClr val="accent5">
                    <a:lumMod val="75000"/>
                  </a:schemeClr>
                </a:solidFill>
              </a:rPr>
              <a:t> es. tṛṇasasy</a:t>
            </a:r>
            <a:r>
              <a:rPr lang="it-IT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e</a:t>
            </a:r>
            <a:r>
              <a:rPr lang="it-IT" sz="2400" dirty="0" smtClean="0">
                <a:solidFill>
                  <a:schemeClr val="accent5">
                    <a:lumMod val="75000"/>
                  </a:schemeClr>
                </a:solidFill>
              </a:rPr>
              <a:t> / tṛṇasasy</a:t>
            </a:r>
            <a:r>
              <a:rPr lang="it-IT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āni</a:t>
            </a:r>
          </a:p>
          <a:p>
            <a:pPr lvl="8"/>
            <a:r>
              <a:rPr lang="it-IT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      </a:t>
            </a:r>
            <a:r>
              <a:rPr lang="it-IT" sz="2400" dirty="0" smtClean="0">
                <a:solidFill>
                  <a:srgbClr val="5F8804"/>
                </a:solidFill>
              </a:rPr>
              <a:t>candrasūry</a:t>
            </a:r>
            <a:r>
              <a:rPr lang="it-IT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au</a:t>
            </a:r>
          </a:p>
          <a:p>
            <a:pPr lvl="8"/>
            <a:r>
              <a:rPr lang="it-IT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     </a:t>
            </a:r>
            <a:r>
              <a:rPr lang="it-IT" sz="2400" dirty="0" smtClean="0">
                <a:solidFill>
                  <a:schemeClr val="accent5">
                    <a:lumMod val="75000"/>
                  </a:schemeClr>
                </a:solidFill>
              </a:rPr>
              <a:t>devarṣimānav</a:t>
            </a:r>
            <a:r>
              <a:rPr lang="it-IT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āḥ</a:t>
            </a:r>
          </a:p>
          <a:p>
            <a:pPr lvl="4">
              <a:buNone/>
            </a:pPr>
            <a:r>
              <a:rPr lang="it-IT" sz="2400" dirty="0" smtClean="0">
                <a:solidFill>
                  <a:srgbClr val="2F97B5"/>
                </a:solidFill>
              </a:rPr>
              <a:t>	 agg. + agg.</a:t>
            </a:r>
            <a:r>
              <a:rPr lang="it-IT" sz="24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it-IT" sz="2400" dirty="0" err="1" smtClean="0">
                <a:solidFill>
                  <a:schemeClr val="accent5">
                    <a:lumMod val="75000"/>
                  </a:schemeClr>
                </a:solidFill>
              </a:rPr>
              <a:t>–</a:t>
            </a:r>
            <a:r>
              <a:rPr lang="it-IT" sz="2400" dirty="0" smtClean="0">
                <a:solidFill>
                  <a:schemeClr val="accent5">
                    <a:lumMod val="75000"/>
                  </a:schemeClr>
                </a:solidFill>
              </a:rPr>
              <a:t> es. sukhaduḥkh</a:t>
            </a:r>
            <a:r>
              <a:rPr lang="it-IT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e</a:t>
            </a:r>
            <a:r>
              <a:rPr lang="it-IT" sz="2400" dirty="0" smtClean="0"/>
              <a:t> / 				                          </a:t>
            </a:r>
            <a:r>
              <a:rPr lang="it-IT" sz="2400" dirty="0" smtClean="0">
                <a:solidFill>
                  <a:schemeClr val="accent5">
                    <a:lumMod val="75000"/>
                  </a:schemeClr>
                </a:solidFill>
              </a:rPr>
              <a:t>sukhaduḥkh</a:t>
            </a:r>
            <a:r>
              <a:rPr lang="it-IT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āni </a:t>
            </a:r>
            <a:r>
              <a:rPr lang="it-IT" sz="2400" dirty="0" smtClean="0">
                <a:solidFill>
                  <a:schemeClr val="accent5">
                    <a:lumMod val="75000"/>
                  </a:schemeClr>
                </a:solidFill>
              </a:rPr>
              <a:t>/ 					                     sukhaduḥkha</a:t>
            </a:r>
            <a:r>
              <a:rPr lang="it-IT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ṃ</a:t>
            </a:r>
          </a:p>
          <a:p>
            <a:pPr lvl="4">
              <a:buNone/>
            </a:pPr>
            <a:endParaRPr lang="it-IT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42900"/>
            <a:ext cx="8229600" cy="5783263"/>
          </a:xfrm>
        </p:spPr>
        <p:txBody>
          <a:bodyPr>
            <a:normAutofit/>
          </a:bodyPr>
          <a:lstStyle/>
          <a:p>
            <a:pPr marL="342900" lvl="4" indent="-342900">
              <a:buFont typeface="Arial"/>
              <a:buChar char="•"/>
            </a:pPr>
            <a:r>
              <a:rPr lang="it-IT" sz="2900" dirty="0" smtClean="0">
                <a:solidFill>
                  <a:schemeClr val="bg2">
                    <a:lumMod val="50000"/>
                  </a:schemeClr>
                </a:solidFill>
              </a:rPr>
              <a:t>tatpuruṣa: 	sost + sost.: </a:t>
            </a:r>
            <a:r>
              <a:rPr lang="it-IT" sz="2800" dirty="0" smtClean="0">
                <a:solidFill>
                  <a:srgbClr val="5F8804"/>
                </a:solidFill>
              </a:rPr>
              <a:t>rājapuruṣa</a:t>
            </a:r>
            <a:r>
              <a:rPr lang="it-IT" sz="2800" dirty="0" smtClean="0">
                <a:solidFill>
                  <a:schemeClr val="bg2">
                    <a:lumMod val="50000"/>
                  </a:schemeClr>
                </a:solidFill>
              </a:rPr>
              <a:t>-/</a:t>
            </a:r>
            <a:r>
              <a:rPr lang="it-IT" sz="2800" dirty="0" smtClean="0">
                <a:solidFill>
                  <a:srgbClr val="5F8804"/>
                </a:solidFill>
              </a:rPr>
              <a:t>corabhaya-</a:t>
            </a:r>
          </a:p>
          <a:p>
            <a:pPr marL="2171700" lvl="8" indent="-342900">
              <a:buNone/>
            </a:pPr>
            <a:r>
              <a:rPr lang="it-IT" sz="2900" dirty="0" smtClean="0">
                <a:solidFill>
                  <a:schemeClr val="bg2">
                    <a:lumMod val="50000"/>
                  </a:schemeClr>
                </a:solidFill>
              </a:rPr>
              <a:t>	 </a:t>
            </a:r>
            <a:r>
              <a:rPr lang="it-IT" sz="2900" dirty="0" err="1" smtClean="0">
                <a:solidFill>
                  <a:schemeClr val="bg2">
                    <a:lumMod val="50000"/>
                  </a:schemeClr>
                </a:solidFill>
              </a:rPr>
              <a:t>sost</a:t>
            </a:r>
            <a:r>
              <a:rPr lang="it-IT" sz="2900" dirty="0" smtClean="0">
                <a:solidFill>
                  <a:schemeClr val="bg2">
                    <a:lumMod val="50000"/>
                  </a:schemeClr>
                </a:solidFill>
              </a:rPr>
              <a:t> + agg.(</a:t>
            </a:r>
            <a:r>
              <a:rPr lang="it-IT" sz="2900" dirty="0" err="1" smtClean="0">
                <a:solidFill>
                  <a:schemeClr val="bg2">
                    <a:lumMod val="50000"/>
                  </a:schemeClr>
                </a:solidFill>
              </a:rPr>
              <a:t>p.p.p.</a:t>
            </a:r>
            <a:r>
              <a:rPr lang="it-IT" sz="2900" dirty="0" smtClean="0">
                <a:solidFill>
                  <a:schemeClr val="bg2">
                    <a:lumMod val="50000"/>
                  </a:schemeClr>
                </a:solidFill>
              </a:rPr>
              <a:t>): </a:t>
            </a:r>
            <a:r>
              <a:rPr lang="it-IT" sz="2900" dirty="0" err="1" smtClean="0">
                <a:solidFill>
                  <a:schemeClr val="accent5">
                    <a:lumMod val="75000"/>
                  </a:schemeClr>
                </a:solidFill>
              </a:rPr>
              <a:t>devadatta-</a:t>
            </a:r>
            <a:endParaRPr lang="it-IT" sz="29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2171700" lvl="8" indent="-342900"/>
            <a:r>
              <a:rPr lang="it-IT" dirty="0" smtClean="0">
                <a:solidFill>
                  <a:schemeClr val="bg2">
                    <a:lumMod val="50000"/>
                  </a:schemeClr>
                </a:solidFill>
              </a:rPr>
              <a:t> sost + rad.:  </a:t>
            </a:r>
            <a:r>
              <a:rPr lang="it-IT" dirty="0" smtClean="0">
                <a:solidFill>
                  <a:schemeClr val="accent5">
                    <a:lumMod val="75000"/>
                  </a:schemeClr>
                </a:solidFill>
              </a:rPr>
              <a:t>paṅkaja- / </a:t>
            </a:r>
            <a:r>
              <a:rPr lang="it-IT" dirty="0" smtClean="0">
                <a:solidFill>
                  <a:srgbClr val="5F8804"/>
                </a:solidFill>
              </a:rPr>
              <a:t>nṛpa-</a:t>
            </a:r>
          </a:p>
          <a:p>
            <a:pPr marL="342900" lvl="4" indent="-342900">
              <a:buFont typeface="Arial"/>
              <a:buChar char="•"/>
            </a:pPr>
            <a:endParaRPr lang="it-IT" dirty="0" smtClean="0"/>
          </a:p>
          <a:p>
            <a:pPr marL="342900" lvl="4" indent="-342900">
              <a:buFont typeface="Arial"/>
              <a:buChar char="•"/>
            </a:pPr>
            <a:r>
              <a:rPr lang="it-IT" sz="2400" dirty="0" smtClean="0">
                <a:solidFill>
                  <a:schemeClr val="bg2">
                    <a:lumMod val="50000"/>
                  </a:schemeClr>
                </a:solidFill>
              </a:rPr>
              <a:t>karmadhāraya</a:t>
            </a:r>
            <a:r>
              <a:rPr lang="it-IT" sz="2400" dirty="0" smtClean="0"/>
              <a:t> : </a:t>
            </a:r>
            <a:r>
              <a:rPr lang="it-IT" sz="2400" dirty="0" smtClean="0">
                <a:solidFill>
                  <a:srgbClr val="2F97B5"/>
                </a:solidFill>
              </a:rPr>
              <a:t>agg. + sost.</a:t>
            </a:r>
            <a:r>
              <a:rPr lang="it-IT" sz="2400" dirty="0" smtClean="0"/>
              <a:t> </a:t>
            </a:r>
            <a:r>
              <a:rPr lang="it-IT" sz="2400" dirty="0" smtClean="0">
                <a:solidFill>
                  <a:schemeClr val="accent5">
                    <a:lumMod val="75000"/>
                  </a:schemeClr>
                </a:solidFill>
              </a:rPr>
              <a:t>mahārāja- / sujana- / asatya-</a:t>
            </a:r>
          </a:p>
          <a:p>
            <a:pPr marL="2171700" lvl="8" indent="-342900">
              <a:buNone/>
            </a:pPr>
            <a:r>
              <a:rPr lang="it-IT" sz="2400" dirty="0" smtClean="0"/>
              <a:t>      </a:t>
            </a:r>
            <a:r>
              <a:rPr lang="it-IT" sz="2400" dirty="0" smtClean="0">
                <a:solidFill>
                  <a:srgbClr val="2F97B5"/>
                </a:solidFill>
              </a:rPr>
              <a:t>sost. + sost. </a:t>
            </a:r>
            <a:r>
              <a:rPr lang="it-IT" sz="2400" dirty="0" smtClean="0">
                <a:solidFill>
                  <a:srgbClr val="5F8804"/>
                </a:solidFill>
              </a:rPr>
              <a:t>narasiṃha-</a:t>
            </a:r>
          </a:p>
          <a:p>
            <a:pPr marL="2171700" lvl="8" indent="-342900">
              <a:buNone/>
            </a:pPr>
            <a:r>
              <a:rPr lang="it-IT" sz="2400" dirty="0" smtClean="0"/>
              <a:t>	 </a:t>
            </a:r>
            <a:r>
              <a:rPr lang="it-IT" sz="2400" dirty="0" smtClean="0">
                <a:solidFill>
                  <a:srgbClr val="2F97B5"/>
                </a:solidFill>
              </a:rPr>
              <a:t>sost. + agg. </a:t>
            </a:r>
            <a:r>
              <a:rPr lang="it-IT" sz="2400" dirty="0" smtClean="0">
                <a:solidFill>
                  <a:srgbClr val="5F8804"/>
                </a:solidFill>
              </a:rPr>
              <a:t>prāṇapriya-</a:t>
            </a:r>
          </a:p>
          <a:p>
            <a:pPr marL="2171700" lvl="8" indent="-342900">
              <a:buNone/>
            </a:pPr>
            <a:r>
              <a:rPr lang="it-IT" sz="2400" dirty="0" smtClean="0"/>
              <a:t>	</a:t>
            </a:r>
            <a:r>
              <a:rPr lang="it-IT" sz="2400" dirty="0" smtClean="0">
                <a:solidFill>
                  <a:srgbClr val="2F97B5"/>
                </a:solidFill>
              </a:rPr>
              <a:t> agg. + agg. </a:t>
            </a:r>
            <a:r>
              <a:rPr lang="it-IT" sz="2400" dirty="0" smtClean="0">
                <a:solidFill>
                  <a:srgbClr val="5F8804"/>
                </a:solidFill>
              </a:rPr>
              <a:t>akṛta- / punarukta-</a:t>
            </a:r>
          </a:p>
          <a:p>
            <a:pPr marL="2171700" lvl="8" indent="-342900">
              <a:buNone/>
            </a:pPr>
            <a:r>
              <a:rPr lang="it-IT" sz="2400" dirty="0" smtClean="0">
                <a:solidFill>
                  <a:srgbClr val="2F97B5"/>
                </a:solidFill>
              </a:rPr>
              <a:t>      </a:t>
            </a:r>
            <a:r>
              <a:rPr lang="it-IT" sz="2400" dirty="0" err="1" smtClean="0">
                <a:solidFill>
                  <a:srgbClr val="2F97B5"/>
                </a:solidFill>
              </a:rPr>
              <a:t>num</a:t>
            </a:r>
            <a:r>
              <a:rPr lang="it-IT" sz="2400" dirty="0" smtClean="0">
                <a:solidFill>
                  <a:srgbClr val="2F97B5"/>
                </a:solidFill>
              </a:rPr>
              <a:t> + sost.</a:t>
            </a:r>
            <a:r>
              <a:rPr lang="it-IT" sz="2400" dirty="0" smtClean="0"/>
              <a:t> </a:t>
            </a:r>
            <a:r>
              <a:rPr lang="it-IT" sz="2400" dirty="0" err="1" smtClean="0">
                <a:solidFill>
                  <a:srgbClr val="5F8804"/>
                </a:solidFill>
              </a:rPr>
              <a:t>dvi-gu</a:t>
            </a:r>
            <a:r>
              <a:rPr lang="it-IT" sz="2400" dirty="0" smtClean="0">
                <a:solidFill>
                  <a:srgbClr val="5F8804"/>
                </a:solidFill>
              </a:rPr>
              <a:t>; </a:t>
            </a:r>
            <a:r>
              <a:rPr lang="it-IT" sz="2400" dirty="0" err="1" smtClean="0">
                <a:solidFill>
                  <a:srgbClr val="5F8804"/>
                </a:solidFill>
              </a:rPr>
              <a:t>caturyuga-</a:t>
            </a:r>
            <a:endParaRPr lang="it-IT" sz="2400" dirty="0" smtClean="0">
              <a:solidFill>
                <a:srgbClr val="5F8804"/>
              </a:solidFill>
            </a:endParaRPr>
          </a:p>
          <a:p>
            <a:pPr marL="342900" lvl="4" indent="-342900">
              <a:buNone/>
            </a:pPr>
            <a:r>
              <a:rPr lang="it-IT" sz="2400" dirty="0" smtClean="0">
                <a:solidFill>
                  <a:schemeClr val="bg2">
                    <a:lumMod val="50000"/>
                  </a:schemeClr>
                </a:solidFill>
              </a:rPr>
              <a:t>bahuvrīhi: </a:t>
            </a:r>
            <a:r>
              <a:rPr lang="it-IT" sz="2400" dirty="0" smtClean="0">
                <a:solidFill>
                  <a:schemeClr val="accent5"/>
                </a:solidFill>
              </a:rPr>
              <a:t>daśa-ratha; sahodara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558800"/>
            <a:ext cx="8229600" cy="5567363"/>
          </a:xfrm>
        </p:spPr>
        <p:txBody>
          <a:bodyPr>
            <a:normAutofit fontScale="70000" lnSpcReduction="20000"/>
          </a:bodyPr>
          <a:lstStyle/>
          <a:p>
            <a:r>
              <a:rPr lang="it-IT" dirty="0" smtClean="0"/>
              <a:t>gataṃ na śocyam</a:t>
            </a:r>
          </a:p>
          <a:p>
            <a:r>
              <a:rPr lang="it-IT" dirty="0" smtClean="0"/>
              <a:t>tvayā sevakaḥ preṣaṇīyaḥ</a:t>
            </a:r>
          </a:p>
          <a:p>
            <a:r>
              <a:rPr lang="it-IT" dirty="0" smtClean="0"/>
              <a:t>tena bhāro voḍhavyaḥ</a:t>
            </a:r>
          </a:p>
          <a:p>
            <a:r>
              <a:rPr lang="it-IT" dirty="0" smtClean="0"/>
              <a:t>tvāṃ haste dhṛtvā sa bālo mandiraṃ nayati</a:t>
            </a:r>
          </a:p>
          <a:p>
            <a:r>
              <a:rPr lang="it-IT" dirty="0" smtClean="0"/>
              <a:t>gṛhaṃ praviśya kutra mama mitram iti sā taṃ pṛcchati</a:t>
            </a:r>
          </a:p>
          <a:p>
            <a:r>
              <a:rPr lang="it-IT" dirty="0" smtClean="0"/>
              <a:t>vanāt pratyāgamya kiṃ kṛtaṃ rājeneti tena pṛṣṭam</a:t>
            </a:r>
          </a:p>
          <a:p>
            <a:r>
              <a:rPr lang="it-IT" dirty="0" smtClean="0"/>
              <a:t>annaṃ paktvā yuvāṃ kiṃ kuruthaḥ</a:t>
            </a:r>
          </a:p>
          <a:p>
            <a:r>
              <a:rPr lang="it-IT" dirty="0" smtClean="0"/>
              <a:t>saṃsārasukhāni tyaktvā kuto vanavāsaṃ svīkurudhve</a:t>
            </a:r>
          </a:p>
          <a:p>
            <a:r>
              <a:rPr lang="it-IT" dirty="0" smtClean="0"/>
              <a:t>daridrebhyo dhanaṃ dattvā tāv ānandam āpnutaḥ</a:t>
            </a:r>
          </a:p>
          <a:p>
            <a:r>
              <a:rPr lang="it-IT" dirty="0" smtClean="0"/>
              <a:t>madirāṃ pītvā gītāni ca gītvā te śayyāsu patitāḥ</a:t>
            </a:r>
          </a:p>
          <a:p>
            <a:r>
              <a:rPr lang="it-IT" dirty="0" smtClean="0"/>
              <a:t>ya indriyāni niyamya vartante te sukham anubhavanti</a:t>
            </a:r>
          </a:p>
          <a:p>
            <a:r>
              <a:rPr lang="it-IT" dirty="0" smtClean="0"/>
              <a:t>kartavyam eva kartavyaṃ prāṇaiḥ kaṇṭhagatair api / akartavyam na kartavyaṃ prāṇaiḥ kaṇṭhagatair api //</a:t>
            </a:r>
          </a:p>
          <a:p>
            <a:r>
              <a:rPr lang="it-IT" dirty="0" smtClean="0"/>
              <a:t>saṃsāraviṣavṛkṣasya dve phale amṛtopame /</a:t>
            </a:r>
          </a:p>
          <a:p>
            <a:pPr>
              <a:buNone/>
            </a:pPr>
            <a:r>
              <a:rPr lang="it-IT" dirty="0" smtClean="0"/>
              <a:t>	kāvyāmṛtarasāsvādaḥ saṃgamaḥ sujanaiḥ saha //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6FB7D7"/>
                </a:solidFill>
              </a:rPr>
              <a:t>Temi in vocale lunga femminili</a:t>
            </a:r>
            <a:endParaRPr lang="it-IT" dirty="0">
              <a:solidFill>
                <a:srgbClr val="6FB7D7"/>
              </a:solidFill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1066801" y="1600200"/>
          <a:ext cx="6959599" cy="333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4981"/>
                <a:gridCol w="1902717"/>
                <a:gridCol w="2102803"/>
                <a:gridCol w="2469098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it-IT" dirty="0" smtClean="0"/>
                        <a:t>Singolare</a:t>
                      </a:r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Duale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Plurale</a:t>
                      </a:r>
                      <a:endParaRPr lang="it-IT" dirty="0"/>
                    </a:p>
                  </a:txBody>
                  <a:tcPr/>
                </a:tc>
              </a:tr>
              <a:tr h="31496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voc. </a:t>
                      </a:r>
                      <a:r>
                        <a:rPr lang="it-IT" dirty="0" err="1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tem</a:t>
                      </a:r>
                      <a:r>
                        <a:rPr lang="it-IT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. </a:t>
                      </a:r>
                      <a:r>
                        <a:rPr lang="it-IT" dirty="0" smtClean="0"/>
                        <a:t>/ - 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ḥ</a:t>
                      </a:r>
                      <a:endParaRPr lang="it-IT" dirty="0">
                        <a:solidFill>
                          <a:schemeClr val="tx2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3F8DE2"/>
                          </a:solidFill>
                        </a:rPr>
                        <a:t>-e / - </a:t>
                      </a:r>
                      <a:r>
                        <a:rPr lang="it-IT" dirty="0" err="1" smtClean="0">
                          <a:solidFill>
                            <a:srgbClr val="3F8DE2"/>
                          </a:solidFill>
                        </a:rPr>
                        <a:t>au</a:t>
                      </a:r>
                      <a:endParaRPr lang="it-IT" dirty="0">
                        <a:solidFill>
                          <a:srgbClr val="3F8DE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voc. tem.-</a:t>
                      </a:r>
                      <a:r>
                        <a:rPr lang="it-IT" dirty="0" smtClean="0">
                          <a:solidFill>
                            <a:srgbClr val="3F8DE2"/>
                          </a:solidFill>
                        </a:rPr>
                        <a:t>a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ḥ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V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voc. </a:t>
                      </a:r>
                      <a:r>
                        <a:rPr lang="it-IT" dirty="0" err="1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tem</a:t>
                      </a:r>
                      <a:r>
                        <a:rPr lang="it-IT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. breve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rgbClr val="3F8DE2"/>
                          </a:solidFill>
                        </a:rPr>
                        <a:t>-e / - </a:t>
                      </a:r>
                      <a:r>
                        <a:rPr lang="it-IT" dirty="0" err="1" smtClean="0">
                          <a:solidFill>
                            <a:srgbClr val="3F8DE2"/>
                          </a:solidFill>
                        </a:rPr>
                        <a:t>au</a:t>
                      </a:r>
                      <a:endParaRPr lang="it-IT" dirty="0" smtClean="0">
                        <a:solidFill>
                          <a:srgbClr val="3F8DE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voc. tem.-</a:t>
                      </a:r>
                      <a:r>
                        <a:rPr lang="it-IT" dirty="0" smtClean="0">
                          <a:solidFill>
                            <a:srgbClr val="3F8DE2"/>
                          </a:solidFill>
                        </a:rPr>
                        <a:t>a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ḥ</a:t>
                      </a:r>
                      <a:endParaRPr lang="it-IT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voc. </a:t>
                      </a:r>
                      <a:r>
                        <a:rPr lang="it-IT" dirty="0" err="1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tem.-</a:t>
                      </a:r>
                      <a:r>
                        <a:rPr lang="it-IT" dirty="0" err="1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m</a:t>
                      </a:r>
                      <a:endParaRPr lang="it-IT" dirty="0">
                        <a:solidFill>
                          <a:schemeClr val="tx2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rgbClr val="3F8DE2"/>
                          </a:solidFill>
                        </a:rPr>
                        <a:t>-e / - </a:t>
                      </a:r>
                      <a:r>
                        <a:rPr lang="it-IT" dirty="0" err="1" smtClean="0">
                          <a:solidFill>
                            <a:srgbClr val="3F8DE2"/>
                          </a:solidFill>
                        </a:rPr>
                        <a:t>au</a:t>
                      </a:r>
                      <a:endParaRPr lang="it-IT" dirty="0" smtClean="0">
                        <a:solidFill>
                          <a:srgbClr val="3F8DE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voc. tem.-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ḥ</a:t>
                      </a:r>
                      <a:endParaRPr lang="it-IT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S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3F8DE2"/>
                          </a:solidFill>
                        </a:rPr>
                        <a:t>-yā / -vā</a:t>
                      </a:r>
                      <a:endParaRPr lang="it-IT" dirty="0">
                        <a:solidFill>
                          <a:srgbClr val="3F8DE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voc. tem.</a:t>
                      </a:r>
                      <a:r>
                        <a:rPr lang="it-IT" dirty="0" smtClean="0"/>
                        <a:t>-</a:t>
                      </a:r>
                      <a:r>
                        <a:rPr lang="it-IT" dirty="0" smtClean="0">
                          <a:solidFill>
                            <a:srgbClr val="3F8DE2"/>
                          </a:solidFill>
                        </a:rPr>
                        <a:t>bhyām</a:t>
                      </a:r>
                      <a:endParaRPr lang="it-IT" dirty="0">
                        <a:solidFill>
                          <a:srgbClr val="3F8DE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voc. tem.-</a:t>
                      </a:r>
                      <a:r>
                        <a:rPr lang="it-IT" dirty="0" smtClean="0">
                          <a:solidFill>
                            <a:srgbClr val="3F8DE2"/>
                          </a:solidFill>
                        </a:rPr>
                        <a:t>bhi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ḥ</a:t>
                      </a:r>
                      <a:endParaRPr lang="it-IT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D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>
                          <a:solidFill>
                            <a:srgbClr val="3F8DE2"/>
                          </a:solidFill>
                        </a:rPr>
                        <a:t>-yai</a:t>
                      </a:r>
                      <a:r>
                        <a:rPr lang="it-IT" dirty="0" smtClean="0">
                          <a:solidFill>
                            <a:srgbClr val="3F8DE2"/>
                          </a:solidFill>
                        </a:rPr>
                        <a:t> / -vai</a:t>
                      </a:r>
                      <a:endParaRPr lang="it-IT" dirty="0">
                        <a:solidFill>
                          <a:srgbClr val="3F8DE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voc. tem.</a:t>
                      </a:r>
                      <a:r>
                        <a:rPr lang="it-IT" dirty="0" smtClean="0">
                          <a:solidFill>
                            <a:srgbClr val="3F8DE2"/>
                          </a:solidFill>
                        </a:rPr>
                        <a:t>-bhyām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voc. tem.-</a:t>
                      </a:r>
                      <a:r>
                        <a:rPr lang="it-IT" dirty="0" smtClean="0">
                          <a:solidFill>
                            <a:srgbClr val="3F8DE2"/>
                          </a:solidFill>
                        </a:rPr>
                        <a:t>bhya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ḥ</a:t>
                      </a:r>
                      <a:endParaRPr lang="it-IT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Ab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-</a:t>
                      </a:r>
                      <a:r>
                        <a:rPr lang="it-IT" dirty="0" smtClean="0">
                          <a:solidFill>
                            <a:srgbClr val="3F8DE2"/>
                          </a:solidFill>
                        </a:rPr>
                        <a:t>yā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ḥ / -</a:t>
                      </a:r>
                      <a:r>
                        <a:rPr lang="it-IT" dirty="0" smtClean="0">
                          <a:solidFill>
                            <a:srgbClr val="3F8DE2"/>
                          </a:solidFill>
                        </a:rPr>
                        <a:t>vā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ḥ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voc. tem.</a:t>
                      </a:r>
                      <a:r>
                        <a:rPr lang="it-IT" dirty="0" smtClean="0"/>
                        <a:t>-</a:t>
                      </a:r>
                      <a:r>
                        <a:rPr lang="it-IT" dirty="0" smtClean="0">
                          <a:solidFill>
                            <a:srgbClr val="3F8DE2"/>
                          </a:solidFill>
                        </a:rPr>
                        <a:t>bhyām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voc. tem.-</a:t>
                      </a:r>
                      <a:r>
                        <a:rPr lang="it-IT" dirty="0" smtClean="0">
                          <a:solidFill>
                            <a:srgbClr val="3F8DE2"/>
                          </a:solidFill>
                        </a:rPr>
                        <a:t>bhya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ḥ</a:t>
                      </a:r>
                      <a:endParaRPr lang="it-IT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G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3F8DE2"/>
                          </a:solidFill>
                        </a:rPr>
                        <a:t>-yā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ḥ / -</a:t>
                      </a:r>
                      <a:r>
                        <a:rPr lang="it-IT" dirty="0" smtClean="0">
                          <a:solidFill>
                            <a:srgbClr val="3F8DE2"/>
                          </a:solidFill>
                        </a:rPr>
                        <a:t>vā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ḥ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-</a:t>
                      </a:r>
                      <a:r>
                        <a:rPr lang="it-IT" dirty="0" smtClean="0">
                          <a:solidFill>
                            <a:srgbClr val="3F8DE2"/>
                          </a:solidFill>
                        </a:rPr>
                        <a:t>yoḥ / -voḥ</a:t>
                      </a:r>
                      <a:endParaRPr lang="it-IT" dirty="0">
                        <a:solidFill>
                          <a:srgbClr val="3F8DE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voc. tem.-</a:t>
                      </a:r>
                      <a:r>
                        <a:rPr lang="it-IT" dirty="0" smtClean="0">
                          <a:solidFill>
                            <a:srgbClr val="3F8DE2"/>
                          </a:solidFill>
                        </a:rPr>
                        <a:t>n-ām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L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-</a:t>
                      </a:r>
                      <a:r>
                        <a:rPr lang="it-IT" dirty="0" smtClean="0">
                          <a:solidFill>
                            <a:srgbClr val="3F8DE2"/>
                          </a:solidFill>
                        </a:rPr>
                        <a:t>yā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m / -</a:t>
                      </a:r>
                      <a:r>
                        <a:rPr lang="it-IT" dirty="0" smtClean="0">
                          <a:solidFill>
                            <a:srgbClr val="3F8DE2"/>
                          </a:solidFill>
                        </a:rPr>
                        <a:t>vā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m</a:t>
                      </a:r>
                      <a:endParaRPr lang="it-IT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-</a:t>
                      </a:r>
                      <a:r>
                        <a:rPr lang="it-IT" dirty="0" smtClean="0">
                          <a:solidFill>
                            <a:srgbClr val="3F8DE2"/>
                          </a:solidFill>
                        </a:rPr>
                        <a:t>yoḥ / -voḥ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voc. </a:t>
                      </a:r>
                      <a:r>
                        <a:rPr lang="it-IT" dirty="0" err="1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tem.-</a:t>
                      </a:r>
                      <a:r>
                        <a:rPr lang="it-IT" dirty="0" err="1" smtClean="0">
                          <a:solidFill>
                            <a:srgbClr val="3F8DE2"/>
                          </a:solidFill>
                        </a:rPr>
                        <a:t>su</a:t>
                      </a:r>
                      <a:endParaRPr lang="it-IT" dirty="0">
                        <a:solidFill>
                          <a:srgbClr val="3F8DE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292101" y="444500"/>
          <a:ext cx="8635999" cy="630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9685"/>
                <a:gridCol w="2292114"/>
                <a:gridCol w="2882900"/>
                <a:gridCol w="2781300"/>
              </a:tblGrid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Singolare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Duale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Plurale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kath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ā </a:t>
                      </a:r>
                      <a:r>
                        <a:rPr lang="it-IT" dirty="0" smtClean="0">
                          <a:solidFill>
                            <a:srgbClr val="000000"/>
                          </a:solidFill>
                        </a:rPr>
                        <a:t>/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it-IT" sz="1800" dirty="0" smtClean="0"/>
                        <a:t>ār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ī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kath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e 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&lt; *-oi / n</a:t>
                      </a:r>
                      <a:r>
                        <a:rPr lang="it-IT" sz="1800" dirty="0" smtClean="0"/>
                        <a:t>ār</a:t>
                      </a:r>
                      <a:r>
                        <a:rPr lang="it-IT" sz="18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y-</a:t>
                      </a:r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au</a:t>
                      </a:r>
                      <a:endParaRPr lang="it-IT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kath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āḥ 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&lt;-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ā+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*-es / n</a:t>
                      </a:r>
                      <a:r>
                        <a:rPr lang="it-IT" sz="1800" dirty="0" smtClean="0"/>
                        <a:t>ār</a:t>
                      </a:r>
                      <a:r>
                        <a:rPr lang="it-IT" sz="18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y-</a:t>
                      </a:r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a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ḥ</a:t>
                      </a:r>
                      <a:endParaRPr lang="it-IT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V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kath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e</a:t>
                      </a:r>
                      <a:r>
                        <a:rPr lang="it-IT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it-IT" dirty="0" smtClean="0">
                          <a:solidFill>
                            <a:srgbClr val="000000"/>
                          </a:solidFill>
                        </a:rPr>
                        <a:t>&lt;</a:t>
                      </a:r>
                      <a:r>
                        <a:rPr lang="it-IT" baseline="0" dirty="0" smtClean="0">
                          <a:solidFill>
                            <a:srgbClr val="000000"/>
                          </a:solidFill>
                        </a:rPr>
                        <a:t> -*</a:t>
                      </a:r>
                      <a:r>
                        <a:rPr lang="it-IT" baseline="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a</a:t>
                      </a:r>
                      <a:r>
                        <a:rPr lang="it-IT" baseline="0" dirty="0" smtClean="0">
                          <a:solidFill>
                            <a:srgbClr val="000000"/>
                          </a:solidFill>
                        </a:rPr>
                        <a:t> + </a:t>
                      </a:r>
                      <a:r>
                        <a:rPr lang="it-IT" baseline="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i </a:t>
                      </a:r>
                      <a:r>
                        <a:rPr lang="it-IT" baseline="0" dirty="0" smtClean="0">
                          <a:solidFill>
                            <a:schemeClr val="tx1"/>
                          </a:solidFill>
                        </a:rPr>
                        <a:t>/ 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it-IT" sz="1800" dirty="0" smtClean="0"/>
                        <a:t>ār</a:t>
                      </a:r>
                      <a:r>
                        <a:rPr lang="it-IT" sz="1800" dirty="0" smtClean="0">
                          <a:solidFill>
                            <a:srgbClr val="3F8DE2"/>
                          </a:solidFill>
                        </a:rPr>
                        <a:t>i</a:t>
                      </a:r>
                      <a:endParaRPr lang="it-IT" dirty="0" smtClean="0">
                        <a:solidFill>
                          <a:srgbClr val="FF404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kath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e 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&lt; *-oi / n</a:t>
                      </a:r>
                      <a:r>
                        <a:rPr lang="it-IT" sz="1800" dirty="0" smtClean="0"/>
                        <a:t>ār</a:t>
                      </a:r>
                      <a:r>
                        <a:rPr lang="it-IT" sz="18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y-</a:t>
                      </a:r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au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kath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āḥ 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/ n</a:t>
                      </a:r>
                      <a:r>
                        <a:rPr lang="it-IT" sz="1800" dirty="0" smtClean="0"/>
                        <a:t>ār</a:t>
                      </a:r>
                      <a:r>
                        <a:rPr lang="it-IT" sz="18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y-</a:t>
                      </a:r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a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ḥ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kath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ā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m </a:t>
                      </a:r>
                      <a:r>
                        <a:rPr lang="it-IT" dirty="0" smtClean="0">
                          <a:solidFill>
                            <a:srgbClr val="000000"/>
                          </a:solidFill>
                        </a:rPr>
                        <a:t>/ 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it-IT" sz="1800" dirty="0" smtClean="0"/>
                        <a:t>ār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ī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kath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e 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&lt; *-oi / n</a:t>
                      </a:r>
                      <a:r>
                        <a:rPr lang="it-IT" sz="1800" dirty="0" smtClean="0"/>
                        <a:t>ār</a:t>
                      </a:r>
                      <a:r>
                        <a:rPr lang="it-IT" sz="18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y-</a:t>
                      </a:r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au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kath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āḥ 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[-*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ā-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ns] / n</a:t>
                      </a:r>
                      <a:r>
                        <a:rPr lang="it-IT" sz="1800" dirty="0" smtClean="0"/>
                        <a:t>ār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ī</a:t>
                      </a:r>
                      <a:r>
                        <a:rPr lang="it-IT" sz="18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-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ḥ</a:t>
                      </a:r>
                      <a:endParaRPr lang="it-IT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S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kath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a-</a:t>
                      </a:r>
                      <a:r>
                        <a:rPr lang="it-IT" dirty="0" smtClean="0">
                          <a:solidFill>
                            <a:schemeClr val="accent5"/>
                          </a:solidFill>
                        </a:rPr>
                        <a:t>y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ā </a:t>
                      </a:r>
                      <a:r>
                        <a:rPr lang="it-IT" dirty="0" smtClean="0">
                          <a:solidFill>
                            <a:srgbClr val="000000"/>
                          </a:solidFill>
                        </a:rPr>
                        <a:t>/ 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it-IT" sz="1800" dirty="0" smtClean="0"/>
                        <a:t>ār</a:t>
                      </a:r>
                      <a:r>
                        <a:rPr lang="it-IT" sz="18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y-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ā</a:t>
                      </a:r>
                      <a:endParaRPr lang="it-IT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kath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ā-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bhyām 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/ n</a:t>
                      </a:r>
                      <a:r>
                        <a:rPr lang="it-IT" sz="1800" dirty="0" smtClean="0"/>
                        <a:t>ār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ī</a:t>
                      </a:r>
                      <a:r>
                        <a:rPr lang="it-IT" sz="18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-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bhyām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kath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ā-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bhi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ḥ 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/ n</a:t>
                      </a:r>
                      <a:r>
                        <a:rPr lang="it-IT" sz="1800" dirty="0" smtClean="0"/>
                        <a:t>ār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ī</a:t>
                      </a:r>
                      <a:r>
                        <a:rPr lang="it-IT" sz="18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-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bhi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ḥ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D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kath</a:t>
                      </a:r>
                      <a:r>
                        <a:rPr lang="it-IT" dirty="0" smtClean="0">
                          <a:solidFill>
                            <a:srgbClr val="3F8DE2"/>
                          </a:solidFill>
                        </a:rPr>
                        <a:t>ā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-</a:t>
                      </a:r>
                      <a:r>
                        <a:rPr lang="it-IT" dirty="0" smtClean="0">
                          <a:solidFill>
                            <a:schemeClr val="accent5"/>
                          </a:solidFill>
                        </a:rPr>
                        <a:t>y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ai </a:t>
                      </a:r>
                      <a:r>
                        <a:rPr lang="it-IT" dirty="0" smtClean="0">
                          <a:solidFill>
                            <a:srgbClr val="000000"/>
                          </a:solidFill>
                        </a:rPr>
                        <a:t>/ 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it-IT" sz="1800" dirty="0" smtClean="0"/>
                        <a:t>ār</a:t>
                      </a:r>
                      <a:r>
                        <a:rPr lang="it-IT" sz="18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y-</a:t>
                      </a:r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a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i</a:t>
                      </a:r>
                      <a:endParaRPr lang="it-IT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kath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ā-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bhyām 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/ n</a:t>
                      </a:r>
                      <a:r>
                        <a:rPr lang="it-IT" sz="1800" dirty="0" smtClean="0"/>
                        <a:t>ār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ī</a:t>
                      </a:r>
                      <a:r>
                        <a:rPr lang="it-IT" sz="18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-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bhyām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kath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ā-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bhya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ḥ 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/ n</a:t>
                      </a:r>
                      <a:r>
                        <a:rPr lang="it-IT" sz="1800" dirty="0" smtClean="0"/>
                        <a:t>ār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ī</a:t>
                      </a:r>
                      <a:r>
                        <a:rPr lang="it-IT" sz="18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-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bhya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ḥ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Ab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kath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ā</a:t>
                      </a:r>
                      <a:r>
                        <a:rPr lang="it-IT" dirty="0" smtClean="0">
                          <a:solidFill>
                            <a:srgbClr val="3F8DE2"/>
                          </a:solidFill>
                        </a:rPr>
                        <a:t>-</a:t>
                      </a:r>
                      <a:r>
                        <a:rPr lang="it-IT" dirty="0" smtClean="0">
                          <a:solidFill>
                            <a:schemeClr val="accent5"/>
                          </a:solidFill>
                        </a:rPr>
                        <a:t>y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āḥ </a:t>
                      </a:r>
                      <a:r>
                        <a:rPr lang="it-IT" dirty="0" smtClean="0">
                          <a:solidFill>
                            <a:srgbClr val="000000"/>
                          </a:solidFill>
                        </a:rPr>
                        <a:t>/ 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it-IT" sz="1800" dirty="0" smtClean="0"/>
                        <a:t>ār</a:t>
                      </a:r>
                      <a:r>
                        <a:rPr lang="it-IT" sz="18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y-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āḥ</a:t>
                      </a:r>
                      <a:endParaRPr lang="it-IT" dirty="0" smtClean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kath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ā-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bhyām 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/ n</a:t>
                      </a:r>
                      <a:r>
                        <a:rPr lang="it-IT" sz="1800" dirty="0" smtClean="0"/>
                        <a:t>ār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ī</a:t>
                      </a:r>
                      <a:r>
                        <a:rPr lang="it-IT" sz="18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-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bhyām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kath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ā-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bhya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ḥ 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/ n</a:t>
                      </a:r>
                      <a:r>
                        <a:rPr lang="it-IT" sz="1800" dirty="0" smtClean="0"/>
                        <a:t>ār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ī</a:t>
                      </a:r>
                      <a:r>
                        <a:rPr lang="it-IT" sz="18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-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bhya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ḥ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G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kath</a:t>
                      </a:r>
                      <a:r>
                        <a:rPr lang="it-IT" dirty="0" smtClean="0">
                          <a:solidFill>
                            <a:srgbClr val="3F8DE2"/>
                          </a:solidFill>
                        </a:rPr>
                        <a:t>ā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-</a:t>
                      </a:r>
                      <a:r>
                        <a:rPr lang="it-IT" dirty="0" smtClean="0">
                          <a:solidFill>
                            <a:schemeClr val="accent5"/>
                          </a:solidFill>
                        </a:rPr>
                        <a:t>y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āḥ </a:t>
                      </a:r>
                      <a:r>
                        <a:rPr lang="it-IT" dirty="0" smtClean="0">
                          <a:solidFill>
                            <a:srgbClr val="000000"/>
                          </a:solidFill>
                        </a:rPr>
                        <a:t>/ 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it-IT" sz="1800" dirty="0" smtClean="0"/>
                        <a:t>ār</a:t>
                      </a:r>
                      <a:r>
                        <a:rPr lang="it-IT" sz="18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y-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āḥ</a:t>
                      </a:r>
                      <a:endParaRPr lang="it-IT" dirty="0" smtClean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kath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a-</a:t>
                      </a:r>
                      <a:r>
                        <a:rPr lang="it-IT" dirty="0" smtClean="0">
                          <a:solidFill>
                            <a:schemeClr val="accent5"/>
                          </a:solidFill>
                        </a:rPr>
                        <a:t>y</a:t>
                      </a:r>
                      <a:r>
                        <a:rPr lang="it-IT" dirty="0" smtClean="0"/>
                        <a:t>-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oḥ 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/ n</a:t>
                      </a:r>
                      <a:r>
                        <a:rPr lang="it-IT" sz="1800" dirty="0" smtClean="0"/>
                        <a:t>ār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y</a:t>
                      </a:r>
                      <a:r>
                        <a:rPr lang="it-IT" sz="18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-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oḥ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kath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ā-</a:t>
                      </a:r>
                      <a:r>
                        <a:rPr lang="it-IT" dirty="0" smtClean="0">
                          <a:solidFill>
                            <a:schemeClr val="accent5"/>
                          </a:solidFill>
                        </a:rPr>
                        <a:t>n-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ām 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/ n</a:t>
                      </a:r>
                      <a:r>
                        <a:rPr lang="it-IT" sz="1800" dirty="0" smtClean="0"/>
                        <a:t>ār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ī</a:t>
                      </a:r>
                      <a:r>
                        <a:rPr lang="it-IT" sz="18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-</a:t>
                      </a:r>
                      <a:r>
                        <a:rPr lang="it-IT" dirty="0" smtClean="0">
                          <a:solidFill>
                            <a:schemeClr val="accent5"/>
                          </a:solidFill>
                        </a:rPr>
                        <a:t>n-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ām </a:t>
                      </a:r>
                      <a:endParaRPr lang="it-IT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L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kath</a:t>
                      </a:r>
                      <a:r>
                        <a:rPr lang="it-IT" dirty="0" smtClean="0">
                          <a:solidFill>
                            <a:srgbClr val="3F8DE2"/>
                          </a:solidFill>
                        </a:rPr>
                        <a:t>ā-</a:t>
                      </a:r>
                      <a:r>
                        <a:rPr lang="it-IT" dirty="0" smtClean="0">
                          <a:solidFill>
                            <a:srgbClr val="7EB606"/>
                          </a:solidFill>
                        </a:rPr>
                        <a:t>y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ām </a:t>
                      </a:r>
                      <a:r>
                        <a:rPr lang="it-IT" dirty="0" smtClean="0">
                          <a:solidFill>
                            <a:srgbClr val="000000"/>
                          </a:solidFill>
                        </a:rPr>
                        <a:t>/ 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it-IT" sz="1800" dirty="0" smtClean="0"/>
                        <a:t>ār</a:t>
                      </a:r>
                      <a:r>
                        <a:rPr lang="it-IT" sz="18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y-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ām</a:t>
                      </a:r>
                      <a:endParaRPr lang="it-IT" dirty="0" smtClean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kath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a-</a:t>
                      </a:r>
                      <a:r>
                        <a:rPr lang="it-IT" dirty="0" smtClean="0">
                          <a:solidFill>
                            <a:schemeClr val="accent5"/>
                          </a:solidFill>
                        </a:rPr>
                        <a:t>y</a:t>
                      </a:r>
                      <a:r>
                        <a:rPr lang="it-IT" dirty="0" smtClean="0"/>
                        <a:t>-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oḥ 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/ n</a:t>
                      </a:r>
                      <a:r>
                        <a:rPr lang="it-IT" sz="1800" dirty="0" smtClean="0"/>
                        <a:t>ār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y</a:t>
                      </a:r>
                      <a:r>
                        <a:rPr lang="it-IT" sz="18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-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oḥ</a:t>
                      </a:r>
                      <a:endParaRPr lang="it-IT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kath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ā-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su 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/ n</a:t>
                      </a:r>
                      <a:r>
                        <a:rPr lang="it-IT" sz="1800" dirty="0" smtClean="0"/>
                        <a:t>ār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ī</a:t>
                      </a:r>
                      <a:r>
                        <a:rPr lang="it-IT" sz="18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-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ṣu</a:t>
                      </a:r>
                      <a:endParaRPr lang="it-IT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dirty="0" smtClean="0">
                          <a:solidFill>
                            <a:schemeClr val="tx1"/>
                          </a:solidFill>
                        </a:rPr>
                        <a:t>s</a:t>
                      </a:r>
                      <a:r>
                        <a:rPr lang="it-IT" dirty="0" smtClean="0">
                          <a:solidFill>
                            <a:srgbClr val="3F8DE2"/>
                          </a:solidFill>
                        </a:rPr>
                        <a:t>ā  </a:t>
                      </a:r>
                      <a:r>
                        <a:rPr lang="it-IT" dirty="0" smtClean="0">
                          <a:solidFill>
                            <a:srgbClr val="000000"/>
                          </a:solidFill>
                        </a:rPr>
                        <a:t>/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vadh</a:t>
                      </a:r>
                      <a:r>
                        <a:rPr lang="it-IT" sz="18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ū</a:t>
                      </a:r>
                      <a:r>
                        <a:rPr lang="it-IT" sz="1800" dirty="0" smtClean="0"/>
                        <a:t>-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ḥ</a:t>
                      </a:r>
                      <a:endParaRPr lang="it-IT" dirty="0" smtClean="0">
                        <a:solidFill>
                          <a:schemeClr val="tx2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chemeClr val="dk1"/>
                          </a:solidFill>
                        </a:rPr>
                        <a:t>t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e  </a:t>
                      </a:r>
                      <a:r>
                        <a:rPr lang="it-IT" dirty="0" smtClean="0">
                          <a:solidFill>
                            <a:srgbClr val="000000"/>
                          </a:solidFill>
                        </a:rPr>
                        <a:t>/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r>
                        <a:rPr lang="it-IT" dirty="0" err="1" smtClean="0">
                          <a:solidFill>
                            <a:schemeClr val="tx1"/>
                          </a:solidFill>
                        </a:rPr>
                        <a:t>vadh</a:t>
                      </a:r>
                      <a:r>
                        <a:rPr lang="it-IT" sz="1800" dirty="0" err="1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v</a:t>
                      </a:r>
                      <a:r>
                        <a:rPr lang="it-IT" sz="1800" dirty="0" err="1" smtClean="0"/>
                        <a:t>-</a:t>
                      </a:r>
                      <a:r>
                        <a:rPr lang="it-IT" sz="1800" dirty="0" err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au</a:t>
                      </a:r>
                      <a:endParaRPr lang="it-IT" dirty="0" smtClean="0">
                        <a:solidFill>
                          <a:schemeClr val="tx2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t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āḥ </a:t>
                      </a:r>
                      <a:r>
                        <a:rPr lang="it-IT" dirty="0" smtClean="0">
                          <a:solidFill>
                            <a:srgbClr val="000000"/>
                          </a:solidFill>
                        </a:rPr>
                        <a:t>/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vadh</a:t>
                      </a:r>
                      <a:r>
                        <a:rPr lang="it-IT" sz="18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v</a:t>
                      </a:r>
                      <a:r>
                        <a:rPr lang="it-IT" sz="1800" dirty="0" smtClean="0"/>
                        <a:t>-</a:t>
                      </a:r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a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ḥ</a:t>
                      </a:r>
                      <a:endParaRPr lang="it-IT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V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 -  </a:t>
                      </a:r>
                      <a:r>
                        <a:rPr lang="it-IT" dirty="0" smtClean="0">
                          <a:solidFill>
                            <a:srgbClr val="000000"/>
                          </a:solidFill>
                        </a:rPr>
                        <a:t>/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 </a:t>
                      </a:r>
                      <a:r>
                        <a:rPr lang="it-IT" dirty="0" err="1" smtClean="0">
                          <a:solidFill>
                            <a:schemeClr val="tx1"/>
                          </a:solidFill>
                        </a:rPr>
                        <a:t>vadh</a:t>
                      </a:r>
                      <a:r>
                        <a:rPr lang="it-IT" sz="1800" dirty="0" err="1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u</a:t>
                      </a:r>
                      <a:endParaRPr lang="it-IT" dirty="0">
                        <a:solidFill>
                          <a:srgbClr val="FF404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- </a:t>
                      </a:r>
                      <a:r>
                        <a:rPr lang="it-IT" dirty="0" smtClean="0">
                          <a:solidFill>
                            <a:srgbClr val="000000"/>
                          </a:solidFill>
                        </a:rPr>
                        <a:t>/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r>
                        <a:rPr lang="it-IT" dirty="0" err="1" smtClean="0">
                          <a:solidFill>
                            <a:schemeClr val="tx1"/>
                          </a:solidFill>
                        </a:rPr>
                        <a:t>vadh</a:t>
                      </a:r>
                      <a:r>
                        <a:rPr lang="it-IT" sz="1800" dirty="0" err="1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v</a:t>
                      </a:r>
                      <a:r>
                        <a:rPr lang="it-IT" sz="1800" dirty="0" err="1" smtClean="0"/>
                        <a:t>-</a:t>
                      </a:r>
                      <a:r>
                        <a:rPr lang="it-IT" sz="1800" dirty="0" err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au</a:t>
                      </a:r>
                      <a:endParaRPr lang="it-IT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 - </a:t>
                      </a:r>
                      <a:r>
                        <a:rPr lang="it-IT" dirty="0" smtClean="0">
                          <a:solidFill>
                            <a:srgbClr val="000000"/>
                          </a:solidFill>
                        </a:rPr>
                        <a:t>/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vadh</a:t>
                      </a:r>
                      <a:r>
                        <a:rPr lang="it-IT" sz="18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v</a:t>
                      </a:r>
                      <a:r>
                        <a:rPr lang="it-IT" sz="1800" dirty="0" smtClean="0"/>
                        <a:t>-</a:t>
                      </a:r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a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ḥ</a:t>
                      </a:r>
                      <a:endParaRPr lang="it-IT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dirty="0" smtClean="0">
                          <a:solidFill>
                            <a:schemeClr val="tx1"/>
                          </a:solidFill>
                        </a:rPr>
                        <a:t>t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ā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m  </a:t>
                      </a:r>
                      <a:r>
                        <a:rPr lang="it-IT" dirty="0" smtClean="0">
                          <a:solidFill>
                            <a:srgbClr val="000000"/>
                          </a:solidFill>
                        </a:rPr>
                        <a:t>/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vadh</a:t>
                      </a:r>
                      <a:r>
                        <a:rPr lang="it-IT" sz="18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ū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m</a:t>
                      </a:r>
                      <a:endParaRPr lang="it-IT" dirty="0">
                        <a:solidFill>
                          <a:srgbClr val="FF404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chemeClr val="dk1"/>
                          </a:solidFill>
                        </a:rPr>
                        <a:t>t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e </a:t>
                      </a:r>
                      <a:r>
                        <a:rPr lang="it-IT" dirty="0" smtClean="0">
                          <a:solidFill>
                            <a:srgbClr val="000000"/>
                          </a:solidFill>
                        </a:rPr>
                        <a:t>/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r>
                        <a:rPr lang="it-IT" dirty="0" err="1" smtClean="0">
                          <a:solidFill>
                            <a:schemeClr val="tx1"/>
                          </a:solidFill>
                        </a:rPr>
                        <a:t>vadh</a:t>
                      </a:r>
                      <a:r>
                        <a:rPr lang="it-IT" sz="1800" dirty="0" err="1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v</a:t>
                      </a:r>
                      <a:r>
                        <a:rPr lang="it-IT" sz="1800" dirty="0" err="1" smtClean="0"/>
                        <a:t>-</a:t>
                      </a:r>
                      <a:r>
                        <a:rPr lang="it-IT" sz="1800" dirty="0" err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au</a:t>
                      </a:r>
                      <a:endParaRPr lang="it-IT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chemeClr val="dk1"/>
                          </a:solidFill>
                        </a:rPr>
                        <a:t>t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āḥ </a:t>
                      </a:r>
                      <a:r>
                        <a:rPr lang="it-IT" dirty="0" smtClean="0">
                          <a:solidFill>
                            <a:srgbClr val="000000"/>
                          </a:solidFill>
                        </a:rPr>
                        <a:t>/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vadh</a:t>
                      </a:r>
                      <a:r>
                        <a:rPr lang="it-IT" sz="18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ū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ḥ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S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dirty="0" smtClean="0">
                          <a:solidFill>
                            <a:schemeClr val="tx1"/>
                          </a:solidFill>
                        </a:rPr>
                        <a:t>ta</a:t>
                      </a:r>
                      <a:r>
                        <a:rPr lang="it-IT" dirty="0" smtClean="0">
                          <a:solidFill>
                            <a:srgbClr val="7EB606"/>
                          </a:solidFill>
                        </a:rPr>
                        <a:t>y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ā </a:t>
                      </a:r>
                      <a:r>
                        <a:rPr lang="it-IT" dirty="0" smtClean="0">
                          <a:solidFill>
                            <a:srgbClr val="000000"/>
                          </a:solidFill>
                        </a:rPr>
                        <a:t>/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vadh</a:t>
                      </a:r>
                      <a:r>
                        <a:rPr lang="it-IT" sz="18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v-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ā</a:t>
                      </a:r>
                      <a:endParaRPr lang="it-IT" dirty="0">
                        <a:solidFill>
                          <a:srgbClr val="FF404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chemeClr val="dk1"/>
                          </a:solidFill>
                        </a:rPr>
                        <a:t>t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ā-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bhyām  </a:t>
                      </a:r>
                      <a:r>
                        <a:rPr lang="it-IT" dirty="0" smtClean="0">
                          <a:solidFill>
                            <a:srgbClr val="000000"/>
                          </a:solidFill>
                        </a:rPr>
                        <a:t>/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vadh</a:t>
                      </a:r>
                      <a:r>
                        <a:rPr lang="it-IT" sz="18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ū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bhyām</a:t>
                      </a:r>
                      <a:endParaRPr lang="it-IT" dirty="0" smtClean="0">
                        <a:solidFill>
                          <a:srgbClr val="FF404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chemeClr val="dk1"/>
                          </a:solidFill>
                        </a:rPr>
                        <a:t>t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ā-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bhi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ḥ </a:t>
                      </a:r>
                      <a:r>
                        <a:rPr lang="it-IT" dirty="0" smtClean="0">
                          <a:solidFill>
                            <a:srgbClr val="000000"/>
                          </a:solidFill>
                        </a:rPr>
                        <a:t>/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vadh</a:t>
                      </a:r>
                      <a:r>
                        <a:rPr lang="it-IT" sz="18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ū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bhi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ḥ</a:t>
                      </a:r>
                      <a:endParaRPr lang="it-IT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D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dirty="0" smtClean="0">
                          <a:solidFill>
                            <a:schemeClr val="tx1"/>
                          </a:solidFill>
                        </a:rPr>
                        <a:t>tas</a:t>
                      </a:r>
                      <a:r>
                        <a:rPr lang="it-IT" sz="1800" dirty="0" smtClean="0">
                          <a:solidFill>
                            <a:srgbClr val="7EB606"/>
                          </a:solidFill>
                        </a:rPr>
                        <a:t>y</a:t>
                      </a:r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ai </a:t>
                      </a:r>
                      <a:r>
                        <a:rPr lang="it-IT" dirty="0" smtClean="0">
                          <a:solidFill>
                            <a:srgbClr val="000000"/>
                          </a:solidFill>
                        </a:rPr>
                        <a:t>/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r>
                        <a:rPr lang="it-IT" dirty="0" err="1" smtClean="0">
                          <a:solidFill>
                            <a:schemeClr val="tx1"/>
                          </a:solidFill>
                        </a:rPr>
                        <a:t>vadh</a:t>
                      </a:r>
                      <a:r>
                        <a:rPr lang="it-IT" sz="1800" dirty="0" err="1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v-</a:t>
                      </a:r>
                      <a:r>
                        <a:rPr lang="it-IT" sz="1800" dirty="0" err="1" smtClean="0">
                          <a:solidFill>
                            <a:srgbClr val="FF4040"/>
                          </a:solidFill>
                        </a:rPr>
                        <a:t>ai</a:t>
                      </a:r>
                      <a:endParaRPr lang="it-IT" dirty="0">
                        <a:solidFill>
                          <a:srgbClr val="FF404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chemeClr val="dk1"/>
                          </a:solidFill>
                        </a:rPr>
                        <a:t>t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ā-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bhyām </a:t>
                      </a:r>
                      <a:r>
                        <a:rPr lang="it-IT" dirty="0" smtClean="0">
                          <a:solidFill>
                            <a:srgbClr val="000000"/>
                          </a:solidFill>
                        </a:rPr>
                        <a:t>/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vadh</a:t>
                      </a:r>
                      <a:r>
                        <a:rPr lang="it-IT" sz="18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ū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bhyām</a:t>
                      </a:r>
                      <a:endParaRPr lang="it-IT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chemeClr val="dk1"/>
                          </a:solidFill>
                        </a:rPr>
                        <a:t>t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ā-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bhya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ḥ </a:t>
                      </a:r>
                      <a:r>
                        <a:rPr lang="it-IT" dirty="0" smtClean="0">
                          <a:solidFill>
                            <a:srgbClr val="000000"/>
                          </a:solidFill>
                        </a:rPr>
                        <a:t>/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vadh</a:t>
                      </a:r>
                      <a:r>
                        <a:rPr lang="it-IT" sz="18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ū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bhya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ḥ</a:t>
                      </a:r>
                      <a:endParaRPr lang="it-IT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Ab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dirty="0" smtClean="0">
                          <a:solidFill>
                            <a:schemeClr val="tx1"/>
                          </a:solidFill>
                        </a:rPr>
                        <a:t>tas</a:t>
                      </a:r>
                      <a:r>
                        <a:rPr lang="it-IT" dirty="0" smtClean="0">
                          <a:solidFill>
                            <a:schemeClr val="accent5"/>
                          </a:solidFill>
                        </a:rPr>
                        <a:t>y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āḥ </a:t>
                      </a:r>
                      <a:r>
                        <a:rPr lang="it-IT" dirty="0" smtClean="0">
                          <a:solidFill>
                            <a:srgbClr val="000000"/>
                          </a:solidFill>
                        </a:rPr>
                        <a:t>/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vadh</a:t>
                      </a:r>
                      <a:r>
                        <a:rPr lang="it-IT" sz="18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v-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āḥ</a:t>
                      </a:r>
                      <a:endParaRPr lang="it-IT" dirty="0">
                        <a:solidFill>
                          <a:srgbClr val="FF404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chemeClr val="dk1"/>
                          </a:solidFill>
                        </a:rPr>
                        <a:t>t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ā-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bhyām </a:t>
                      </a:r>
                      <a:r>
                        <a:rPr lang="it-IT" dirty="0" smtClean="0">
                          <a:solidFill>
                            <a:srgbClr val="000000"/>
                          </a:solidFill>
                        </a:rPr>
                        <a:t>/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vadh</a:t>
                      </a:r>
                      <a:r>
                        <a:rPr lang="it-IT" sz="18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ū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bhyām</a:t>
                      </a:r>
                      <a:endParaRPr lang="it-IT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chemeClr val="dk1"/>
                          </a:solidFill>
                        </a:rPr>
                        <a:t>t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ā-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bhya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ḥ </a:t>
                      </a:r>
                      <a:r>
                        <a:rPr lang="it-IT" dirty="0" smtClean="0">
                          <a:solidFill>
                            <a:srgbClr val="000000"/>
                          </a:solidFill>
                        </a:rPr>
                        <a:t>/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vadh</a:t>
                      </a:r>
                      <a:r>
                        <a:rPr lang="it-IT" sz="18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ū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bhya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ḥ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G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dirty="0" smtClean="0">
                          <a:solidFill>
                            <a:schemeClr val="tx1"/>
                          </a:solidFill>
                        </a:rPr>
                        <a:t>tas</a:t>
                      </a:r>
                      <a:r>
                        <a:rPr lang="it-IT" dirty="0" smtClean="0">
                          <a:solidFill>
                            <a:schemeClr val="accent5"/>
                          </a:solidFill>
                        </a:rPr>
                        <a:t>y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āḥ </a:t>
                      </a:r>
                      <a:r>
                        <a:rPr lang="it-IT" dirty="0" smtClean="0">
                          <a:solidFill>
                            <a:srgbClr val="000000"/>
                          </a:solidFill>
                        </a:rPr>
                        <a:t>/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vadh</a:t>
                      </a:r>
                      <a:r>
                        <a:rPr lang="it-IT" sz="18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v-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āḥ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ta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y</a:t>
                      </a:r>
                      <a:r>
                        <a:rPr lang="it-IT" sz="18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-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oḥ </a:t>
                      </a:r>
                      <a:r>
                        <a:rPr lang="it-IT" dirty="0" smtClean="0">
                          <a:solidFill>
                            <a:srgbClr val="000000"/>
                          </a:solidFill>
                        </a:rPr>
                        <a:t>/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vadh</a:t>
                      </a:r>
                      <a:r>
                        <a:rPr lang="it-IT" sz="18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v-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oḥ</a:t>
                      </a:r>
                      <a:endParaRPr lang="it-IT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chemeClr val="dk1"/>
                          </a:solidFill>
                        </a:rPr>
                        <a:t>t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ā-</a:t>
                      </a:r>
                      <a:r>
                        <a:rPr lang="it-IT" sz="1800" dirty="0" smtClean="0">
                          <a:solidFill>
                            <a:schemeClr val="tx1"/>
                          </a:solidFill>
                        </a:rPr>
                        <a:t>s</a:t>
                      </a:r>
                      <a:r>
                        <a:rPr lang="it-IT" dirty="0" smtClean="0">
                          <a:solidFill>
                            <a:schemeClr val="accent5"/>
                          </a:solidFill>
                        </a:rPr>
                        <a:t>-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ām </a:t>
                      </a:r>
                      <a:r>
                        <a:rPr lang="it-IT" dirty="0" smtClean="0">
                          <a:solidFill>
                            <a:srgbClr val="000000"/>
                          </a:solidFill>
                        </a:rPr>
                        <a:t>/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vadh</a:t>
                      </a:r>
                      <a:r>
                        <a:rPr lang="it-IT" sz="18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ū-</a:t>
                      </a:r>
                      <a:r>
                        <a:rPr lang="it-IT" dirty="0" smtClean="0">
                          <a:solidFill>
                            <a:schemeClr val="accent5"/>
                          </a:solidFill>
                        </a:rPr>
                        <a:t>n-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ām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L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dirty="0" smtClean="0">
                          <a:solidFill>
                            <a:schemeClr val="tx1"/>
                          </a:solidFill>
                        </a:rPr>
                        <a:t>tas</a:t>
                      </a:r>
                      <a:r>
                        <a:rPr lang="it-IT" dirty="0" smtClean="0">
                          <a:solidFill>
                            <a:srgbClr val="7EB606"/>
                          </a:solidFill>
                        </a:rPr>
                        <a:t>y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ām </a:t>
                      </a:r>
                      <a:r>
                        <a:rPr lang="it-IT" dirty="0" smtClean="0">
                          <a:solidFill>
                            <a:srgbClr val="000000"/>
                          </a:solidFill>
                        </a:rPr>
                        <a:t>/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vadh</a:t>
                      </a:r>
                      <a:r>
                        <a:rPr lang="it-IT" sz="18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v-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ām</a:t>
                      </a:r>
                      <a:endParaRPr lang="it-IT" dirty="0">
                        <a:solidFill>
                          <a:srgbClr val="FF404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ta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y</a:t>
                      </a:r>
                      <a:r>
                        <a:rPr lang="it-IT" sz="18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-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oḥ </a:t>
                      </a:r>
                      <a:r>
                        <a:rPr lang="it-IT" dirty="0" smtClean="0">
                          <a:solidFill>
                            <a:srgbClr val="000000"/>
                          </a:solidFill>
                        </a:rPr>
                        <a:t>/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vadh</a:t>
                      </a:r>
                      <a:r>
                        <a:rPr lang="it-IT" sz="18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v-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oḥ</a:t>
                      </a:r>
                      <a:endParaRPr lang="it-IT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chemeClr val="dk1"/>
                          </a:solidFill>
                        </a:rPr>
                        <a:t>t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ā-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su </a:t>
                      </a:r>
                      <a:r>
                        <a:rPr lang="it-IT" dirty="0" smtClean="0">
                          <a:solidFill>
                            <a:srgbClr val="000000"/>
                          </a:solidFill>
                        </a:rPr>
                        <a:t>/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vadh</a:t>
                      </a:r>
                      <a:r>
                        <a:rPr lang="it-IT" sz="18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ū-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ṣu</a:t>
                      </a:r>
                      <a:endParaRPr lang="it-IT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>
              <a:buNone/>
            </a:pPr>
            <a:r>
              <a:rPr lang="it-IT" dirty="0" smtClean="0"/>
              <a:t>strī – donna</a:t>
            </a:r>
          </a:p>
          <a:p>
            <a:pPr>
              <a:buNone/>
            </a:pPr>
            <a:r>
              <a:rPr lang="it-IT" dirty="0" smtClean="0"/>
              <a:t>śrī – splendore – gloria</a:t>
            </a:r>
          </a:p>
          <a:p>
            <a:pPr>
              <a:buNone/>
            </a:pPr>
            <a:r>
              <a:rPr lang="it-IT" dirty="0" smtClean="0"/>
              <a:t>dhī – intelletto – pensiero</a:t>
            </a:r>
          </a:p>
          <a:p>
            <a:pPr>
              <a:buNone/>
            </a:pPr>
            <a:r>
              <a:rPr lang="it-IT" dirty="0" smtClean="0"/>
              <a:t>hrī – vergogna-timidezza</a:t>
            </a:r>
          </a:p>
          <a:p>
            <a:pPr>
              <a:buNone/>
            </a:pPr>
            <a:r>
              <a:rPr lang="it-IT" dirty="0" smtClean="0"/>
              <a:t>camū – esercito / śvaśrū -suocera</a:t>
            </a:r>
          </a:p>
          <a:p>
            <a:pPr>
              <a:buNone/>
            </a:pPr>
            <a:r>
              <a:rPr lang="it-IT" dirty="0" smtClean="0"/>
              <a:t>bhū – terra  (svayaṃbhū)</a:t>
            </a:r>
          </a:p>
          <a:p>
            <a:pPr>
              <a:buNone/>
            </a:pPr>
            <a:r>
              <a:rPr lang="it-IT" dirty="0" smtClean="0"/>
              <a:t>bhrū – sopracciglio </a:t>
            </a:r>
          </a:p>
          <a:p>
            <a:pPr>
              <a:buNone/>
            </a:pPr>
            <a:r>
              <a:rPr lang="it-IT" dirty="0" smtClean="0"/>
              <a:t>icchā – pūjā – māyā – bhāṣā – bhāryā – latā – jāyā – cintā – dayā – āśā – kanyā – nidrā – pratimā – pratibhā - astratti in -tā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68300"/>
            <a:ext cx="8229600" cy="6489700"/>
          </a:xfrm>
        </p:spPr>
        <p:txBody>
          <a:bodyPr>
            <a:normAutofit fontScale="25000" lnSpcReduction="20000"/>
          </a:bodyPr>
          <a:lstStyle/>
          <a:p>
            <a:r>
              <a:rPr lang="it-IT" sz="5600" dirty="0" smtClean="0"/>
              <a:t>1) sānyasmin deśe duḥkhena kālaṃ nayati /</a:t>
            </a:r>
          </a:p>
          <a:p>
            <a:r>
              <a:rPr lang="it-IT" sz="5600" dirty="0" smtClean="0"/>
              <a:t>2) kathāsu yat paṭhitaṃ tat sarvaṃ na satyamasti /</a:t>
            </a:r>
          </a:p>
          <a:p>
            <a:r>
              <a:rPr lang="it-IT" sz="5600" dirty="0" smtClean="0"/>
              <a:t>3) priye kanyayor vivāha iṣṭaḥ /</a:t>
            </a:r>
          </a:p>
          <a:p>
            <a:r>
              <a:rPr lang="it-IT" sz="5600" dirty="0" smtClean="0"/>
              <a:t>4) tasyāḥ kathāḥ paṭhitāḥ /</a:t>
            </a:r>
          </a:p>
          <a:p>
            <a:r>
              <a:rPr lang="it-IT" sz="5600" dirty="0" smtClean="0"/>
              <a:t>5) vayaṃ kanyābhyo mālā dadmaḥ / asmābhiḥ kanyābhyo mālā dattāḥ /</a:t>
            </a:r>
          </a:p>
          <a:p>
            <a:r>
              <a:rPr lang="it-IT" sz="5600" dirty="0" smtClean="0"/>
              <a:t>6) jarāyāmapi tā utsāhena jñānaṃ labhante / </a:t>
            </a:r>
          </a:p>
          <a:p>
            <a:r>
              <a:rPr lang="it-IT" sz="5600" dirty="0" smtClean="0"/>
              <a:t>7) sā krīḍāyā udyānaṃ viśati /</a:t>
            </a:r>
          </a:p>
          <a:p>
            <a:r>
              <a:rPr lang="it-IT" sz="5600" dirty="0" smtClean="0"/>
              <a:t>8) tābhir duḥkhamanubhūtam / </a:t>
            </a:r>
          </a:p>
          <a:p>
            <a:r>
              <a:rPr lang="it-IT" sz="5600" dirty="0" smtClean="0"/>
              <a:t>9) pratidinamahaṃ puṣpāṇi cinomi / pratidinaṃ kanyākumāryā puṣpāṇi citāṇi /</a:t>
            </a:r>
          </a:p>
          <a:p>
            <a:r>
              <a:rPr lang="it-IT" sz="5600" dirty="0" smtClean="0"/>
              <a:t>10) yuvāṃ madhurāṇi gītāṇi śṛṇuthaḥ /</a:t>
            </a:r>
          </a:p>
          <a:p>
            <a:r>
              <a:rPr lang="it-IT" sz="5600" dirty="0" smtClean="0"/>
              <a:t>11) yat tvaṃ kuruṣe tat kartuṃ kaḥ śaknoti /</a:t>
            </a:r>
          </a:p>
          <a:p>
            <a:r>
              <a:rPr lang="it-IT" sz="5600" dirty="0" smtClean="0"/>
              <a:t>12) yūyaṃ punaḥ punar yatnaṃ kurudhve /</a:t>
            </a:r>
          </a:p>
          <a:p>
            <a:r>
              <a:rPr lang="it-IT" sz="5600" dirty="0" smtClean="0"/>
              <a:t>13) kasmiṃścit grāme kasyacit kṛṣīvalasyaiko ‘śva āsīt / sa kadācit kenacic coreṇāpahṛtaḥ /</a:t>
            </a:r>
          </a:p>
          <a:p>
            <a:r>
              <a:rPr lang="it-IT" sz="5600" dirty="0" smtClean="0"/>
              <a:t>14) ahaṃ jalaṃ pātuṃ na śaktaḥ /</a:t>
            </a:r>
          </a:p>
          <a:p>
            <a:r>
              <a:rPr lang="it-IT" sz="5600" dirty="0" smtClean="0"/>
              <a:t>15) kim īśvaro janānāṃ duḥkhānyapaharatītyetaṃ saṃśayaṃ vayaṃ chindmaḥ /</a:t>
            </a:r>
          </a:p>
          <a:p>
            <a:r>
              <a:rPr lang="it-IT" sz="5600" dirty="0" smtClean="0"/>
              <a:t>16) mūrkho yad gṛhṇāti tat paṇḍito na praśaṃsati /</a:t>
            </a:r>
          </a:p>
          <a:p>
            <a:r>
              <a:rPr lang="it-IT" sz="5600" dirty="0" smtClean="0"/>
              <a:t>17) te coraṃ mārge rundhanti stambhe ca badhnanti /</a:t>
            </a:r>
          </a:p>
          <a:p>
            <a:r>
              <a:rPr lang="it-IT" sz="5600" dirty="0" smtClean="0"/>
              <a:t>18) āvāṃ kamalāni hastayor gṛhṇīvahe /</a:t>
            </a:r>
          </a:p>
          <a:p>
            <a:r>
              <a:rPr lang="it-IT" sz="5600" dirty="0" smtClean="0"/>
              <a:t>19) aham adyaprabhṛti tvāṃ sevāyāṃ niyunajmi /</a:t>
            </a:r>
          </a:p>
          <a:p>
            <a:r>
              <a:rPr lang="it-IT" sz="5600" dirty="0" smtClean="0"/>
              <a:t>20) āśāyā ye dāsās te dāsāḥ santi sarvalokasya /</a:t>
            </a:r>
          </a:p>
          <a:p>
            <a:r>
              <a:rPr lang="it-IT" sz="5600" dirty="0" smtClean="0"/>
              <a:t>	āśā yeṣāṃ dāsī teṣāṃ dāsāyate lokaḥ //</a:t>
            </a:r>
          </a:p>
          <a:p>
            <a:r>
              <a:rPr lang="it-IT" sz="5600" dirty="0" smtClean="0"/>
              <a:t>21) ye sabhāyāṃ kavayaḥ santi te bhūmipatiṃ stuvanti  /</a:t>
            </a:r>
          </a:p>
          <a:p>
            <a:r>
              <a:rPr lang="it-IT" sz="5600" dirty="0" smtClean="0"/>
              <a:t>22) sa kavīn dveṣṭi taiś ca kṛtāḥ stutīr na śṛṇoti /</a:t>
            </a:r>
          </a:p>
          <a:p>
            <a:r>
              <a:rPr lang="it-IT" sz="5600" dirty="0" smtClean="0"/>
              <a:t>23) kiṃ yūyaṃ rātrau sukhaṃ svapitha /</a:t>
            </a:r>
          </a:p>
          <a:p>
            <a:r>
              <a:rPr lang="it-IT" sz="5600" dirty="0" smtClean="0"/>
              <a:t>24) munayo bhūmāv āsate /</a:t>
            </a:r>
          </a:p>
          <a:p>
            <a:r>
              <a:rPr lang="it-IT" sz="5600" dirty="0" smtClean="0"/>
              <a:t>25) senāpatayaḥ sārathīn na ghnanti /</a:t>
            </a:r>
          </a:p>
          <a:p>
            <a:r>
              <a:rPr lang="it-IT" sz="5600" dirty="0" smtClean="0"/>
              <a:t>26) kasyāṃ bhūmau mūrtī staḥ /</a:t>
            </a:r>
          </a:p>
          <a:p>
            <a:r>
              <a:rPr lang="it-IT" sz="5600" dirty="0" smtClean="0"/>
              <a:t>27) janair vihīnāyāṃ tasyāṃ vāpyāṃ kamalāni vardhante /</a:t>
            </a:r>
          </a:p>
          <a:p>
            <a:r>
              <a:rPr lang="it-IT" sz="5600" dirty="0" smtClean="0"/>
              <a:t>28) sakhy aham abhītā nadyās tīram emi /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>
                <a:solidFill>
                  <a:schemeClr val="bg2">
                    <a:lumMod val="50000"/>
                  </a:schemeClr>
                </a:solidFill>
              </a:rPr>
              <a:t>Temi in vocale breve (-i /-u) masch. </a:t>
            </a:r>
            <a:endParaRPr lang="it-IT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500"/>
                <a:gridCol w="1879600"/>
                <a:gridCol w="2374900"/>
                <a:gridCol w="3403600"/>
              </a:tblGrid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Singolare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Duale</a:t>
                      </a:r>
                      <a:r>
                        <a:rPr lang="it-IT" baseline="0" dirty="0" smtClean="0"/>
                        <a:t>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Plurale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voc. </a:t>
                      </a:r>
                      <a:r>
                        <a:rPr lang="it-IT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tem</a:t>
                      </a:r>
                      <a:r>
                        <a:rPr lang="it-IT" dirty="0" smtClean="0"/>
                        <a:t>. + 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ḥ</a:t>
                      </a:r>
                      <a:endParaRPr lang="it-IT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voc. </a:t>
                      </a:r>
                      <a:r>
                        <a:rPr lang="it-IT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tem</a:t>
                      </a:r>
                      <a:r>
                        <a:rPr lang="it-IT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. allungata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gr. gunato </a:t>
                      </a:r>
                      <a:r>
                        <a:rPr lang="it-IT" dirty="0" smtClean="0"/>
                        <a:t>+ 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aḥ</a:t>
                      </a:r>
                      <a:endParaRPr lang="it-IT" dirty="0" smtClean="0">
                        <a:solidFill>
                          <a:srgbClr val="2F97B5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V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gr. </a:t>
                      </a:r>
                      <a:r>
                        <a:rPr lang="it-IT" dirty="0" err="1" smtClean="0">
                          <a:solidFill>
                            <a:srgbClr val="2F97B5"/>
                          </a:solidFill>
                        </a:rPr>
                        <a:t>gunato</a:t>
                      </a:r>
                      <a:endParaRPr lang="it-IT" dirty="0">
                        <a:solidFill>
                          <a:srgbClr val="2F97B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voc. </a:t>
                      </a:r>
                      <a:r>
                        <a:rPr lang="it-IT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tem</a:t>
                      </a:r>
                      <a:r>
                        <a:rPr lang="it-IT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. allungata</a:t>
                      </a:r>
                      <a:endParaRPr lang="it-IT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gr. gunato </a:t>
                      </a:r>
                      <a:r>
                        <a:rPr lang="it-IT" dirty="0" smtClean="0"/>
                        <a:t>+ 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aḥ</a:t>
                      </a:r>
                      <a:endParaRPr lang="it-IT" dirty="0" smtClean="0">
                        <a:solidFill>
                          <a:srgbClr val="2F97B5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voc. </a:t>
                      </a:r>
                      <a:r>
                        <a:rPr lang="it-IT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tem</a:t>
                      </a:r>
                      <a:r>
                        <a:rPr lang="it-IT" dirty="0" smtClean="0"/>
                        <a:t>. + </a:t>
                      </a:r>
                      <a:r>
                        <a:rPr lang="it-IT" dirty="0" err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m</a:t>
                      </a:r>
                      <a:endParaRPr lang="it-IT" dirty="0" smtClean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voc. </a:t>
                      </a:r>
                      <a:r>
                        <a:rPr lang="it-IT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tem</a:t>
                      </a:r>
                      <a:r>
                        <a:rPr lang="it-IT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. allungata</a:t>
                      </a:r>
                      <a:endParaRPr lang="it-IT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voc. </a:t>
                      </a:r>
                      <a:r>
                        <a:rPr lang="it-IT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tem</a:t>
                      </a:r>
                      <a:r>
                        <a:rPr lang="it-IT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. allungata </a:t>
                      </a:r>
                      <a:r>
                        <a:rPr lang="it-IT" dirty="0" smtClean="0"/>
                        <a:t>+ </a:t>
                      </a:r>
                      <a:r>
                        <a:rPr lang="it-IT" dirty="0" err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n</a:t>
                      </a:r>
                      <a:endParaRPr lang="it-IT" dirty="0" smtClean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S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voc. </a:t>
                      </a:r>
                      <a:r>
                        <a:rPr lang="it-IT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tem</a:t>
                      </a:r>
                      <a:r>
                        <a:rPr lang="it-IT" dirty="0" smtClean="0"/>
                        <a:t>. + </a:t>
                      </a:r>
                      <a:r>
                        <a:rPr lang="it-IT" dirty="0" smtClean="0">
                          <a:solidFill>
                            <a:schemeClr val="accent5"/>
                          </a:solidFill>
                        </a:rPr>
                        <a:t>n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voc. </a:t>
                      </a:r>
                      <a:r>
                        <a:rPr lang="it-IT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tem</a:t>
                      </a:r>
                      <a:r>
                        <a:rPr lang="it-IT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. </a:t>
                      </a:r>
                      <a:r>
                        <a:rPr lang="it-IT" dirty="0" smtClean="0"/>
                        <a:t>+</a:t>
                      </a:r>
                      <a:r>
                        <a:rPr lang="it-IT" baseline="0" dirty="0" smtClean="0"/>
                        <a:t> 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bhyām</a:t>
                      </a:r>
                      <a:endParaRPr lang="it-IT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voc. </a:t>
                      </a:r>
                      <a:r>
                        <a:rPr lang="it-IT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tem</a:t>
                      </a:r>
                      <a:r>
                        <a:rPr lang="it-IT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. </a:t>
                      </a:r>
                      <a:r>
                        <a:rPr lang="it-IT" dirty="0" smtClean="0"/>
                        <a:t>+</a:t>
                      </a:r>
                      <a:r>
                        <a:rPr lang="it-IT" baseline="0" dirty="0" smtClean="0"/>
                        <a:t> 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bhiḥ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D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gr. </a:t>
                      </a:r>
                      <a:r>
                        <a:rPr lang="it-IT" dirty="0" err="1" smtClean="0">
                          <a:solidFill>
                            <a:srgbClr val="2F97B5"/>
                          </a:solidFill>
                        </a:rPr>
                        <a:t>gunato</a:t>
                      </a:r>
                      <a:r>
                        <a:rPr lang="it-IT" baseline="0" dirty="0" smtClean="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it-IT" dirty="0" smtClean="0"/>
                        <a:t>+ 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e</a:t>
                      </a:r>
                      <a:endParaRPr lang="it-IT" dirty="0" smtClean="0">
                        <a:solidFill>
                          <a:srgbClr val="2F97B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voc. </a:t>
                      </a:r>
                      <a:r>
                        <a:rPr lang="it-IT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tem</a:t>
                      </a:r>
                      <a:r>
                        <a:rPr lang="it-IT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. </a:t>
                      </a:r>
                      <a:r>
                        <a:rPr lang="it-IT" dirty="0" smtClean="0"/>
                        <a:t>+</a:t>
                      </a:r>
                      <a:r>
                        <a:rPr lang="it-IT" baseline="0" dirty="0" smtClean="0"/>
                        <a:t> 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bhyām</a:t>
                      </a:r>
                      <a:endParaRPr lang="it-IT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voc. </a:t>
                      </a:r>
                      <a:r>
                        <a:rPr lang="it-IT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tem</a:t>
                      </a:r>
                      <a:r>
                        <a:rPr lang="it-IT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. </a:t>
                      </a:r>
                      <a:r>
                        <a:rPr lang="it-IT" dirty="0" smtClean="0"/>
                        <a:t>+</a:t>
                      </a:r>
                      <a:r>
                        <a:rPr lang="it-IT" baseline="0" dirty="0" smtClean="0"/>
                        <a:t> 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bhyaḥ</a:t>
                      </a:r>
                      <a:endParaRPr lang="it-IT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Ab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gr. gunato </a:t>
                      </a:r>
                      <a:r>
                        <a:rPr lang="it-IT" dirty="0" smtClean="0"/>
                        <a:t>+  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ḥ</a:t>
                      </a:r>
                      <a:endParaRPr lang="it-IT" dirty="0" smtClean="0">
                        <a:solidFill>
                          <a:srgbClr val="2F97B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voc. </a:t>
                      </a:r>
                      <a:r>
                        <a:rPr lang="it-IT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tem</a:t>
                      </a:r>
                      <a:r>
                        <a:rPr lang="it-IT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. </a:t>
                      </a:r>
                      <a:r>
                        <a:rPr lang="it-IT" dirty="0" smtClean="0"/>
                        <a:t>+</a:t>
                      </a:r>
                      <a:r>
                        <a:rPr lang="it-IT" baseline="0" dirty="0" smtClean="0"/>
                        <a:t> 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bhyām</a:t>
                      </a:r>
                      <a:endParaRPr lang="it-IT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voc. </a:t>
                      </a:r>
                      <a:r>
                        <a:rPr lang="it-IT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tem</a:t>
                      </a:r>
                      <a:r>
                        <a:rPr lang="it-IT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. </a:t>
                      </a:r>
                      <a:r>
                        <a:rPr lang="it-IT" dirty="0" smtClean="0"/>
                        <a:t>+</a:t>
                      </a:r>
                      <a:r>
                        <a:rPr lang="it-IT" baseline="0" dirty="0" smtClean="0"/>
                        <a:t> 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bhyaḥ</a:t>
                      </a:r>
                      <a:endParaRPr lang="it-IT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G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rgbClr val="2F97B5"/>
                          </a:solidFill>
                        </a:rPr>
                        <a:t>gr. gunato </a:t>
                      </a:r>
                      <a:r>
                        <a:rPr lang="it-IT" dirty="0" smtClean="0"/>
                        <a:t>+  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ḥ</a:t>
                      </a:r>
                      <a:endParaRPr lang="it-IT" dirty="0" smtClean="0">
                        <a:solidFill>
                          <a:srgbClr val="2F97B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-</a:t>
                      </a:r>
                      <a:r>
                        <a:rPr lang="it-IT" dirty="0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</a:rPr>
                        <a:t>y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oḥ / </a:t>
                      </a:r>
                      <a:r>
                        <a:rPr lang="it-IT" dirty="0" smtClean="0">
                          <a:solidFill>
                            <a:srgbClr val="5BA2BC"/>
                          </a:solidFill>
                        </a:rPr>
                        <a:t>-v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oḥ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voc. </a:t>
                      </a:r>
                      <a:r>
                        <a:rPr lang="it-IT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tem</a:t>
                      </a:r>
                      <a:r>
                        <a:rPr lang="it-IT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. allungata </a:t>
                      </a:r>
                      <a:r>
                        <a:rPr lang="it-IT" dirty="0" smtClean="0"/>
                        <a:t>+</a:t>
                      </a:r>
                      <a:r>
                        <a:rPr lang="it-IT" dirty="0" smtClean="0">
                          <a:solidFill>
                            <a:schemeClr val="accent5"/>
                          </a:solidFill>
                        </a:rPr>
                        <a:t> n</a:t>
                      </a:r>
                      <a:r>
                        <a:rPr lang="it-IT" baseline="0" dirty="0" smtClean="0">
                          <a:solidFill>
                            <a:schemeClr val="accent5"/>
                          </a:solidFill>
                        </a:rPr>
                        <a:t> </a:t>
                      </a:r>
                      <a:r>
                        <a:rPr lang="it-IT" baseline="0" dirty="0" smtClean="0">
                          <a:solidFill>
                            <a:schemeClr val="dk1"/>
                          </a:solidFill>
                        </a:rPr>
                        <a:t>+ 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ām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L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- </a:t>
                      </a:r>
                      <a:r>
                        <a:rPr lang="it-IT" dirty="0" err="1" smtClean="0"/>
                        <a:t>au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-</a:t>
                      </a:r>
                      <a:r>
                        <a:rPr lang="it-IT" dirty="0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</a:rPr>
                        <a:t>y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oḥ / </a:t>
                      </a:r>
                      <a:r>
                        <a:rPr lang="it-IT" dirty="0" smtClean="0">
                          <a:solidFill>
                            <a:srgbClr val="5BA2BC"/>
                          </a:solidFill>
                        </a:rPr>
                        <a:t>-v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oḥ</a:t>
                      </a:r>
                      <a:endParaRPr lang="it-IT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voc. </a:t>
                      </a:r>
                      <a:r>
                        <a:rPr lang="it-IT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tem</a:t>
                      </a:r>
                      <a:r>
                        <a:rPr lang="it-IT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. </a:t>
                      </a:r>
                      <a:r>
                        <a:rPr lang="it-IT" dirty="0" smtClean="0"/>
                        <a:t>+</a:t>
                      </a:r>
                      <a:r>
                        <a:rPr lang="it-IT" baseline="0" dirty="0" smtClean="0"/>
                        <a:t> 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ṣu</a:t>
                      </a:r>
                      <a:endParaRPr lang="it-IT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51222"/>
            <a:ext cx="8229600" cy="587494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t-IT" sz="2400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Coniugazioni derivate</a:t>
            </a:r>
          </a:p>
          <a:p>
            <a:pPr algn="ctr">
              <a:buNone/>
            </a:pPr>
            <a:endParaRPr lang="it-IT" sz="2400" dirty="0" smtClean="0">
              <a:ln>
                <a:solidFill>
                  <a:srgbClr val="2C7C9F"/>
                </a:solidFill>
              </a:ln>
              <a:solidFill>
                <a:srgbClr val="2F97B5"/>
              </a:solidFill>
            </a:endParaRPr>
          </a:p>
          <a:p>
            <a:pPr algn="just">
              <a:buNone/>
            </a:pPr>
            <a:r>
              <a:rPr lang="it-IT" sz="2400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Passivo</a:t>
            </a:r>
          </a:p>
          <a:p>
            <a:pPr algn="just">
              <a:buNone/>
            </a:pPr>
            <a:r>
              <a:rPr lang="it-IT" sz="2400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Causativo</a:t>
            </a:r>
          </a:p>
          <a:p>
            <a:pPr algn="just">
              <a:buNone/>
            </a:pPr>
            <a:r>
              <a:rPr lang="it-IT" sz="2400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Desiderativo</a:t>
            </a:r>
          </a:p>
          <a:p>
            <a:pPr algn="just">
              <a:buNone/>
            </a:pPr>
            <a:r>
              <a:rPr lang="it-IT" sz="2400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Intensivo</a:t>
            </a:r>
          </a:p>
          <a:p>
            <a:pPr algn="just">
              <a:buNone/>
            </a:pPr>
            <a:r>
              <a:rPr lang="it-IT" sz="2400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Denominativo </a:t>
            </a:r>
          </a:p>
          <a:p>
            <a:pPr algn="ctr">
              <a:buNone/>
            </a:pPr>
            <a:r>
              <a:rPr lang="it-IT" sz="2400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Forme nominali del verbo</a:t>
            </a:r>
          </a:p>
          <a:p>
            <a:pPr algn="just">
              <a:buNone/>
            </a:pPr>
            <a:r>
              <a:rPr lang="it-IT" sz="2400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PP (</a:t>
            </a:r>
            <a:r>
              <a:rPr lang="it-IT" sz="2400" dirty="0" err="1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P</a:t>
            </a:r>
            <a:r>
              <a:rPr lang="it-IT" sz="2400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)</a:t>
            </a:r>
          </a:p>
          <a:p>
            <a:pPr algn="just">
              <a:buNone/>
            </a:pPr>
            <a:r>
              <a:rPr lang="it-IT" sz="2400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Gerundio o </a:t>
            </a:r>
            <a:r>
              <a:rPr lang="it-IT" sz="2400" dirty="0" err="1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Assolutivo</a:t>
            </a:r>
            <a:endParaRPr lang="it-IT" sz="2400" dirty="0" smtClean="0">
              <a:ln>
                <a:solidFill>
                  <a:srgbClr val="2C7C9F"/>
                </a:solidFill>
              </a:ln>
              <a:solidFill>
                <a:srgbClr val="2F97B5"/>
              </a:solidFill>
            </a:endParaRPr>
          </a:p>
          <a:p>
            <a:pPr algn="just">
              <a:buNone/>
            </a:pPr>
            <a:r>
              <a:rPr lang="it-IT" sz="2400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Gerundivo o participio futuro passivo</a:t>
            </a:r>
          </a:p>
          <a:p>
            <a:pPr algn="just">
              <a:buNone/>
            </a:pPr>
            <a:r>
              <a:rPr lang="it-IT" sz="2400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Infinito</a:t>
            </a:r>
          </a:p>
          <a:p>
            <a:pPr algn="just">
              <a:buNone/>
            </a:pPr>
            <a:endParaRPr lang="it-IT" dirty="0">
              <a:ln>
                <a:solidFill>
                  <a:srgbClr val="2C7C9F"/>
                </a:solidFill>
              </a:ln>
              <a:solidFill>
                <a:srgbClr val="2F97B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321"/>
            <a:ext cx="8229600" cy="601979"/>
          </a:xfrm>
        </p:spPr>
        <p:txBody>
          <a:bodyPr>
            <a:normAutofit/>
          </a:bodyPr>
          <a:lstStyle/>
          <a:p>
            <a:r>
              <a:rPr lang="it-IT" sz="2000" dirty="0" smtClean="0">
                <a:solidFill>
                  <a:schemeClr val="bg2">
                    <a:lumMod val="50000"/>
                  </a:schemeClr>
                </a:solidFill>
              </a:rPr>
              <a:t>Temi in vocale breve (-i /-u) neutri</a:t>
            </a:r>
            <a:endParaRPr lang="it-IT" sz="2000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457200" y="1270000"/>
          <a:ext cx="82296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2044700"/>
                <a:gridCol w="2260600"/>
                <a:gridCol w="3238500"/>
              </a:tblGrid>
              <a:tr h="340783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Singolare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Duale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Plurale</a:t>
                      </a:r>
                      <a:endParaRPr lang="it-IT" sz="1400" dirty="0"/>
                    </a:p>
                  </a:txBody>
                  <a:tcPr/>
                </a:tc>
              </a:tr>
              <a:tr h="283986">
                <a:tc>
                  <a:txBody>
                    <a:bodyPr/>
                    <a:lstStyle/>
                    <a:p>
                      <a:r>
                        <a:rPr lang="it-IT" sz="1400" dirty="0" err="1" smtClean="0"/>
                        <a:t>N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voc. </a:t>
                      </a:r>
                      <a:r>
                        <a:rPr lang="it-IT" sz="140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tem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voc. </a:t>
                      </a:r>
                      <a:r>
                        <a:rPr lang="it-IT" sz="140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tem</a:t>
                      </a:r>
                      <a:r>
                        <a:rPr lang="it-IT" sz="1400" dirty="0" smtClean="0"/>
                        <a:t>. + </a:t>
                      </a:r>
                      <a:r>
                        <a:rPr lang="it-IT" sz="1400" dirty="0" smtClean="0">
                          <a:solidFill>
                            <a:schemeClr val="accent5"/>
                          </a:solidFill>
                        </a:rPr>
                        <a:t>n</a:t>
                      </a:r>
                      <a:r>
                        <a:rPr lang="it-IT" sz="1400" dirty="0" smtClean="0">
                          <a:solidFill>
                            <a:srgbClr val="FF4040"/>
                          </a:solidFill>
                        </a:rPr>
                        <a:t>ī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voc. </a:t>
                      </a:r>
                      <a:r>
                        <a:rPr lang="it-IT" sz="140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tem</a:t>
                      </a:r>
                      <a:r>
                        <a:rPr lang="it-IT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. allungata </a:t>
                      </a:r>
                      <a:r>
                        <a:rPr lang="it-IT" sz="1400" dirty="0" smtClean="0"/>
                        <a:t>+ </a:t>
                      </a:r>
                      <a:r>
                        <a:rPr lang="it-IT" sz="1400" dirty="0" err="1" smtClean="0">
                          <a:solidFill>
                            <a:schemeClr val="accent5"/>
                          </a:solidFill>
                        </a:rPr>
                        <a:t>n</a:t>
                      </a:r>
                      <a:r>
                        <a:rPr lang="it-IT" sz="1400" dirty="0" err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i</a:t>
                      </a:r>
                      <a:endParaRPr lang="it-IT" sz="1400" dirty="0" smtClean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283986">
                <a:tc>
                  <a:txBody>
                    <a:bodyPr/>
                    <a:lstStyle/>
                    <a:p>
                      <a:r>
                        <a:rPr lang="it-IT" sz="1400" dirty="0" err="1" smtClean="0"/>
                        <a:t>V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voc. </a:t>
                      </a:r>
                      <a:r>
                        <a:rPr lang="it-IT" sz="140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tem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voc. </a:t>
                      </a:r>
                      <a:r>
                        <a:rPr lang="it-IT" sz="140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tem</a:t>
                      </a:r>
                      <a:r>
                        <a:rPr lang="it-IT" sz="1400" dirty="0" smtClean="0"/>
                        <a:t>. + </a:t>
                      </a:r>
                      <a:r>
                        <a:rPr lang="it-IT" sz="1400" dirty="0" smtClean="0">
                          <a:solidFill>
                            <a:schemeClr val="accent5"/>
                          </a:solidFill>
                        </a:rPr>
                        <a:t>n</a:t>
                      </a:r>
                      <a:r>
                        <a:rPr lang="it-IT" sz="1400" dirty="0" smtClean="0">
                          <a:solidFill>
                            <a:srgbClr val="FF4040"/>
                          </a:solidFill>
                        </a:rPr>
                        <a:t>ī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voc. </a:t>
                      </a:r>
                      <a:r>
                        <a:rPr lang="it-IT" sz="140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tem</a:t>
                      </a:r>
                      <a:r>
                        <a:rPr lang="it-IT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. allungata </a:t>
                      </a:r>
                      <a:r>
                        <a:rPr lang="it-IT" sz="1400" dirty="0" smtClean="0"/>
                        <a:t>+ </a:t>
                      </a:r>
                      <a:r>
                        <a:rPr lang="it-IT" sz="1400" dirty="0" err="1" smtClean="0">
                          <a:solidFill>
                            <a:srgbClr val="7EB606"/>
                          </a:solidFill>
                        </a:rPr>
                        <a:t>n</a:t>
                      </a:r>
                      <a:r>
                        <a:rPr lang="it-IT" sz="1400" dirty="0" err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i</a:t>
                      </a:r>
                      <a:endParaRPr lang="it-IT" sz="1400" dirty="0" smtClean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283986"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A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voc. </a:t>
                      </a:r>
                      <a:r>
                        <a:rPr lang="it-IT" sz="140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tem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voc. </a:t>
                      </a:r>
                      <a:r>
                        <a:rPr lang="it-IT" sz="140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tem</a:t>
                      </a:r>
                      <a:r>
                        <a:rPr lang="it-IT" sz="1400" dirty="0" smtClean="0"/>
                        <a:t>. + </a:t>
                      </a:r>
                      <a:r>
                        <a:rPr lang="it-IT" sz="1400" dirty="0" smtClean="0">
                          <a:solidFill>
                            <a:schemeClr val="accent5"/>
                          </a:solidFill>
                        </a:rPr>
                        <a:t>n</a:t>
                      </a:r>
                      <a:r>
                        <a:rPr lang="it-IT" sz="1400" dirty="0" smtClean="0">
                          <a:solidFill>
                            <a:srgbClr val="FF4040"/>
                          </a:solidFill>
                        </a:rPr>
                        <a:t>ī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voc. </a:t>
                      </a:r>
                      <a:r>
                        <a:rPr lang="it-IT" sz="140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tem</a:t>
                      </a:r>
                      <a:r>
                        <a:rPr lang="it-IT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. allungata </a:t>
                      </a:r>
                      <a:r>
                        <a:rPr lang="it-IT" sz="1400" dirty="0" smtClean="0"/>
                        <a:t>+ </a:t>
                      </a:r>
                      <a:r>
                        <a:rPr lang="it-IT" sz="1400" dirty="0" err="1" smtClean="0">
                          <a:solidFill>
                            <a:srgbClr val="7EB606"/>
                          </a:solidFill>
                        </a:rPr>
                        <a:t>n</a:t>
                      </a:r>
                      <a:r>
                        <a:rPr lang="it-IT" sz="1400" dirty="0" err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i</a:t>
                      </a:r>
                      <a:endParaRPr lang="it-IT" sz="1400" dirty="0" smtClean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283986">
                <a:tc>
                  <a:txBody>
                    <a:bodyPr/>
                    <a:lstStyle/>
                    <a:p>
                      <a:r>
                        <a:rPr lang="it-IT" sz="1400" dirty="0" err="1" smtClean="0"/>
                        <a:t>S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voc. </a:t>
                      </a:r>
                      <a:r>
                        <a:rPr lang="it-IT" sz="140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tem</a:t>
                      </a:r>
                      <a:r>
                        <a:rPr lang="it-IT" sz="1400" dirty="0" smtClean="0"/>
                        <a:t>. + </a:t>
                      </a:r>
                      <a:r>
                        <a:rPr lang="it-IT" sz="1400" dirty="0" smtClean="0">
                          <a:solidFill>
                            <a:schemeClr val="accent5"/>
                          </a:solidFill>
                        </a:rPr>
                        <a:t>n</a:t>
                      </a:r>
                      <a:r>
                        <a:rPr lang="it-IT" sz="14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voc. </a:t>
                      </a:r>
                      <a:r>
                        <a:rPr lang="it-IT" sz="140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tem</a:t>
                      </a:r>
                      <a:r>
                        <a:rPr lang="it-IT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. </a:t>
                      </a:r>
                      <a:r>
                        <a:rPr lang="it-IT" sz="1400" dirty="0" smtClean="0"/>
                        <a:t>+</a:t>
                      </a:r>
                      <a:r>
                        <a:rPr lang="it-IT" sz="1400" baseline="0" dirty="0" smtClean="0"/>
                        <a:t> </a:t>
                      </a:r>
                      <a:r>
                        <a:rPr lang="it-IT" sz="14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bhyām</a:t>
                      </a:r>
                      <a:endParaRPr lang="it-IT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voc. </a:t>
                      </a:r>
                      <a:r>
                        <a:rPr lang="it-IT" sz="140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tem</a:t>
                      </a:r>
                      <a:r>
                        <a:rPr lang="it-IT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. </a:t>
                      </a:r>
                      <a:r>
                        <a:rPr lang="it-IT" sz="1400" dirty="0" smtClean="0"/>
                        <a:t>+</a:t>
                      </a:r>
                      <a:r>
                        <a:rPr lang="it-IT" sz="1400" baseline="0" dirty="0" smtClean="0"/>
                        <a:t> </a:t>
                      </a:r>
                      <a:r>
                        <a:rPr lang="it-IT" sz="14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bhiḥ</a:t>
                      </a:r>
                      <a:endParaRPr lang="it-IT" sz="1400" dirty="0" smtClean="0"/>
                    </a:p>
                  </a:txBody>
                  <a:tcPr/>
                </a:tc>
              </a:tr>
              <a:tr h="482776">
                <a:tc>
                  <a:txBody>
                    <a:bodyPr/>
                    <a:lstStyle/>
                    <a:p>
                      <a:r>
                        <a:rPr lang="it-IT" sz="1400" dirty="0" err="1" smtClean="0"/>
                        <a:t>D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solidFill>
                            <a:srgbClr val="2F97B5"/>
                          </a:solidFill>
                        </a:rPr>
                        <a:t>gr. </a:t>
                      </a:r>
                      <a:r>
                        <a:rPr lang="it-IT" sz="1400" dirty="0" err="1" smtClean="0">
                          <a:solidFill>
                            <a:srgbClr val="2F97B5"/>
                          </a:solidFill>
                        </a:rPr>
                        <a:t>gunato</a:t>
                      </a:r>
                      <a:r>
                        <a:rPr lang="it-IT" sz="1400" baseline="0" dirty="0" smtClean="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it-IT" sz="1400" dirty="0" smtClean="0"/>
                        <a:t>+ </a:t>
                      </a:r>
                      <a:r>
                        <a:rPr lang="it-IT" sz="14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e</a:t>
                      </a:r>
                      <a:endParaRPr lang="it-IT" sz="1400" dirty="0" smtClean="0">
                        <a:solidFill>
                          <a:srgbClr val="2F97B5"/>
                        </a:solidFill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voc. </a:t>
                      </a:r>
                      <a:r>
                        <a:rPr lang="it-IT" sz="140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tem</a:t>
                      </a:r>
                      <a:r>
                        <a:rPr lang="it-IT" sz="1400" dirty="0" smtClean="0"/>
                        <a:t>. + </a:t>
                      </a:r>
                      <a:r>
                        <a:rPr lang="it-IT" sz="1400" dirty="0" smtClean="0">
                          <a:solidFill>
                            <a:schemeClr val="accent5"/>
                          </a:solidFill>
                        </a:rPr>
                        <a:t>n</a:t>
                      </a:r>
                      <a:r>
                        <a:rPr lang="it-IT" sz="14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voc. </a:t>
                      </a:r>
                      <a:r>
                        <a:rPr lang="it-IT" sz="140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tem</a:t>
                      </a:r>
                      <a:r>
                        <a:rPr lang="it-IT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. </a:t>
                      </a:r>
                      <a:r>
                        <a:rPr lang="it-IT" sz="1400" dirty="0" smtClean="0"/>
                        <a:t>+</a:t>
                      </a:r>
                      <a:r>
                        <a:rPr lang="it-IT" sz="1400" baseline="0" dirty="0" smtClean="0"/>
                        <a:t> </a:t>
                      </a:r>
                      <a:r>
                        <a:rPr lang="it-IT" sz="14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bhyām</a:t>
                      </a:r>
                      <a:endParaRPr lang="it-IT" sz="1400" dirty="0" smtClean="0"/>
                    </a:p>
                    <a:p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voc. </a:t>
                      </a:r>
                      <a:r>
                        <a:rPr lang="it-IT" sz="140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tem</a:t>
                      </a:r>
                      <a:r>
                        <a:rPr lang="it-IT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. </a:t>
                      </a:r>
                      <a:r>
                        <a:rPr lang="it-IT" sz="1400" dirty="0" smtClean="0"/>
                        <a:t>+</a:t>
                      </a:r>
                      <a:r>
                        <a:rPr lang="it-IT" sz="1400" baseline="0" dirty="0" smtClean="0"/>
                        <a:t> </a:t>
                      </a:r>
                      <a:r>
                        <a:rPr lang="it-IT" sz="14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bhyaḥ</a:t>
                      </a:r>
                      <a:endParaRPr lang="it-IT" sz="1400" dirty="0" smtClean="0"/>
                    </a:p>
                    <a:p>
                      <a:endParaRPr lang="it-IT" sz="1400" dirty="0"/>
                    </a:p>
                  </a:txBody>
                  <a:tcPr/>
                </a:tc>
              </a:tr>
              <a:tr h="482776">
                <a:tc>
                  <a:txBody>
                    <a:bodyPr/>
                    <a:lstStyle/>
                    <a:p>
                      <a:r>
                        <a:rPr lang="it-IT" sz="1400" dirty="0" err="1" smtClean="0"/>
                        <a:t>Ab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solidFill>
                            <a:srgbClr val="2F97B5"/>
                          </a:solidFill>
                        </a:rPr>
                        <a:t>gr. gunato </a:t>
                      </a:r>
                      <a:r>
                        <a:rPr lang="it-IT" sz="1400" dirty="0" smtClean="0"/>
                        <a:t>+ </a:t>
                      </a:r>
                      <a:r>
                        <a:rPr lang="it-IT" sz="14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ḥ</a:t>
                      </a:r>
                      <a:endParaRPr lang="it-IT" sz="1400" dirty="0" smtClean="0">
                        <a:solidFill>
                          <a:srgbClr val="2F97B5"/>
                        </a:solidFill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voc. </a:t>
                      </a:r>
                      <a:r>
                        <a:rPr lang="it-IT" sz="140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tem</a:t>
                      </a:r>
                      <a:r>
                        <a:rPr lang="it-IT" sz="1400" dirty="0" smtClean="0"/>
                        <a:t>. + </a:t>
                      </a:r>
                      <a:r>
                        <a:rPr lang="it-IT" sz="1400" dirty="0" smtClean="0">
                          <a:solidFill>
                            <a:schemeClr val="accent5"/>
                          </a:solidFill>
                        </a:rPr>
                        <a:t>n</a:t>
                      </a:r>
                      <a:r>
                        <a:rPr lang="it-IT" sz="14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aḥ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voc. </a:t>
                      </a:r>
                      <a:r>
                        <a:rPr lang="it-IT" sz="140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tem</a:t>
                      </a:r>
                      <a:r>
                        <a:rPr lang="it-IT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. </a:t>
                      </a:r>
                      <a:r>
                        <a:rPr lang="it-IT" sz="1400" dirty="0" smtClean="0"/>
                        <a:t>+</a:t>
                      </a:r>
                      <a:r>
                        <a:rPr lang="it-IT" sz="1400" baseline="0" dirty="0" smtClean="0"/>
                        <a:t> </a:t>
                      </a:r>
                      <a:r>
                        <a:rPr lang="it-IT" sz="14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bhyām</a:t>
                      </a:r>
                      <a:endParaRPr lang="it-IT" sz="1400" dirty="0" smtClean="0"/>
                    </a:p>
                    <a:p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voc. </a:t>
                      </a:r>
                      <a:r>
                        <a:rPr lang="it-IT" sz="140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tem</a:t>
                      </a:r>
                      <a:r>
                        <a:rPr lang="it-IT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. </a:t>
                      </a:r>
                      <a:r>
                        <a:rPr lang="it-IT" sz="1400" dirty="0" smtClean="0"/>
                        <a:t>+</a:t>
                      </a:r>
                      <a:r>
                        <a:rPr lang="it-IT" sz="1400" baseline="0" dirty="0" smtClean="0"/>
                        <a:t> </a:t>
                      </a:r>
                      <a:r>
                        <a:rPr lang="it-IT" sz="14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bhyaḥ</a:t>
                      </a:r>
                      <a:endParaRPr lang="it-IT" sz="1400" dirty="0" smtClean="0"/>
                    </a:p>
                    <a:p>
                      <a:endParaRPr lang="it-IT" sz="1400" dirty="0"/>
                    </a:p>
                  </a:txBody>
                  <a:tcPr/>
                </a:tc>
              </a:tr>
              <a:tr h="482776">
                <a:tc>
                  <a:txBody>
                    <a:bodyPr/>
                    <a:lstStyle/>
                    <a:p>
                      <a:r>
                        <a:rPr lang="it-IT" sz="1400" dirty="0" err="1" smtClean="0"/>
                        <a:t>G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solidFill>
                            <a:srgbClr val="2F97B5"/>
                          </a:solidFill>
                        </a:rPr>
                        <a:t>gr. gunato </a:t>
                      </a:r>
                      <a:r>
                        <a:rPr lang="it-IT" sz="1400" dirty="0" smtClean="0"/>
                        <a:t>+ </a:t>
                      </a:r>
                      <a:r>
                        <a:rPr lang="it-IT" sz="14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ḥ</a:t>
                      </a:r>
                      <a:endParaRPr lang="it-IT" sz="1400" dirty="0" smtClean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voc. </a:t>
                      </a:r>
                      <a:r>
                        <a:rPr lang="it-IT" sz="140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tem</a:t>
                      </a:r>
                      <a:r>
                        <a:rPr lang="it-IT" sz="1400" dirty="0" smtClean="0"/>
                        <a:t>. + </a:t>
                      </a:r>
                      <a:r>
                        <a:rPr lang="it-IT" sz="1400" dirty="0" smtClean="0">
                          <a:solidFill>
                            <a:schemeClr val="accent5"/>
                          </a:solidFill>
                        </a:rPr>
                        <a:t>n</a:t>
                      </a:r>
                      <a:r>
                        <a:rPr lang="it-IT" sz="14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aḥ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/>
                        <a:t>-</a:t>
                      </a:r>
                      <a:r>
                        <a:rPr lang="it-IT" sz="1400" dirty="0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</a:rPr>
                        <a:t>y</a:t>
                      </a:r>
                      <a:r>
                        <a:rPr lang="it-IT" sz="14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oḥ / </a:t>
                      </a:r>
                      <a:r>
                        <a:rPr lang="it-IT" sz="1400" dirty="0" smtClean="0">
                          <a:solidFill>
                            <a:srgbClr val="5BA2BC"/>
                          </a:solidFill>
                        </a:rPr>
                        <a:t>-v</a:t>
                      </a:r>
                      <a:r>
                        <a:rPr lang="it-IT" sz="14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oḥ</a:t>
                      </a:r>
                      <a:endParaRPr lang="it-IT" sz="1400" dirty="0" smtClean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voc. </a:t>
                      </a:r>
                      <a:r>
                        <a:rPr lang="it-IT" sz="140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tem</a:t>
                      </a:r>
                      <a:r>
                        <a:rPr lang="it-IT" sz="1400" dirty="0" smtClean="0"/>
                        <a:t>. + </a:t>
                      </a:r>
                      <a:r>
                        <a:rPr lang="it-IT" sz="1400" dirty="0" smtClean="0">
                          <a:solidFill>
                            <a:schemeClr val="accent5"/>
                          </a:solidFill>
                        </a:rPr>
                        <a:t>n</a:t>
                      </a:r>
                      <a:r>
                        <a:rPr lang="it-IT" sz="14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oḥ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voc. </a:t>
                      </a:r>
                      <a:r>
                        <a:rPr lang="it-IT" sz="140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tem</a:t>
                      </a:r>
                      <a:r>
                        <a:rPr lang="it-IT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. allungata </a:t>
                      </a:r>
                      <a:r>
                        <a:rPr lang="it-IT" sz="1400" dirty="0" smtClean="0"/>
                        <a:t>+</a:t>
                      </a:r>
                      <a:r>
                        <a:rPr lang="it-IT" sz="1400" dirty="0" smtClean="0">
                          <a:solidFill>
                            <a:schemeClr val="accent5"/>
                          </a:solidFill>
                        </a:rPr>
                        <a:t> n</a:t>
                      </a:r>
                      <a:r>
                        <a:rPr lang="it-IT" sz="1400" baseline="0" dirty="0" smtClean="0">
                          <a:solidFill>
                            <a:schemeClr val="accent5"/>
                          </a:solidFill>
                        </a:rPr>
                        <a:t> </a:t>
                      </a:r>
                      <a:r>
                        <a:rPr lang="it-IT" sz="1400" baseline="0" dirty="0" smtClean="0">
                          <a:solidFill>
                            <a:schemeClr val="dk1"/>
                          </a:solidFill>
                        </a:rPr>
                        <a:t>+ </a:t>
                      </a:r>
                      <a:r>
                        <a:rPr lang="it-IT" sz="14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ām</a:t>
                      </a:r>
                    </a:p>
                    <a:p>
                      <a:endParaRPr lang="it-IT" sz="1400" dirty="0"/>
                    </a:p>
                  </a:txBody>
                  <a:tcPr/>
                </a:tc>
              </a:tr>
              <a:tr h="482776">
                <a:tc>
                  <a:txBody>
                    <a:bodyPr/>
                    <a:lstStyle/>
                    <a:p>
                      <a:r>
                        <a:rPr lang="it-IT" sz="1400" dirty="0" err="1" smtClean="0"/>
                        <a:t>L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it-IT" sz="1400" dirty="0" err="1" smtClean="0"/>
                        <a:t>au</a:t>
                      </a:r>
                      <a:r>
                        <a:rPr lang="it-IT" sz="1400" baseline="0" dirty="0" smtClean="0"/>
                        <a:t> 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it-IT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voc. </a:t>
                      </a:r>
                      <a:r>
                        <a:rPr lang="it-IT" sz="140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tem</a:t>
                      </a:r>
                      <a:r>
                        <a:rPr lang="it-IT" sz="1400" dirty="0" smtClean="0"/>
                        <a:t>. + </a:t>
                      </a:r>
                      <a:r>
                        <a:rPr lang="it-IT" sz="1400" dirty="0" err="1" smtClean="0">
                          <a:solidFill>
                            <a:schemeClr val="accent5"/>
                          </a:solidFill>
                        </a:rPr>
                        <a:t>n</a:t>
                      </a:r>
                      <a:r>
                        <a:rPr lang="it-IT" sz="1400" dirty="0" err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i</a:t>
                      </a:r>
                      <a:endParaRPr lang="it-IT" sz="1400" dirty="0" smtClean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-</a:t>
                      </a:r>
                      <a:r>
                        <a:rPr lang="it-IT" sz="1400" dirty="0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</a:rPr>
                        <a:t>y</a:t>
                      </a:r>
                      <a:r>
                        <a:rPr lang="it-IT" sz="14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oḥ / </a:t>
                      </a:r>
                      <a:r>
                        <a:rPr lang="it-IT" sz="1400" dirty="0" smtClean="0">
                          <a:solidFill>
                            <a:srgbClr val="5BA2BC"/>
                          </a:solidFill>
                        </a:rPr>
                        <a:t>-v</a:t>
                      </a:r>
                      <a:r>
                        <a:rPr lang="it-IT" sz="14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oḥ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voc. </a:t>
                      </a:r>
                      <a:r>
                        <a:rPr lang="it-IT" sz="140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tem</a:t>
                      </a:r>
                      <a:r>
                        <a:rPr lang="it-IT" sz="1400" dirty="0" smtClean="0"/>
                        <a:t>. + </a:t>
                      </a:r>
                      <a:r>
                        <a:rPr lang="it-IT" sz="1400" dirty="0" smtClean="0">
                          <a:solidFill>
                            <a:schemeClr val="accent5"/>
                          </a:solidFill>
                        </a:rPr>
                        <a:t>n</a:t>
                      </a:r>
                      <a:r>
                        <a:rPr lang="it-IT" sz="14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oḥ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voc. </a:t>
                      </a:r>
                      <a:r>
                        <a:rPr lang="it-IT" sz="140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tem</a:t>
                      </a:r>
                      <a:r>
                        <a:rPr lang="it-IT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. </a:t>
                      </a:r>
                      <a:r>
                        <a:rPr lang="it-IT" sz="1400" dirty="0" smtClean="0"/>
                        <a:t>+</a:t>
                      </a:r>
                      <a:r>
                        <a:rPr lang="it-IT" sz="1400" baseline="0" dirty="0" smtClean="0"/>
                        <a:t> </a:t>
                      </a:r>
                      <a:r>
                        <a:rPr lang="it-IT" sz="14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ṣu</a:t>
                      </a:r>
                    </a:p>
                    <a:p>
                      <a:endParaRPr lang="it-IT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42962"/>
          </a:xfrm>
        </p:spPr>
        <p:txBody>
          <a:bodyPr/>
          <a:lstStyle/>
          <a:p>
            <a:r>
              <a:rPr lang="it-IT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Temi in consonante</a:t>
            </a:r>
            <a:endParaRPr lang="it-IT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54202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1263650"/>
                <a:gridCol w="1263650"/>
                <a:gridCol w="1155700"/>
                <a:gridCol w="1544320"/>
                <a:gridCol w="1314450"/>
                <a:gridCol w="1314450"/>
              </a:tblGrid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it-IT" dirty="0" smtClean="0"/>
                        <a:t>Singolare</a:t>
                      </a:r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it-IT" dirty="0" smtClean="0"/>
                        <a:t>Duale</a:t>
                      </a:r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it-IT" dirty="0" smtClean="0"/>
                        <a:t>Plurale</a:t>
                      </a:r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M</a:t>
                      </a:r>
                      <a:r>
                        <a:rPr lang="it-IT" baseline="0" dirty="0" smtClean="0"/>
                        <a:t> / </a:t>
                      </a:r>
                      <a:r>
                        <a:rPr lang="it-IT" baseline="0" dirty="0" err="1" smtClean="0"/>
                        <a:t>F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Neutro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M</a:t>
                      </a:r>
                      <a:r>
                        <a:rPr lang="it-IT" baseline="0" dirty="0" smtClean="0"/>
                        <a:t> / </a:t>
                      </a:r>
                      <a:r>
                        <a:rPr lang="it-IT" baseline="0" dirty="0" err="1" smtClean="0"/>
                        <a:t>F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Neutro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M</a:t>
                      </a:r>
                      <a:r>
                        <a:rPr lang="it-IT" baseline="0" dirty="0" smtClean="0"/>
                        <a:t> / </a:t>
                      </a:r>
                      <a:r>
                        <a:rPr lang="it-IT" baseline="0" dirty="0" err="1" smtClean="0"/>
                        <a:t>F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Neutro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- </a:t>
                      </a:r>
                      <a:r>
                        <a:rPr lang="it-IT" dirty="0" err="1" smtClean="0"/>
                        <a:t>*s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- /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- </a:t>
                      </a:r>
                      <a:r>
                        <a:rPr lang="it-IT" dirty="0" err="1" smtClean="0"/>
                        <a:t>au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-</a:t>
                      </a:r>
                      <a:r>
                        <a:rPr lang="it-IT" sz="1800" dirty="0" smtClean="0">
                          <a:solidFill>
                            <a:srgbClr val="FF4040"/>
                          </a:solidFill>
                        </a:rPr>
                        <a:t>ī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- *as &gt; 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a</a:t>
                      </a:r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ḥ</a:t>
                      </a:r>
                      <a:endParaRPr lang="it-IT" dirty="0" smtClean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-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i</a:t>
                      </a:r>
                      <a:endParaRPr lang="it-IT" dirty="0">
                        <a:solidFill>
                          <a:srgbClr val="FF404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V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- /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- /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- </a:t>
                      </a:r>
                      <a:r>
                        <a:rPr lang="it-IT" dirty="0" err="1" smtClean="0"/>
                        <a:t>au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-</a:t>
                      </a:r>
                      <a:r>
                        <a:rPr lang="it-IT" sz="1800" dirty="0" smtClean="0">
                          <a:solidFill>
                            <a:srgbClr val="FF4040"/>
                          </a:solidFill>
                        </a:rPr>
                        <a:t>ī</a:t>
                      </a:r>
                      <a:endParaRPr lang="it-IT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- *as &gt; 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a</a:t>
                      </a:r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ḥ</a:t>
                      </a:r>
                      <a:endParaRPr lang="it-IT" dirty="0" smtClean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-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i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- </a:t>
                      </a:r>
                      <a:r>
                        <a:rPr lang="it-IT" dirty="0" err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am</a:t>
                      </a:r>
                      <a:endParaRPr lang="it-IT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- /</a:t>
                      </a:r>
                      <a:endParaRPr lang="it-IT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- </a:t>
                      </a:r>
                      <a:r>
                        <a:rPr lang="it-IT" dirty="0" err="1" smtClean="0"/>
                        <a:t>au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-</a:t>
                      </a:r>
                      <a:r>
                        <a:rPr lang="it-IT" sz="1800" dirty="0" smtClean="0">
                          <a:solidFill>
                            <a:srgbClr val="FF4040"/>
                          </a:solidFill>
                        </a:rPr>
                        <a:t>ī</a:t>
                      </a:r>
                      <a:endParaRPr lang="it-IT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- *as &gt; 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a</a:t>
                      </a:r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ḥ</a:t>
                      </a:r>
                      <a:endParaRPr lang="it-IT" dirty="0" smtClean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-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i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S</a:t>
                      </a:r>
                      <a:endParaRPr lang="it-IT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it-IT" dirty="0" smtClean="0"/>
                        <a:t>- 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ā</a:t>
                      </a:r>
                      <a:endParaRPr lang="it-IT" dirty="0">
                        <a:solidFill>
                          <a:srgbClr val="FF404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it-IT" dirty="0" smtClean="0"/>
                        <a:t>- </a:t>
                      </a:r>
                      <a:r>
                        <a:rPr lang="it-IT" sz="1800" baseline="0" dirty="0" smtClean="0"/>
                        <a:t> </a:t>
                      </a:r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bhyām</a:t>
                      </a:r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it-IT" dirty="0" smtClean="0"/>
                        <a:t>-*bhis &gt; -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bhi</a:t>
                      </a:r>
                      <a:r>
                        <a:rPr lang="it-IT" sz="1800" dirty="0" smtClean="0">
                          <a:solidFill>
                            <a:srgbClr val="FF4040"/>
                          </a:solidFill>
                        </a:rPr>
                        <a:t>ḥ</a:t>
                      </a:r>
                      <a:endParaRPr lang="it-IT" dirty="0">
                        <a:solidFill>
                          <a:srgbClr val="FF404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D</a:t>
                      </a:r>
                      <a:endParaRPr lang="it-IT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it-IT" dirty="0" smtClean="0"/>
                        <a:t>- 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e</a:t>
                      </a:r>
                      <a:endParaRPr lang="it-IT" dirty="0">
                        <a:solidFill>
                          <a:srgbClr val="FF404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- </a:t>
                      </a:r>
                      <a:r>
                        <a:rPr lang="it-IT" sz="1800" baseline="0" dirty="0" smtClean="0"/>
                        <a:t> </a:t>
                      </a:r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bhyām</a:t>
                      </a:r>
                      <a:endParaRPr lang="it-IT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it-IT" dirty="0" smtClean="0"/>
                        <a:t>-*bhyas &gt; 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bhya</a:t>
                      </a:r>
                      <a:r>
                        <a:rPr lang="it-IT" sz="1800" dirty="0" smtClean="0">
                          <a:solidFill>
                            <a:srgbClr val="FF4040"/>
                          </a:solidFill>
                        </a:rPr>
                        <a:t>ḥ</a:t>
                      </a:r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Ab</a:t>
                      </a:r>
                      <a:endParaRPr lang="it-IT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it-IT" dirty="0" smtClean="0"/>
                        <a:t>- *as &gt; 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a</a:t>
                      </a:r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ḥ</a:t>
                      </a:r>
                      <a:endParaRPr lang="it-IT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- </a:t>
                      </a:r>
                      <a:r>
                        <a:rPr lang="it-IT" sz="1800" baseline="0" dirty="0" smtClean="0"/>
                        <a:t> </a:t>
                      </a:r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bhyām</a:t>
                      </a:r>
                      <a:endParaRPr lang="it-IT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-*bhyas &gt; 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bhya</a:t>
                      </a:r>
                      <a:r>
                        <a:rPr lang="it-IT" sz="1800" dirty="0" smtClean="0">
                          <a:solidFill>
                            <a:srgbClr val="FF4040"/>
                          </a:solidFill>
                        </a:rPr>
                        <a:t>ḥ</a:t>
                      </a:r>
                      <a:endParaRPr lang="it-IT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G</a:t>
                      </a:r>
                      <a:endParaRPr lang="it-IT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- *as &gt; 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a</a:t>
                      </a:r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ḥ</a:t>
                      </a:r>
                      <a:endParaRPr lang="it-IT" dirty="0" smtClean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it-IT" dirty="0" smtClean="0"/>
                        <a:t>- *os &gt; -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o</a:t>
                      </a:r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ḥ</a:t>
                      </a:r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it-IT" dirty="0" smtClean="0"/>
                        <a:t>-</a:t>
                      </a:r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ām</a:t>
                      </a:r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L</a:t>
                      </a:r>
                      <a:endParaRPr lang="it-IT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it-IT" dirty="0" smtClean="0"/>
                        <a:t>-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i</a:t>
                      </a:r>
                      <a:endParaRPr lang="it-IT" dirty="0">
                        <a:solidFill>
                          <a:srgbClr val="FF404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- *os &gt; -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o</a:t>
                      </a:r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ḥ</a:t>
                      </a:r>
                      <a:endParaRPr lang="it-IT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it-IT" dirty="0" smtClean="0"/>
                        <a:t>-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su</a:t>
                      </a:r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19162"/>
          </a:xfrm>
        </p:spPr>
        <p:txBody>
          <a:bodyPr>
            <a:normAutofit/>
          </a:bodyPr>
          <a:lstStyle/>
          <a:p>
            <a:r>
              <a:rPr lang="it-IT" sz="32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Temi in -in</a:t>
            </a:r>
            <a:endParaRPr lang="it-IT" sz="32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457200" y="1193800"/>
          <a:ext cx="82296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5000"/>
                <a:gridCol w="1136650"/>
                <a:gridCol w="1136650"/>
                <a:gridCol w="1282700"/>
                <a:gridCol w="1282700"/>
                <a:gridCol w="1377950"/>
                <a:gridCol w="1377950"/>
              </a:tblGrid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it-IT" dirty="0" smtClean="0"/>
                        <a:t>Singolare</a:t>
                      </a:r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it-IT" dirty="0" smtClean="0"/>
                        <a:t>Duale</a:t>
                      </a:r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it-IT" dirty="0" smtClean="0"/>
                        <a:t>Plurale</a:t>
                      </a:r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M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Neutro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M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Neutro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M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Neutro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bal-</a:t>
                      </a:r>
                      <a:r>
                        <a:rPr lang="it-IT" sz="1800" dirty="0" smtClean="0">
                          <a:solidFill>
                            <a:srgbClr val="FF4040"/>
                          </a:solidFill>
                        </a:rPr>
                        <a:t>ī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bal</a:t>
                      </a:r>
                      <a:r>
                        <a:rPr lang="it-IT" dirty="0" err="1" smtClean="0">
                          <a:solidFill>
                            <a:srgbClr val="7EB606"/>
                          </a:solidFill>
                        </a:rPr>
                        <a:t>i</a:t>
                      </a:r>
                      <a:endParaRPr lang="it-IT" dirty="0">
                        <a:solidFill>
                          <a:srgbClr val="7EB6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bal</a:t>
                      </a:r>
                      <a:r>
                        <a:rPr lang="it-IT" dirty="0" err="1" smtClean="0">
                          <a:solidFill>
                            <a:schemeClr val="accent5"/>
                          </a:solidFill>
                        </a:rPr>
                        <a:t>in</a:t>
                      </a:r>
                      <a:r>
                        <a:rPr lang="it-IT" dirty="0" err="1" smtClean="0"/>
                        <a:t>-</a:t>
                      </a:r>
                      <a:r>
                        <a:rPr lang="it-IT" dirty="0" err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au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bal</a:t>
                      </a:r>
                      <a:r>
                        <a:rPr lang="it-IT" dirty="0" smtClean="0">
                          <a:solidFill>
                            <a:srgbClr val="7EB606"/>
                          </a:solidFill>
                        </a:rPr>
                        <a:t>in</a:t>
                      </a:r>
                      <a:r>
                        <a:rPr lang="it-IT" dirty="0" smtClean="0"/>
                        <a:t>-</a:t>
                      </a:r>
                      <a:r>
                        <a:rPr lang="it-IT" sz="1800" dirty="0" smtClean="0">
                          <a:solidFill>
                            <a:srgbClr val="FF4040"/>
                          </a:solidFill>
                        </a:rPr>
                        <a:t>ī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bal</a:t>
                      </a:r>
                      <a:r>
                        <a:rPr lang="it-IT" dirty="0" smtClean="0">
                          <a:solidFill>
                            <a:srgbClr val="7EB606"/>
                          </a:solidFill>
                        </a:rPr>
                        <a:t>in</a:t>
                      </a:r>
                      <a:r>
                        <a:rPr lang="it-IT" dirty="0" smtClean="0"/>
                        <a:t>-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a</a:t>
                      </a:r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ḥ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bal-</a:t>
                      </a:r>
                      <a:r>
                        <a:rPr lang="it-IT" sz="1800" dirty="0" smtClean="0">
                          <a:solidFill>
                            <a:srgbClr val="FF4040"/>
                          </a:solidFill>
                        </a:rPr>
                        <a:t>īni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V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bal</a:t>
                      </a:r>
                      <a:r>
                        <a:rPr lang="it-IT" dirty="0" err="1" smtClean="0">
                          <a:solidFill>
                            <a:srgbClr val="7EB606"/>
                          </a:solidFill>
                        </a:rPr>
                        <a:t>i-</a:t>
                      </a:r>
                      <a:r>
                        <a:rPr lang="it-IT" sz="1800" dirty="0" err="1" smtClean="0">
                          <a:solidFill>
                            <a:srgbClr val="7EB606"/>
                          </a:solidFill>
                        </a:rPr>
                        <a:t>n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err="1" smtClean="0"/>
                        <a:t>bal</a:t>
                      </a:r>
                      <a:r>
                        <a:rPr lang="it-IT" dirty="0" err="1" smtClean="0">
                          <a:solidFill>
                            <a:srgbClr val="7EB606"/>
                          </a:solidFill>
                        </a:rPr>
                        <a:t>i</a:t>
                      </a:r>
                      <a:endParaRPr lang="it-IT" dirty="0" smtClean="0">
                        <a:solidFill>
                          <a:srgbClr val="7EB6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bal</a:t>
                      </a:r>
                      <a:r>
                        <a:rPr lang="it-IT" dirty="0" err="1" smtClean="0">
                          <a:solidFill>
                            <a:schemeClr val="accent5"/>
                          </a:solidFill>
                        </a:rPr>
                        <a:t>in</a:t>
                      </a:r>
                      <a:r>
                        <a:rPr lang="it-IT" dirty="0" err="1" smtClean="0"/>
                        <a:t>-</a:t>
                      </a:r>
                      <a:r>
                        <a:rPr lang="it-IT" dirty="0" err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au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bal</a:t>
                      </a:r>
                      <a:r>
                        <a:rPr lang="it-IT" dirty="0" smtClean="0">
                          <a:solidFill>
                            <a:srgbClr val="7EB606"/>
                          </a:solidFill>
                        </a:rPr>
                        <a:t>in</a:t>
                      </a:r>
                      <a:r>
                        <a:rPr lang="it-IT" dirty="0" smtClean="0"/>
                        <a:t>-</a:t>
                      </a:r>
                      <a:r>
                        <a:rPr lang="it-IT" sz="1800" dirty="0" smtClean="0">
                          <a:solidFill>
                            <a:srgbClr val="FF4040"/>
                          </a:solidFill>
                        </a:rPr>
                        <a:t>ī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bal</a:t>
                      </a:r>
                      <a:r>
                        <a:rPr lang="it-IT" dirty="0" smtClean="0">
                          <a:solidFill>
                            <a:srgbClr val="7EB606"/>
                          </a:solidFill>
                        </a:rPr>
                        <a:t>in</a:t>
                      </a:r>
                      <a:r>
                        <a:rPr lang="it-IT" dirty="0" smtClean="0"/>
                        <a:t>-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a</a:t>
                      </a:r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ḥ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bal-</a:t>
                      </a:r>
                      <a:r>
                        <a:rPr lang="it-IT" sz="1800" dirty="0" smtClean="0">
                          <a:solidFill>
                            <a:srgbClr val="FF4040"/>
                          </a:solidFill>
                        </a:rPr>
                        <a:t>īni</a:t>
                      </a:r>
                      <a:endParaRPr lang="it-IT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bal</a:t>
                      </a:r>
                      <a:r>
                        <a:rPr lang="it-IT" dirty="0" err="1" smtClean="0">
                          <a:solidFill>
                            <a:srgbClr val="7EB606"/>
                          </a:solidFill>
                        </a:rPr>
                        <a:t>i-</a:t>
                      </a:r>
                      <a:r>
                        <a:rPr lang="it-IT" sz="1800" dirty="0" err="1" smtClean="0">
                          <a:solidFill>
                            <a:srgbClr val="7EB606"/>
                          </a:solidFill>
                        </a:rPr>
                        <a:t>n</a:t>
                      </a:r>
                      <a:r>
                        <a:rPr lang="it-IT" sz="1800" dirty="0" err="1" smtClean="0">
                          <a:solidFill>
                            <a:srgbClr val="FF4040"/>
                          </a:solidFill>
                        </a:rPr>
                        <a:t>-</a:t>
                      </a:r>
                      <a:r>
                        <a:rPr lang="it-IT" sz="1800" dirty="0" err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am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err="1" smtClean="0"/>
                        <a:t>bal</a:t>
                      </a:r>
                      <a:r>
                        <a:rPr lang="it-IT" dirty="0" err="1" smtClean="0">
                          <a:solidFill>
                            <a:srgbClr val="7EB606"/>
                          </a:solidFill>
                        </a:rPr>
                        <a:t>i</a:t>
                      </a:r>
                      <a:endParaRPr lang="it-IT" dirty="0" smtClean="0">
                        <a:solidFill>
                          <a:srgbClr val="7EB6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bal</a:t>
                      </a:r>
                      <a:r>
                        <a:rPr lang="it-IT" dirty="0" err="1" smtClean="0">
                          <a:solidFill>
                            <a:schemeClr val="accent5"/>
                          </a:solidFill>
                        </a:rPr>
                        <a:t>in</a:t>
                      </a:r>
                      <a:r>
                        <a:rPr lang="it-IT" dirty="0" err="1" smtClean="0"/>
                        <a:t>-</a:t>
                      </a:r>
                      <a:r>
                        <a:rPr lang="it-IT" dirty="0" err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au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bal</a:t>
                      </a:r>
                      <a:r>
                        <a:rPr lang="it-IT" dirty="0" smtClean="0">
                          <a:solidFill>
                            <a:srgbClr val="7EB606"/>
                          </a:solidFill>
                        </a:rPr>
                        <a:t>in</a:t>
                      </a:r>
                      <a:r>
                        <a:rPr lang="it-IT" dirty="0" smtClean="0"/>
                        <a:t>-</a:t>
                      </a:r>
                      <a:r>
                        <a:rPr lang="it-IT" sz="1800" dirty="0" smtClean="0">
                          <a:solidFill>
                            <a:srgbClr val="FF4040"/>
                          </a:solidFill>
                        </a:rPr>
                        <a:t>ī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bal</a:t>
                      </a:r>
                      <a:r>
                        <a:rPr lang="it-IT" dirty="0" smtClean="0">
                          <a:solidFill>
                            <a:srgbClr val="7EB606"/>
                          </a:solidFill>
                        </a:rPr>
                        <a:t>in</a:t>
                      </a:r>
                      <a:r>
                        <a:rPr lang="it-IT" dirty="0" smtClean="0"/>
                        <a:t>-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a</a:t>
                      </a:r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ḥ</a:t>
                      </a:r>
                      <a:endParaRPr lang="it-IT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bal-</a:t>
                      </a:r>
                      <a:r>
                        <a:rPr lang="it-IT" sz="1800" dirty="0" smtClean="0">
                          <a:solidFill>
                            <a:srgbClr val="FF4040"/>
                          </a:solidFill>
                        </a:rPr>
                        <a:t>īni</a:t>
                      </a:r>
                      <a:endParaRPr lang="it-IT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S</a:t>
                      </a:r>
                      <a:endParaRPr lang="it-IT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it-IT" dirty="0" smtClean="0"/>
                        <a:t>bal</a:t>
                      </a:r>
                      <a:r>
                        <a:rPr lang="it-IT" dirty="0" smtClean="0">
                          <a:solidFill>
                            <a:srgbClr val="7EB606"/>
                          </a:solidFill>
                        </a:rPr>
                        <a:t>i-</a:t>
                      </a:r>
                      <a:r>
                        <a:rPr lang="it-IT" sz="1800" dirty="0" smtClean="0">
                          <a:solidFill>
                            <a:srgbClr val="7EB606"/>
                          </a:solidFill>
                        </a:rPr>
                        <a:t>n</a:t>
                      </a:r>
                      <a:r>
                        <a:rPr lang="it-IT" sz="1800" dirty="0" smtClean="0">
                          <a:solidFill>
                            <a:srgbClr val="FF4040"/>
                          </a:solidFill>
                        </a:rPr>
                        <a:t>-</a:t>
                      </a:r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ā</a:t>
                      </a:r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bal</a:t>
                      </a:r>
                      <a:r>
                        <a:rPr lang="it-IT" dirty="0" smtClean="0">
                          <a:solidFill>
                            <a:srgbClr val="7EB606"/>
                          </a:solidFill>
                        </a:rPr>
                        <a:t>i</a:t>
                      </a:r>
                      <a:r>
                        <a:rPr lang="it-IT" dirty="0" smtClean="0"/>
                        <a:t>-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bhy</a:t>
                      </a:r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ām</a:t>
                      </a:r>
                      <a:endParaRPr lang="it-IT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it-IT" dirty="0" smtClean="0"/>
                        <a:t>bali-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bhi</a:t>
                      </a:r>
                      <a:r>
                        <a:rPr lang="it-IT" sz="1800" dirty="0" smtClean="0">
                          <a:solidFill>
                            <a:srgbClr val="FF4040"/>
                          </a:solidFill>
                        </a:rPr>
                        <a:t>ḥ</a:t>
                      </a:r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D</a:t>
                      </a:r>
                      <a:endParaRPr lang="it-IT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err="1" smtClean="0"/>
                        <a:t>bal</a:t>
                      </a:r>
                      <a:r>
                        <a:rPr lang="it-IT" dirty="0" err="1" smtClean="0">
                          <a:solidFill>
                            <a:srgbClr val="7EB606"/>
                          </a:solidFill>
                        </a:rPr>
                        <a:t>i-</a:t>
                      </a:r>
                      <a:r>
                        <a:rPr lang="it-IT" sz="1800" dirty="0" err="1" smtClean="0">
                          <a:solidFill>
                            <a:srgbClr val="7EB606"/>
                          </a:solidFill>
                        </a:rPr>
                        <a:t>n</a:t>
                      </a:r>
                      <a:r>
                        <a:rPr lang="it-IT" sz="1800" dirty="0" err="1" smtClean="0">
                          <a:solidFill>
                            <a:srgbClr val="FF4040"/>
                          </a:solidFill>
                        </a:rPr>
                        <a:t>-</a:t>
                      </a:r>
                      <a:r>
                        <a:rPr lang="it-IT" sz="1800" dirty="0" err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e</a:t>
                      </a:r>
                      <a:endParaRPr lang="it-IT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bal</a:t>
                      </a:r>
                      <a:r>
                        <a:rPr lang="it-IT" dirty="0" smtClean="0">
                          <a:solidFill>
                            <a:srgbClr val="7EB606"/>
                          </a:solidFill>
                        </a:rPr>
                        <a:t>i</a:t>
                      </a:r>
                      <a:r>
                        <a:rPr lang="it-IT" dirty="0" smtClean="0"/>
                        <a:t>-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bhy</a:t>
                      </a:r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ām</a:t>
                      </a:r>
                      <a:endParaRPr lang="it-IT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bal</a:t>
                      </a:r>
                      <a:r>
                        <a:rPr lang="it-IT" dirty="0" smtClean="0">
                          <a:solidFill>
                            <a:srgbClr val="7EB606"/>
                          </a:solidFill>
                        </a:rPr>
                        <a:t>i</a:t>
                      </a:r>
                      <a:r>
                        <a:rPr lang="it-IT" dirty="0" smtClean="0"/>
                        <a:t>-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bhya</a:t>
                      </a:r>
                      <a:r>
                        <a:rPr lang="it-IT" sz="1800" dirty="0" smtClean="0">
                          <a:solidFill>
                            <a:srgbClr val="FF4040"/>
                          </a:solidFill>
                        </a:rPr>
                        <a:t>ḥ</a:t>
                      </a:r>
                      <a:endParaRPr lang="it-IT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Ab</a:t>
                      </a:r>
                      <a:endParaRPr lang="it-IT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bal</a:t>
                      </a:r>
                      <a:r>
                        <a:rPr lang="it-IT" dirty="0" smtClean="0">
                          <a:solidFill>
                            <a:srgbClr val="7EB606"/>
                          </a:solidFill>
                        </a:rPr>
                        <a:t>in</a:t>
                      </a:r>
                      <a:r>
                        <a:rPr lang="it-IT" dirty="0" smtClean="0"/>
                        <a:t>-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a</a:t>
                      </a:r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ḥ</a:t>
                      </a:r>
                      <a:endParaRPr lang="it-IT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bal</a:t>
                      </a:r>
                      <a:r>
                        <a:rPr lang="it-IT" dirty="0" smtClean="0">
                          <a:solidFill>
                            <a:srgbClr val="7EB606"/>
                          </a:solidFill>
                        </a:rPr>
                        <a:t>i</a:t>
                      </a:r>
                      <a:r>
                        <a:rPr lang="it-IT" dirty="0" smtClean="0"/>
                        <a:t>-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bhy</a:t>
                      </a:r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ām</a:t>
                      </a:r>
                      <a:endParaRPr lang="it-IT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bal</a:t>
                      </a:r>
                      <a:r>
                        <a:rPr lang="it-IT" dirty="0" smtClean="0">
                          <a:solidFill>
                            <a:srgbClr val="7EB606"/>
                          </a:solidFill>
                        </a:rPr>
                        <a:t>i</a:t>
                      </a:r>
                      <a:r>
                        <a:rPr lang="it-IT" dirty="0" smtClean="0"/>
                        <a:t>-</a:t>
                      </a:r>
                      <a:r>
                        <a:rPr lang="it-IT" dirty="0" smtClean="0">
                          <a:solidFill>
                            <a:srgbClr val="FF4040"/>
                          </a:solidFill>
                        </a:rPr>
                        <a:t>bhya</a:t>
                      </a:r>
                      <a:r>
                        <a:rPr lang="it-IT" sz="1800" dirty="0" smtClean="0">
                          <a:solidFill>
                            <a:srgbClr val="FF4040"/>
                          </a:solidFill>
                        </a:rPr>
                        <a:t>ḥ</a:t>
                      </a:r>
                      <a:endParaRPr lang="it-IT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G</a:t>
                      </a:r>
                      <a:endParaRPr lang="it-IT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bal</a:t>
                      </a:r>
                      <a:r>
                        <a:rPr lang="it-IT" dirty="0" smtClean="0">
                          <a:solidFill>
                            <a:srgbClr val="7EB606"/>
                          </a:solidFill>
                        </a:rPr>
                        <a:t>in</a:t>
                      </a:r>
                      <a:r>
                        <a:rPr lang="it-IT" dirty="0" smtClean="0"/>
                        <a:t>-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a</a:t>
                      </a:r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ḥ</a:t>
                      </a:r>
                      <a:endParaRPr lang="it-IT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bal</a:t>
                      </a:r>
                      <a:r>
                        <a:rPr lang="it-IT" dirty="0" smtClean="0">
                          <a:solidFill>
                            <a:srgbClr val="7EB606"/>
                          </a:solidFill>
                        </a:rPr>
                        <a:t>in</a:t>
                      </a:r>
                      <a:r>
                        <a:rPr lang="it-IT" dirty="0" smtClean="0"/>
                        <a:t>-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o</a:t>
                      </a:r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ḥ</a:t>
                      </a:r>
                      <a:endParaRPr lang="it-IT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it-IT" dirty="0" smtClean="0"/>
                        <a:t>bal</a:t>
                      </a:r>
                      <a:r>
                        <a:rPr lang="it-IT" dirty="0" smtClean="0">
                          <a:solidFill>
                            <a:srgbClr val="7EB606"/>
                          </a:solidFill>
                        </a:rPr>
                        <a:t>i-</a:t>
                      </a:r>
                      <a:r>
                        <a:rPr lang="it-IT" sz="1800" dirty="0" smtClean="0">
                          <a:solidFill>
                            <a:srgbClr val="7EB606"/>
                          </a:solidFill>
                        </a:rPr>
                        <a:t>n</a:t>
                      </a:r>
                      <a:r>
                        <a:rPr lang="it-IT" sz="1800" dirty="0" smtClean="0">
                          <a:solidFill>
                            <a:srgbClr val="FF4040"/>
                          </a:solidFill>
                        </a:rPr>
                        <a:t>-</a:t>
                      </a:r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ām</a:t>
                      </a:r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L</a:t>
                      </a:r>
                      <a:endParaRPr lang="it-IT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err="1" smtClean="0"/>
                        <a:t>bal</a:t>
                      </a:r>
                      <a:r>
                        <a:rPr lang="it-IT" dirty="0" err="1" smtClean="0">
                          <a:solidFill>
                            <a:srgbClr val="7EB606"/>
                          </a:solidFill>
                        </a:rPr>
                        <a:t>i-</a:t>
                      </a:r>
                      <a:r>
                        <a:rPr lang="it-IT" sz="1800" dirty="0" err="1" smtClean="0">
                          <a:solidFill>
                            <a:srgbClr val="7EB606"/>
                          </a:solidFill>
                        </a:rPr>
                        <a:t>n</a:t>
                      </a:r>
                      <a:r>
                        <a:rPr lang="it-IT" sz="1800" dirty="0" err="1" smtClean="0">
                          <a:solidFill>
                            <a:srgbClr val="FF4040"/>
                          </a:solidFill>
                        </a:rPr>
                        <a:t>-</a:t>
                      </a:r>
                      <a:r>
                        <a:rPr lang="it-IT" sz="1800" dirty="0" err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i</a:t>
                      </a:r>
                      <a:endParaRPr lang="it-IT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bal</a:t>
                      </a:r>
                      <a:r>
                        <a:rPr lang="it-IT" dirty="0" smtClean="0">
                          <a:solidFill>
                            <a:srgbClr val="7EB606"/>
                          </a:solidFill>
                        </a:rPr>
                        <a:t>in</a:t>
                      </a:r>
                      <a:r>
                        <a:rPr lang="it-IT" dirty="0" smtClean="0"/>
                        <a:t>-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o</a:t>
                      </a:r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ḥ</a:t>
                      </a:r>
                      <a:endParaRPr lang="it-IT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it-IT" dirty="0" smtClean="0"/>
                        <a:t>bal</a:t>
                      </a:r>
                      <a:r>
                        <a:rPr lang="it-IT" dirty="0" smtClean="0">
                          <a:solidFill>
                            <a:srgbClr val="7EB606"/>
                          </a:solidFill>
                        </a:rPr>
                        <a:t>i-</a:t>
                      </a:r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ṣu</a:t>
                      </a:r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23292"/>
            <a:ext cx="8229600" cy="57028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t-IT" sz="3600" dirty="0" smtClean="0">
                <a:solidFill>
                  <a:schemeClr val="bg2">
                    <a:lumMod val="50000"/>
                  </a:schemeClr>
                </a:solidFill>
              </a:rPr>
              <a:t>Infinito (</a:t>
            </a:r>
            <a:r>
              <a:rPr lang="it-IT" sz="3600" dirty="0" smtClean="0"/>
              <a:t>śak / arh / iṣ)</a:t>
            </a:r>
            <a:endParaRPr lang="it-IT" sz="3600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None/>
            </a:pPr>
            <a:r>
              <a:rPr lang="it-IT" dirty="0" err="1" smtClean="0">
                <a:solidFill>
                  <a:schemeClr val="accent5"/>
                </a:solidFill>
              </a:rPr>
              <a:t>Rad</a:t>
            </a:r>
            <a:r>
              <a:rPr lang="it-IT" dirty="0" smtClean="0">
                <a:solidFill>
                  <a:schemeClr val="accent5"/>
                </a:solidFill>
              </a:rPr>
              <a:t>. gu</a:t>
            </a:r>
            <a:r>
              <a:rPr lang="it-IT" dirty="0" smtClean="0">
                <a:solidFill>
                  <a:srgbClr val="7EB606"/>
                </a:solidFill>
              </a:rPr>
              <a:t>ṇ</a:t>
            </a:r>
            <a:r>
              <a:rPr lang="it-IT" dirty="0" smtClean="0">
                <a:solidFill>
                  <a:schemeClr val="accent5"/>
                </a:solidFill>
              </a:rPr>
              <a:t>ata </a:t>
            </a:r>
            <a:r>
              <a:rPr lang="it-IT" dirty="0" smtClean="0"/>
              <a:t>+ 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tum</a:t>
            </a:r>
            <a:r>
              <a:rPr lang="it-IT" dirty="0" smtClean="0"/>
              <a:t> / </a:t>
            </a:r>
            <a:r>
              <a:rPr lang="it-IT" dirty="0" smtClean="0">
                <a:solidFill>
                  <a:srgbClr val="FF4040"/>
                </a:solidFill>
              </a:rPr>
              <a:t>i-tum</a:t>
            </a:r>
          </a:p>
          <a:p>
            <a:pPr>
              <a:buNone/>
            </a:pPr>
            <a:r>
              <a:rPr lang="it-IT" dirty="0" smtClean="0"/>
              <a:t>sthā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tum </a:t>
            </a:r>
            <a:r>
              <a:rPr lang="it-IT" dirty="0" smtClean="0"/>
              <a:t>han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tum</a:t>
            </a:r>
            <a:r>
              <a:rPr lang="it-IT" dirty="0" smtClean="0"/>
              <a:t> </a:t>
            </a:r>
            <a:r>
              <a:rPr lang="it-IT" dirty="0" smtClean="0">
                <a:solidFill>
                  <a:srgbClr val="000000"/>
                </a:solidFill>
              </a:rPr>
              <a:t>tap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tum </a:t>
            </a:r>
            <a:r>
              <a:rPr lang="it-IT" dirty="0" smtClean="0">
                <a:solidFill>
                  <a:srgbClr val="000000"/>
                </a:solidFill>
              </a:rPr>
              <a:t>ne</a:t>
            </a:r>
            <a:r>
              <a:rPr lang="it-IT" dirty="0" smtClean="0">
                <a:solidFill>
                  <a:srgbClr val="FF4040"/>
                </a:solidFill>
              </a:rPr>
              <a:t>tum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it-IT" dirty="0" smtClean="0">
                <a:solidFill>
                  <a:srgbClr val="000000"/>
                </a:solidFill>
              </a:rPr>
              <a:t>je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tum</a:t>
            </a:r>
            <a:endParaRPr lang="it-IT" dirty="0" smtClean="0">
              <a:solidFill>
                <a:srgbClr val="FF4040"/>
              </a:solidFill>
            </a:endParaRPr>
          </a:p>
          <a:p>
            <a:pPr>
              <a:buNone/>
            </a:pPr>
            <a:r>
              <a:rPr lang="it-IT" dirty="0" smtClean="0">
                <a:solidFill>
                  <a:srgbClr val="000000"/>
                </a:solidFill>
              </a:rPr>
              <a:t>kar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tum</a:t>
            </a:r>
            <a:r>
              <a:rPr lang="it-IT" dirty="0" smtClean="0">
                <a:solidFill>
                  <a:srgbClr val="000000"/>
                </a:solidFill>
              </a:rPr>
              <a:t> bhar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tum </a:t>
            </a:r>
            <a:r>
              <a:rPr lang="it-IT" dirty="0" smtClean="0">
                <a:solidFill>
                  <a:srgbClr val="000000"/>
                </a:solidFill>
              </a:rPr>
              <a:t>kre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tum</a:t>
            </a:r>
            <a:r>
              <a:rPr lang="it-IT" dirty="0" smtClean="0">
                <a:solidFill>
                  <a:srgbClr val="000000"/>
                </a:solidFill>
              </a:rPr>
              <a:t>  bhe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tum</a:t>
            </a:r>
            <a:r>
              <a:rPr lang="it-IT" dirty="0" smtClean="0">
                <a:solidFill>
                  <a:srgbClr val="000000"/>
                </a:solidFill>
              </a:rPr>
              <a:t>  ce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tum</a:t>
            </a:r>
            <a:r>
              <a:rPr lang="it-IT" dirty="0" smtClean="0">
                <a:solidFill>
                  <a:srgbClr val="000000"/>
                </a:solidFill>
              </a:rPr>
              <a:t>  e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tum</a:t>
            </a:r>
            <a:r>
              <a:rPr lang="it-IT" dirty="0" smtClean="0">
                <a:solidFill>
                  <a:srgbClr val="000000"/>
                </a:solidFill>
              </a:rPr>
              <a:t> </a:t>
            </a:r>
            <a:r>
              <a:rPr lang="it-IT" dirty="0" smtClean="0"/>
              <a:t>śro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tum</a:t>
            </a:r>
            <a:r>
              <a:rPr lang="it-IT" dirty="0" smtClean="0"/>
              <a:t>  śay</a:t>
            </a:r>
            <a:r>
              <a:rPr lang="it-IT" dirty="0" smtClean="0">
                <a:solidFill>
                  <a:srgbClr val="FF4040"/>
                </a:solidFill>
              </a:rPr>
              <a:t>i-tum</a:t>
            </a:r>
            <a:r>
              <a:rPr lang="it-IT" dirty="0" smtClean="0"/>
              <a:t> bhav</a:t>
            </a:r>
            <a:r>
              <a:rPr lang="it-IT" dirty="0" smtClean="0">
                <a:solidFill>
                  <a:srgbClr val="FF4040"/>
                </a:solidFill>
              </a:rPr>
              <a:t>i-tum</a:t>
            </a:r>
            <a:r>
              <a:rPr lang="it-IT" dirty="0" smtClean="0"/>
              <a:t>  gan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tum</a:t>
            </a:r>
            <a:r>
              <a:rPr lang="it-IT" dirty="0" smtClean="0"/>
              <a:t>  pat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tum</a:t>
            </a:r>
            <a:r>
              <a:rPr lang="it-IT" dirty="0" smtClean="0"/>
              <a:t> vet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tum</a:t>
            </a:r>
            <a:r>
              <a:rPr lang="it-IT" dirty="0" smtClean="0"/>
              <a:t> yan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tum</a:t>
            </a:r>
            <a:r>
              <a:rPr lang="it-IT" dirty="0" smtClean="0"/>
              <a:t>  vak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tum</a:t>
            </a:r>
            <a:r>
              <a:rPr lang="it-IT" dirty="0" smtClean="0"/>
              <a:t> mok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tum</a:t>
            </a:r>
            <a:r>
              <a:rPr lang="it-IT" dirty="0" smtClean="0"/>
              <a:t> yok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tum</a:t>
            </a:r>
            <a:r>
              <a:rPr lang="it-IT" dirty="0" smtClean="0"/>
              <a:t> bod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dhum</a:t>
            </a:r>
            <a:r>
              <a:rPr lang="it-IT" dirty="0" smtClean="0"/>
              <a:t> rod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dhum</a:t>
            </a:r>
            <a:r>
              <a:rPr lang="it-IT" dirty="0" smtClean="0"/>
              <a:t> so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ḍhum</a:t>
            </a:r>
            <a:r>
              <a:rPr lang="it-IT" dirty="0" smtClean="0"/>
              <a:t>  ro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ḍhum</a:t>
            </a:r>
            <a:r>
              <a:rPr lang="it-IT" dirty="0" smtClean="0"/>
              <a:t> sed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dhum </a:t>
            </a:r>
            <a:r>
              <a:rPr lang="it-IT" dirty="0" smtClean="0"/>
              <a:t>grah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ītum </a:t>
            </a:r>
            <a:r>
              <a:rPr lang="it-IT" dirty="0" smtClean="0"/>
              <a:t>ved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itum </a:t>
            </a:r>
            <a:r>
              <a:rPr lang="it-IT" dirty="0" smtClean="0">
                <a:solidFill>
                  <a:srgbClr val="000000"/>
                </a:solidFill>
              </a:rPr>
              <a:t>pat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itum </a:t>
            </a:r>
            <a:r>
              <a:rPr lang="it-IT" dirty="0" smtClean="0"/>
              <a:t>draṣ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ṭum </a:t>
            </a:r>
            <a:r>
              <a:rPr lang="it-IT" dirty="0" smtClean="0">
                <a:solidFill>
                  <a:srgbClr val="000000"/>
                </a:solidFill>
              </a:rPr>
              <a:t>ta</a:t>
            </a:r>
            <a:r>
              <a:rPr lang="it-IT" dirty="0" smtClean="0"/>
              <a:t>r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ītum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chemeClr val="bg2">
                    <a:lumMod val="50000"/>
                  </a:schemeClr>
                </a:solidFill>
              </a:rPr>
              <a:t>Desinenze secondarie</a:t>
            </a:r>
            <a:endParaRPr lang="it-IT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it-IT" sz="2800" u="sng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Parasmaipada</a:t>
            </a:r>
            <a:r>
              <a:rPr lang="it-IT" sz="2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					</a:t>
            </a:r>
            <a:r>
              <a:rPr lang="it-IT" sz="2800" u="sng" cap="all" dirty="0" smtClean="0">
                <a:solidFill>
                  <a:srgbClr val="FF4040"/>
                </a:solidFill>
              </a:rPr>
              <a:t>ā</a:t>
            </a:r>
            <a:r>
              <a:rPr lang="it-IT" sz="2800" u="sng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tmanepada</a:t>
            </a:r>
            <a:endParaRPr lang="it-IT" sz="2800" u="sng" dirty="0" smtClean="0">
              <a:solidFill>
                <a:srgbClr val="3F8DE2"/>
              </a:solidFill>
            </a:endParaRPr>
          </a:p>
          <a:p>
            <a:pPr>
              <a:buNone/>
            </a:pPr>
            <a:endParaRPr lang="it-IT" sz="2800" u="sng" dirty="0" smtClean="0">
              <a:solidFill>
                <a:srgbClr val="3F8DE2"/>
              </a:solidFill>
            </a:endParaRPr>
          </a:p>
          <a:p>
            <a:pPr>
              <a:buNone/>
            </a:pPr>
            <a:r>
              <a:rPr lang="it-IT" sz="2800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-</a:t>
            </a:r>
            <a:r>
              <a:rPr lang="it-IT" sz="2800" dirty="0" smtClean="0">
                <a:solidFill>
                  <a:srgbClr val="3F8DE2"/>
                </a:solidFill>
              </a:rPr>
              <a:t>m</a:t>
            </a:r>
            <a:r>
              <a:rPr lang="it-IT" sz="2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		</a:t>
            </a:r>
            <a:r>
              <a:rPr lang="it-IT" sz="2800" dirty="0" smtClean="0">
                <a:solidFill>
                  <a:srgbClr val="3F8DE2"/>
                </a:solidFill>
              </a:rPr>
              <a:t>-va</a:t>
            </a:r>
            <a:r>
              <a:rPr lang="it-IT" sz="2800" dirty="0" smtClean="0">
                <a:solidFill>
                  <a:srgbClr val="FF4040"/>
                </a:solidFill>
              </a:rPr>
              <a:t>	</a:t>
            </a:r>
            <a:r>
              <a:rPr lang="it-IT" sz="2800" dirty="0" smtClean="0">
                <a:solidFill>
                  <a:srgbClr val="3F8DE2"/>
                </a:solidFill>
              </a:rPr>
              <a:t>-ma	   	 -i 		 </a:t>
            </a:r>
            <a:r>
              <a:rPr lang="it-IT" sz="2800" dirty="0" err="1" smtClean="0">
                <a:solidFill>
                  <a:srgbClr val="3F8DE2"/>
                </a:solidFill>
              </a:rPr>
              <a:t>-vahi</a:t>
            </a:r>
            <a:r>
              <a:rPr lang="it-IT" sz="2800" dirty="0" smtClean="0">
                <a:solidFill>
                  <a:srgbClr val="3F8DE2"/>
                </a:solidFill>
              </a:rPr>
              <a:t>			</a:t>
            </a:r>
            <a:r>
              <a:rPr lang="it-IT" sz="2800" dirty="0" err="1" smtClean="0">
                <a:solidFill>
                  <a:srgbClr val="3F8DE2"/>
                </a:solidFill>
              </a:rPr>
              <a:t>-mahi</a:t>
            </a:r>
            <a:endParaRPr lang="it-IT" sz="2800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it-IT" sz="2800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-s</a:t>
            </a:r>
            <a:r>
              <a:rPr lang="it-IT" sz="2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			</a:t>
            </a:r>
            <a:r>
              <a:rPr lang="it-IT" sz="2800" dirty="0" smtClean="0">
                <a:solidFill>
                  <a:srgbClr val="3F8DE2"/>
                </a:solidFill>
              </a:rPr>
              <a:t>-tam</a:t>
            </a:r>
            <a:r>
              <a:rPr lang="it-IT" sz="2800" dirty="0" smtClean="0">
                <a:solidFill>
                  <a:srgbClr val="FF4040"/>
                </a:solidFill>
              </a:rPr>
              <a:t>	</a:t>
            </a:r>
            <a:r>
              <a:rPr lang="it-IT" sz="2800" dirty="0" smtClean="0">
                <a:solidFill>
                  <a:srgbClr val="3F8DE2"/>
                </a:solidFill>
              </a:rPr>
              <a:t>-ta		   	 -thāḥ	 -(i/ā)thām 	-dhvam</a:t>
            </a:r>
          </a:p>
          <a:p>
            <a:pPr>
              <a:buNone/>
            </a:pPr>
            <a:r>
              <a:rPr lang="it-IT" sz="2800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-</a:t>
            </a:r>
            <a:r>
              <a:rPr lang="it-IT" sz="2800" dirty="0" smtClean="0">
                <a:solidFill>
                  <a:srgbClr val="3F8DE2"/>
                </a:solidFill>
              </a:rPr>
              <a:t>t</a:t>
            </a:r>
            <a:r>
              <a:rPr lang="it-IT" sz="2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			</a:t>
            </a:r>
            <a:r>
              <a:rPr lang="it-IT" sz="2800" dirty="0" smtClean="0">
                <a:solidFill>
                  <a:srgbClr val="3F8DE2"/>
                </a:solidFill>
              </a:rPr>
              <a:t>-tām</a:t>
            </a:r>
            <a:r>
              <a:rPr lang="it-IT" sz="2800" dirty="0" smtClean="0">
                <a:solidFill>
                  <a:srgbClr val="FF4040"/>
                </a:solidFill>
              </a:rPr>
              <a:t>	</a:t>
            </a:r>
            <a:r>
              <a:rPr lang="it-IT" sz="2800" dirty="0" smtClean="0">
                <a:solidFill>
                  <a:srgbClr val="3F8DE2"/>
                </a:solidFill>
              </a:rPr>
              <a:t>-an/-uḥ 	 -ta	 -(i/ā)tām	-anta/-ata</a:t>
            </a:r>
          </a:p>
          <a:p>
            <a:pPr>
              <a:buNone/>
            </a:pPr>
            <a:r>
              <a:rPr lang="it-IT" sz="1600" dirty="0" smtClean="0">
                <a:solidFill>
                  <a:schemeClr val="accent5"/>
                </a:solidFill>
              </a:rPr>
              <a:t>a</a:t>
            </a:r>
            <a:r>
              <a:rPr lang="it-IT" sz="1600" dirty="0" smtClean="0"/>
              <a:t>-bhara-</a:t>
            </a:r>
            <a:r>
              <a:rPr lang="it-IT" sz="16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m   </a:t>
            </a:r>
            <a:r>
              <a:rPr lang="it-IT" sz="1600" dirty="0" smtClean="0">
                <a:solidFill>
                  <a:schemeClr val="accent5"/>
                </a:solidFill>
              </a:rPr>
              <a:t>a</a:t>
            </a:r>
            <a:r>
              <a:rPr lang="it-IT" sz="1600" dirty="0" smtClean="0"/>
              <a:t>-bhara-</a:t>
            </a:r>
            <a:r>
              <a:rPr lang="it-IT" sz="1600" dirty="0" smtClean="0">
                <a:solidFill>
                  <a:srgbClr val="FF4040"/>
                </a:solidFill>
              </a:rPr>
              <a:t>va   </a:t>
            </a:r>
            <a:r>
              <a:rPr lang="it-IT" sz="1600" dirty="0" smtClean="0">
                <a:solidFill>
                  <a:schemeClr val="accent5"/>
                </a:solidFill>
              </a:rPr>
              <a:t>a</a:t>
            </a:r>
            <a:r>
              <a:rPr lang="it-IT" sz="1600" dirty="0" smtClean="0"/>
              <a:t>-bhara-</a:t>
            </a:r>
            <a:r>
              <a:rPr lang="it-IT" sz="1600" dirty="0" smtClean="0">
                <a:solidFill>
                  <a:srgbClr val="FF4040"/>
                </a:solidFill>
              </a:rPr>
              <a:t>ma	</a:t>
            </a:r>
            <a:r>
              <a:rPr lang="it-IT" sz="1600" dirty="0" smtClean="0">
                <a:solidFill>
                  <a:schemeClr val="accent5"/>
                </a:solidFill>
              </a:rPr>
              <a:t>a</a:t>
            </a:r>
            <a:r>
              <a:rPr lang="it-IT" sz="1600" dirty="0" smtClean="0"/>
              <a:t>-bhar-</a:t>
            </a:r>
            <a:r>
              <a:rPr lang="it-IT" sz="1600" dirty="0" smtClean="0">
                <a:solidFill>
                  <a:srgbClr val="FF4040"/>
                </a:solidFill>
              </a:rPr>
              <a:t>e  		</a:t>
            </a:r>
            <a:r>
              <a:rPr lang="it-IT" sz="1600" dirty="0" err="1" smtClean="0">
                <a:solidFill>
                  <a:schemeClr val="accent5"/>
                </a:solidFill>
              </a:rPr>
              <a:t>a</a:t>
            </a:r>
            <a:r>
              <a:rPr lang="it-IT" sz="1600" dirty="0" err="1" smtClean="0"/>
              <a:t>-bhara-</a:t>
            </a:r>
            <a:r>
              <a:rPr lang="it-IT" sz="16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vahi</a:t>
            </a:r>
            <a:r>
              <a:rPr lang="it-IT" sz="16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	</a:t>
            </a:r>
            <a:r>
              <a:rPr lang="it-IT" sz="1600" dirty="0" err="1" smtClean="0">
                <a:solidFill>
                  <a:schemeClr val="accent5"/>
                </a:solidFill>
              </a:rPr>
              <a:t>a</a:t>
            </a:r>
            <a:r>
              <a:rPr lang="it-IT" sz="1600" dirty="0" err="1" smtClean="0"/>
              <a:t>-bhara-</a:t>
            </a:r>
            <a:r>
              <a:rPr lang="it-IT" sz="16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mahi</a:t>
            </a:r>
            <a:endParaRPr lang="it-IT" sz="1600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it-IT" sz="1600" dirty="0" smtClean="0">
                <a:solidFill>
                  <a:schemeClr val="accent5"/>
                </a:solidFill>
              </a:rPr>
              <a:t>a</a:t>
            </a:r>
            <a:r>
              <a:rPr lang="it-IT" sz="1600" dirty="0" smtClean="0"/>
              <a:t>-bhara-</a:t>
            </a:r>
            <a:r>
              <a:rPr lang="it-IT" sz="1600" dirty="0" smtClean="0">
                <a:solidFill>
                  <a:srgbClr val="FF4040"/>
                </a:solidFill>
              </a:rPr>
              <a:t>ḥ	   </a:t>
            </a:r>
            <a:r>
              <a:rPr lang="it-IT" sz="1600" dirty="0" smtClean="0">
                <a:solidFill>
                  <a:schemeClr val="accent5"/>
                </a:solidFill>
              </a:rPr>
              <a:t>a</a:t>
            </a:r>
            <a:r>
              <a:rPr lang="it-IT" sz="1600" dirty="0" smtClean="0"/>
              <a:t>-bhara-</a:t>
            </a:r>
            <a:r>
              <a:rPr lang="it-IT" sz="1600" dirty="0" smtClean="0">
                <a:solidFill>
                  <a:srgbClr val="FF4040"/>
                </a:solidFill>
              </a:rPr>
              <a:t>tam   </a:t>
            </a:r>
            <a:r>
              <a:rPr lang="it-IT" sz="1600" dirty="0" smtClean="0">
                <a:solidFill>
                  <a:schemeClr val="accent5"/>
                </a:solidFill>
              </a:rPr>
              <a:t>a</a:t>
            </a:r>
            <a:r>
              <a:rPr lang="it-IT" sz="1600" dirty="0" smtClean="0"/>
              <a:t>-bhara-</a:t>
            </a:r>
            <a:r>
              <a:rPr lang="it-IT" sz="1600" dirty="0" smtClean="0">
                <a:solidFill>
                  <a:srgbClr val="FF4040"/>
                </a:solidFill>
              </a:rPr>
              <a:t>ta	</a:t>
            </a:r>
            <a:r>
              <a:rPr lang="it-IT" sz="1600" dirty="0" smtClean="0">
                <a:solidFill>
                  <a:schemeClr val="accent5"/>
                </a:solidFill>
              </a:rPr>
              <a:t>a</a:t>
            </a:r>
            <a:r>
              <a:rPr lang="it-IT" sz="1600" dirty="0" smtClean="0"/>
              <a:t>-bhara-</a:t>
            </a:r>
            <a:r>
              <a:rPr lang="it-IT" sz="16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thāḥ	</a:t>
            </a:r>
            <a:r>
              <a:rPr lang="it-IT" sz="1600" dirty="0" smtClean="0">
                <a:solidFill>
                  <a:schemeClr val="accent5"/>
                </a:solidFill>
              </a:rPr>
              <a:t>a</a:t>
            </a:r>
            <a:r>
              <a:rPr lang="it-IT" sz="1600" dirty="0" smtClean="0"/>
              <a:t>-bhar</a:t>
            </a:r>
            <a:r>
              <a:rPr lang="it-IT" sz="1600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e</a:t>
            </a:r>
            <a:r>
              <a:rPr lang="it-IT" sz="1600" dirty="0" smtClean="0"/>
              <a:t>-</a:t>
            </a:r>
            <a:r>
              <a:rPr lang="it-IT" sz="16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thām	</a:t>
            </a:r>
            <a:r>
              <a:rPr lang="it-IT" sz="1600" dirty="0" smtClean="0">
                <a:solidFill>
                  <a:schemeClr val="accent5"/>
                </a:solidFill>
              </a:rPr>
              <a:t>a</a:t>
            </a:r>
            <a:r>
              <a:rPr lang="it-IT" sz="1600" dirty="0" smtClean="0"/>
              <a:t>-bhara-</a:t>
            </a:r>
            <a:r>
              <a:rPr lang="it-IT" sz="16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dhvam</a:t>
            </a:r>
          </a:p>
          <a:p>
            <a:pPr>
              <a:buNone/>
            </a:pPr>
            <a:r>
              <a:rPr lang="it-IT" sz="1600" dirty="0" smtClean="0">
                <a:solidFill>
                  <a:schemeClr val="accent5"/>
                </a:solidFill>
              </a:rPr>
              <a:t>a</a:t>
            </a:r>
            <a:r>
              <a:rPr lang="it-IT" sz="1600" dirty="0" smtClean="0"/>
              <a:t>-bhara-</a:t>
            </a:r>
            <a:r>
              <a:rPr lang="it-IT" sz="1600" dirty="0" smtClean="0">
                <a:solidFill>
                  <a:srgbClr val="FF4040"/>
                </a:solidFill>
              </a:rPr>
              <a:t>t	   </a:t>
            </a:r>
            <a:r>
              <a:rPr lang="it-IT" sz="1600" dirty="0" smtClean="0">
                <a:solidFill>
                  <a:schemeClr val="accent5"/>
                </a:solidFill>
              </a:rPr>
              <a:t>a</a:t>
            </a:r>
            <a:r>
              <a:rPr lang="it-IT" sz="1600" dirty="0" smtClean="0"/>
              <a:t>-bhara-</a:t>
            </a:r>
            <a:r>
              <a:rPr lang="it-IT" sz="1600" dirty="0" smtClean="0">
                <a:solidFill>
                  <a:srgbClr val="FF4040"/>
                </a:solidFill>
              </a:rPr>
              <a:t>tām   </a:t>
            </a:r>
            <a:r>
              <a:rPr lang="it-IT" sz="1600" dirty="0" smtClean="0">
                <a:solidFill>
                  <a:schemeClr val="accent5"/>
                </a:solidFill>
              </a:rPr>
              <a:t>a</a:t>
            </a:r>
            <a:r>
              <a:rPr lang="it-IT" sz="1600" dirty="0" smtClean="0"/>
              <a:t>-bhara-</a:t>
            </a:r>
            <a:r>
              <a:rPr lang="it-IT" sz="1600" dirty="0" smtClean="0">
                <a:solidFill>
                  <a:srgbClr val="FF4040"/>
                </a:solidFill>
              </a:rPr>
              <a:t>an	</a:t>
            </a:r>
            <a:r>
              <a:rPr lang="it-IT" sz="1600" dirty="0" smtClean="0">
                <a:solidFill>
                  <a:schemeClr val="accent5"/>
                </a:solidFill>
              </a:rPr>
              <a:t>a</a:t>
            </a:r>
            <a:r>
              <a:rPr lang="it-IT" sz="1600" dirty="0" smtClean="0"/>
              <a:t>-bhara-</a:t>
            </a:r>
            <a:r>
              <a:rPr lang="it-IT" sz="16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ta	</a:t>
            </a:r>
            <a:r>
              <a:rPr lang="it-IT" sz="1600" dirty="0" smtClean="0">
                <a:solidFill>
                  <a:schemeClr val="accent5"/>
                </a:solidFill>
              </a:rPr>
              <a:t>a</a:t>
            </a:r>
            <a:r>
              <a:rPr lang="it-IT" sz="1600" dirty="0" smtClean="0"/>
              <a:t>-bhar</a:t>
            </a:r>
            <a:r>
              <a:rPr lang="it-IT" sz="1600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e</a:t>
            </a:r>
            <a:r>
              <a:rPr lang="it-IT" sz="1600" dirty="0" smtClean="0"/>
              <a:t>-</a:t>
            </a:r>
            <a:r>
              <a:rPr lang="it-IT" sz="16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tām	</a:t>
            </a:r>
            <a:r>
              <a:rPr lang="it-IT" sz="1600" dirty="0" smtClean="0">
                <a:solidFill>
                  <a:schemeClr val="accent5"/>
                </a:solidFill>
              </a:rPr>
              <a:t>a</a:t>
            </a:r>
            <a:r>
              <a:rPr lang="it-IT" sz="1600" dirty="0" smtClean="0"/>
              <a:t>-bhar</a:t>
            </a:r>
            <a:r>
              <a:rPr lang="it-IT" sz="1600" dirty="0" smtClean="0">
                <a:solidFill>
                  <a:srgbClr val="3F8DE2"/>
                </a:solidFill>
              </a:rPr>
              <a:t>a</a:t>
            </a:r>
            <a:r>
              <a:rPr lang="it-IT" sz="1600" dirty="0" smtClean="0"/>
              <a:t>-</a:t>
            </a:r>
            <a:r>
              <a:rPr lang="it-IT" sz="16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nta</a:t>
            </a:r>
            <a:endParaRPr lang="it-IT" sz="1600" dirty="0" smtClean="0">
              <a:solidFill>
                <a:srgbClr val="FF4040"/>
              </a:solidFill>
            </a:endParaRPr>
          </a:p>
          <a:p>
            <a:pPr>
              <a:buNone/>
            </a:pPr>
            <a:endParaRPr lang="it-IT" sz="1600" dirty="0" smtClean="0">
              <a:solidFill>
                <a:srgbClr val="FF4040"/>
              </a:solidFill>
            </a:endParaRPr>
          </a:p>
          <a:p>
            <a:pPr>
              <a:buNone/>
            </a:pPr>
            <a:r>
              <a:rPr lang="it-IT" sz="1600" dirty="0" err="1" smtClean="0">
                <a:solidFill>
                  <a:schemeClr val="accent5"/>
                </a:solidFill>
              </a:rPr>
              <a:t>a</a:t>
            </a:r>
            <a:r>
              <a:rPr lang="it-IT" sz="1600" dirty="0" err="1" smtClean="0"/>
              <a:t>-karav-</a:t>
            </a:r>
            <a:r>
              <a:rPr lang="it-IT" sz="1600" dirty="0" err="1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a</a:t>
            </a:r>
            <a:r>
              <a:rPr lang="it-IT" sz="1600" dirty="0" err="1" smtClean="0">
                <a:solidFill>
                  <a:srgbClr val="FF4040"/>
                </a:solidFill>
              </a:rPr>
              <a:t>m</a:t>
            </a:r>
            <a:r>
              <a:rPr lang="it-IT" sz="1600" dirty="0" smtClean="0">
                <a:solidFill>
                  <a:srgbClr val="FF4040"/>
                </a:solidFill>
              </a:rPr>
              <a:t>  </a:t>
            </a:r>
            <a:r>
              <a:rPr lang="it-IT" sz="1600" dirty="0" err="1" smtClean="0">
                <a:solidFill>
                  <a:schemeClr val="accent5"/>
                </a:solidFill>
              </a:rPr>
              <a:t>a</a:t>
            </a:r>
            <a:r>
              <a:rPr lang="it-IT" sz="1600" dirty="0" err="1" smtClean="0"/>
              <a:t>-kur-</a:t>
            </a:r>
            <a:r>
              <a:rPr lang="it-IT" sz="1600" dirty="0" err="1" smtClean="0">
                <a:solidFill>
                  <a:srgbClr val="FF4040"/>
                </a:solidFill>
              </a:rPr>
              <a:t>va</a:t>
            </a:r>
            <a:r>
              <a:rPr lang="it-IT" sz="1600" dirty="0" smtClean="0">
                <a:solidFill>
                  <a:srgbClr val="FF4040"/>
                </a:solidFill>
              </a:rPr>
              <a:t>  	</a:t>
            </a:r>
            <a:r>
              <a:rPr lang="it-IT" sz="1600" dirty="0" err="1" smtClean="0">
                <a:solidFill>
                  <a:schemeClr val="accent5"/>
                </a:solidFill>
              </a:rPr>
              <a:t>a</a:t>
            </a:r>
            <a:r>
              <a:rPr lang="it-IT" sz="1600" dirty="0" err="1" smtClean="0"/>
              <a:t>-kur-</a:t>
            </a:r>
            <a:r>
              <a:rPr lang="it-IT" sz="1600" dirty="0" err="1" smtClean="0">
                <a:solidFill>
                  <a:srgbClr val="FF4040"/>
                </a:solidFill>
              </a:rPr>
              <a:t>ma</a:t>
            </a:r>
            <a:r>
              <a:rPr lang="it-IT" sz="1600" dirty="0" smtClean="0">
                <a:solidFill>
                  <a:srgbClr val="FF4040"/>
                </a:solidFill>
              </a:rPr>
              <a:t>		</a:t>
            </a:r>
            <a:r>
              <a:rPr lang="it-IT" sz="1600" dirty="0" err="1" smtClean="0">
                <a:solidFill>
                  <a:schemeClr val="accent5"/>
                </a:solidFill>
              </a:rPr>
              <a:t>a</a:t>
            </a:r>
            <a:r>
              <a:rPr lang="it-IT" sz="1600" dirty="0" err="1" smtClean="0"/>
              <a:t>-kur</a:t>
            </a:r>
            <a:r>
              <a:rPr lang="it-IT" sz="1600" dirty="0" err="1" smtClean="0">
                <a:solidFill>
                  <a:srgbClr val="3F8DE2"/>
                </a:solidFill>
              </a:rPr>
              <a:t>v</a:t>
            </a:r>
            <a:r>
              <a:rPr lang="it-IT" sz="1600" dirty="0" err="1" smtClean="0"/>
              <a:t>-</a:t>
            </a:r>
            <a:r>
              <a:rPr lang="it-IT" sz="1600" dirty="0" err="1" smtClean="0">
                <a:solidFill>
                  <a:srgbClr val="FF4040"/>
                </a:solidFill>
              </a:rPr>
              <a:t>i</a:t>
            </a:r>
            <a:r>
              <a:rPr lang="it-IT" sz="1600" dirty="0" smtClean="0">
                <a:solidFill>
                  <a:srgbClr val="FF4040"/>
                </a:solidFill>
              </a:rPr>
              <a:t>		</a:t>
            </a:r>
            <a:r>
              <a:rPr lang="it-IT" sz="1600" dirty="0" err="1" smtClean="0">
                <a:solidFill>
                  <a:schemeClr val="accent5"/>
                </a:solidFill>
              </a:rPr>
              <a:t>a</a:t>
            </a:r>
            <a:r>
              <a:rPr lang="it-IT" sz="1600" dirty="0" err="1" smtClean="0"/>
              <a:t>-kur-</a:t>
            </a:r>
            <a:r>
              <a:rPr lang="it-IT" sz="1600" dirty="0" err="1" smtClean="0">
                <a:solidFill>
                  <a:srgbClr val="FF4040"/>
                </a:solidFill>
              </a:rPr>
              <a:t>vahi</a:t>
            </a:r>
            <a:r>
              <a:rPr lang="it-IT" sz="1600" dirty="0" smtClean="0">
                <a:solidFill>
                  <a:srgbClr val="FF4040"/>
                </a:solidFill>
              </a:rPr>
              <a:t>		</a:t>
            </a:r>
            <a:r>
              <a:rPr lang="it-IT" sz="1600" dirty="0" err="1" smtClean="0">
                <a:solidFill>
                  <a:schemeClr val="accent5"/>
                </a:solidFill>
              </a:rPr>
              <a:t>a</a:t>
            </a:r>
            <a:r>
              <a:rPr lang="it-IT" sz="1600" dirty="0" err="1" smtClean="0"/>
              <a:t>-kur-</a:t>
            </a:r>
            <a:r>
              <a:rPr lang="it-IT" sz="1600" dirty="0" err="1" smtClean="0">
                <a:solidFill>
                  <a:srgbClr val="FF4040"/>
                </a:solidFill>
              </a:rPr>
              <a:t>mahi</a:t>
            </a:r>
            <a:endParaRPr lang="it-IT" sz="1600" dirty="0" smtClean="0">
              <a:solidFill>
                <a:srgbClr val="FF4040"/>
              </a:solidFill>
            </a:endParaRPr>
          </a:p>
          <a:p>
            <a:pPr>
              <a:buNone/>
            </a:pPr>
            <a:r>
              <a:rPr lang="it-IT" sz="1600" dirty="0" smtClean="0">
                <a:solidFill>
                  <a:schemeClr val="accent5"/>
                </a:solidFill>
              </a:rPr>
              <a:t>a</a:t>
            </a:r>
            <a:r>
              <a:rPr lang="it-IT" sz="1600" dirty="0" smtClean="0"/>
              <a:t>-karo-</a:t>
            </a:r>
            <a:r>
              <a:rPr lang="it-IT" sz="1600" dirty="0" smtClean="0">
                <a:solidFill>
                  <a:srgbClr val="FF4040"/>
                </a:solidFill>
              </a:rPr>
              <a:t>ḥ	    </a:t>
            </a:r>
            <a:r>
              <a:rPr lang="it-IT" sz="1600" dirty="0" smtClean="0">
                <a:solidFill>
                  <a:schemeClr val="accent5"/>
                </a:solidFill>
              </a:rPr>
              <a:t>a</a:t>
            </a:r>
            <a:r>
              <a:rPr lang="it-IT" sz="1600" dirty="0" smtClean="0"/>
              <a:t>-kuru-</a:t>
            </a:r>
            <a:r>
              <a:rPr lang="it-IT" sz="1600" dirty="0" smtClean="0">
                <a:solidFill>
                  <a:srgbClr val="FF4040"/>
                </a:solidFill>
              </a:rPr>
              <a:t>tam	</a:t>
            </a:r>
            <a:r>
              <a:rPr lang="it-IT" sz="1600" dirty="0" smtClean="0">
                <a:solidFill>
                  <a:schemeClr val="accent5"/>
                </a:solidFill>
              </a:rPr>
              <a:t>a</a:t>
            </a:r>
            <a:r>
              <a:rPr lang="it-IT" sz="1600" dirty="0" smtClean="0"/>
              <a:t>-kuru-</a:t>
            </a:r>
            <a:r>
              <a:rPr lang="it-IT" sz="1600" dirty="0" smtClean="0">
                <a:solidFill>
                  <a:srgbClr val="FF4040"/>
                </a:solidFill>
              </a:rPr>
              <a:t>ta		</a:t>
            </a:r>
            <a:r>
              <a:rPr lang="it-IT" sz="1600" dirty="0" smtClean="0">
                <a:solidFill>
                  <a:schemeClr val="accent5"/>
                </a:solidFill>
              </a:rPr>
              <a:t>a</a:t>
            </a:r>
            <a:r>
              <a:rPr lang="it-IT" sz="1600" dirty="0" smtClean="0"/>
              <a:t>-kuru-</a:t>
            </a:r>
            <a:r>
              <a:rPr lang="it-IT" sz="16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thāḥ	</a:t>
            </a:r>
            <a:r>
              <a:rPr lang="it-IT" sz="1600" dirty="0" smtClean="0">
                <a:solidFill>
                  <a:schemeClr val="accent5"/>
                </a:solidFill>
              </a:rPr>
              <a:t>a</a:t>
            </a:r>
            <a:r>
              <a:rPr lang="it-IT" sz="1600" dirty="0" smtClean="0"/>
              <a:t>-kurv-</a:t>
            </a:r>
            <a:r>
              <a:rPr lang="it-IT" sz="1600" dirty="0" smtClean="0">
                <a:solidFill>
                  <a:srgbClr val="3F8DE2"/>
                </a:solidFill>
              </a:rPr>
              <a:t>ā</a:t>
            </a:r>
            <a:r>
              <a:rPr lang="it-IT" sz="16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thām 	</a:t>
            </a:r>
            <a:r>
              <a:rPr lang="it-IT" sz="1600" dirty="0" smtClean="0">
                <a:solidFill>
                  <a:schemeClr val="accent5"/>
                </a:solidFill>
              </a:rPr>
              <a:t>a</a:t>
            </a:r>
            <a:r>
              <a:rPr lang="it-IT" sz="1600" dirty="0" smtClean="0"/>
              <a:t>-kuru-</a:t>
            </a:r>
            <a:r>
              <a:rPr lang="it-IT" sz="16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dhvam</a:t>
            </a:r>
            <a:endParaRPr lang="it-IT" sz="1600" dirty="0" smtClean="0"/>
          </a:p>
          <a:p>
            <a:pPr>
              <a:buNone/>
            </a:pPr>
            <a:r>
              <a:rPr lang="it-IT" sz="1600" dirty="0" smtClean="0">
                <a:solidFill>
                  <a:schemeClr val="accent5"/>
                </a:solidFill>
              </a:rPr>
              <a:t>a</a:t>
            </a:r>
            <a:r>
              <a:rPr lang="it-IT" sz="1600" dirty="0" smtClean="0"/>
              <a:t>-karo-</a:t>
            </a:r>
            <a:r>
              <a:rPr lang="it-IT" sz="1600" dirty="0" smtClean="0">
                <a:solidFill>
                  <a:srgbClr val="FF4040"/>
                </a:solidFill>
              </a:rPr>
              <a:t>t	    </a:t>
            </a:r>
            <a:r>
              <a:rPr lang="it-IT" sz="1600" dirty="0" smtClean="0">
                <a:solidFill>
                  <a:schemeClr val="accent5"/>
                </a:solidFill>
              </a:rPr>
              <a:t>a</a:t>
            </a:r>
            <a:r>
              <a:rPr lang="it-IT" sz="1600" dirty="0" smtClean="0"/>
              <a:t>-kuru-</a:t>
            </a:r>
            <a:r>
              <a:rPr lang="it-IT" sz="1600" dirty="0" smtClean="0">
                <a:solidFill>
                  <a:srgbClr val="FF4040"/>
                </a:solidFill>
              </a:rPr>
              <a:t>tām	</a:t>
            </a:r>
            <a:r>
              <a:rPr lang="it-IT" sz="1600" dirty="0" smtClean="0">
                <a:solidFill>
                  <a:schemeClr val="accent5"/>
                </a:solidFill>
              </a:rPr>
              <a:t>a</a:t>
            </a:r>
            <a:r>
              <a:rPr lang="it-IT" sz="1600" dirty="0" smtClean="0"/>
              <a:t>-kur</a:t>
            </a:r>
            <a:r>
              <a:rPr lang="it-IT" sz="1600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v</a:t>
            </a:r>
            <a:r>
              <a:rPr lang="it-IT" sz="1600" dirty="0" smtClean="0"/>
              <a:t>-</a:t>
            </a:r>
            <a:r>
              <a:rPr lang="it-IT" sz="1600" dirty="0" smtClean="0">
                <a:solidFill>
                  <a:srgbClr val="FF4040"/>
                </a:solidFill>
              </a:rPr>
              <a:t>an		</a:t>
            </a:r>
            <a:r>
              <a:rPr lang="it-IT" sz="1600" dirty="0" smtClean="0">
                <a:solidFill>
                  <a:schemeClr val="accent5"/>
                </a:solidFill>
              </a:rPr>
              <a:t>a</a:t>
            </a:r>
            <a:r>
              <a:rPr lang="it-IT" sz="1600" dirty="0" smtClean="0"/>
              <a:t>-kuru-</a:t>
            </a:r>
            <a:r>
              <a:rPr lang="it-IT" sz="16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ta		</a:t>
            </a:r>
            <a:r>
              <a:rPr lang="it-IT" sz="1600" dirty="0" smtClean="0">
                <a:solidFill>
                  <a:schemeClr val="accent5"/>
                </a:solidFill>
              </a:rPr>
              <a:t>a</a:t>
            </a:r>
            <a:r>
              <a:rPr lang="it-IT" sz="1600" dirty="0" smtClean="0"/>
              <a:t>-kurv-</a:t>
            </a:r>
            <a:r>
              <a:rPr lang="it-IT" sz="1600" dirty="0" smtClean="0">
                <a:solidFill>
                  <a:srgbClr val="3F8DE2"/>
                </a:solidFill>
              </a:rPr>
              <a:t>ā</a:t>
            </a:r>
            <a:r>
              <a:rPr lang="it-IT" sz="16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tām	</a:t>
            </a:r>
            <a:r>
              <a:rPr lang="it-IT" sz="1600" dirty="0" smtClean="0">
                <a:solidFill>
                  <a:schemeClr val="accent5"/>
                </a:solidFill>
              </a:rPr>
              <a:t>a</a:t>
            </a:r>
            <a:r>
              <a:rPr lang="it-IT" sz="1600" dirty="0" smtClean="0"/>
              <a:t>-kurv-</a:t>
            </a:r>
            <a:r>
              <a:rPr lang="it-IT" sz="16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ata</a:t>
            </a:r>
          </a:p>
          <a:p>
            <a:pPr>
              <a:buNone/>
            </a:pPr>
            <a:endParaRPr lang="it-IT" sz="1600" dirty="0" smtClean="0">
              <a:solidFill>
                <a:srgbClr val="FF4040"/>
              </a:solidFill>
            </a:endParaRP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457200" y="647700"/>
          <a:ext cx="8229600" cy="50642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/>
                <a:gridCol w="7213600"/>
              </a:tblGrid>
              <a:tr h="598081"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-aḥ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- 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Nom</a:t>
                      </a:r>
                      <a:r>
                        <a:rPr lang="it-IT" dirty="0" smtClean="0"/>
                        <a:t>. </a:t>
                      </a:r>
                      <a:r>
                        <a:rPr lang="it-IT" dirty="0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</a:rPr>
                        <a:t>Sing</a:t>
                      </a:r>
                      <a:r>
                        <a:rPr lang="it-IT" dirty="0" smtClean="0"/>
                        <a:t>. Masch. </a:t>
                      </a:r>
                      <a:r>
                        <a:rPr lang="it-IT" dirty="0" smtClean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</a:rPr>
                        <a:t>temi</a:t>
                      </a:r>
                      <a:r>
                        <a:rPr lang="it-IT" baseline="0" dirty="0" smtClean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</a:rPr>
                        <a:t> in </a:t>
                      </a:r>
                      <a:r>
                        <a:rPr lang="it-IT" baseline="0" dirty="0" err="1" smtClean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</a:rPr>
                        <a:t>–a</a:t>
                      </a:r>
                      <a:r>
                        <a:rPr lang="it-IT" baseline="0" dirty="0" smtClean="0"/>
                        <a:t> </a:t>
                      </a:r>
                    </a:p>
                    <a:p>
                      <a:r>
                        <a:rPr lang="it-IT" baseline="0" dirty="0" err="1" smtClean="0"/>
                        <a:t>-</a:t>
                      </a:r>
                      <a:r>
                        <a:rPr lang="it-IT" baseline="0" dirty="0" err="1" smtClean="0">
                          <a:solidFill>
                            <a:srgbClr val="FF4040"/>
                          </a:solidFill>
                        </a:rPr>
                        <a:t>Nom</a:t>
                      </a:r>
                      <a:r>
                        <a:rPr lang="it-IT" baseline="0" dirty="0" smtClean="0"/>
                        <a:t>. </a:t>
                      </a:r>
                      <a:r>
                        <a:rPr lang="it-IT" baseline="0" dirty="0" smtClean="0">
                          <a:solidFill>
                            <a:srgbClr val="FFF0CC"/>
                          </a:solidFill>
                        </a:rPr>
                        <a:t>Pl</a:t>
                      </a:r>
                      <a:r>
                        <a:rPr lang="it-IT" baseline="0" dirty="0" smtClean="0"/>
                        <a:t>. </a:t>
                      </a:r>
                      <a:r>
                        <a:rPr lang="it-IT" baseline="0" dirty="0" err="1" smtClean="0"/>
                        <a:t>Masch</a:t>
                      </a:r>
                      <a:r>
                        <a:rPr lang="it-IT" baseline="0" dirty="0" smtClean="0"/>
                        <a:t>/</a:t>
                      </a:r>
                      <a:r>
                        <a:rPr lang="it-IT" baseline="0" dirty="0" err="1" smtClean="0"/>
                        <a:t>Femm</a:t>
                      </a:r>
                      <a:r>
                        <a:rPr lang="it-IT" baseline="0" dirty="0" smtClean="0"/>
                        <a:t>. </a:t>
                      </a:r>
                      <a:r>
                        <a:rPr lang="it-IT" baseline="0" dirty="0" smtClean="0">
                          <a:solidFill>
                            <a:srgbClr val="BFF944"/>
                          </a:solidFill>
                        </a:rPr>
                        <a:t>temi in cons.</a:t>
                      </a:r>
                    </a:p>
                    <a:p>
                      <a:r>
                        <a:rPr lang="it-IT" baseline="0" dirty="0" err="1" smtClean="0"/>
                        <a:t>-</a:t>
                      </a:r>
                      <a:r>
                        <a:rPr lang="it-IT" baseline="0" dirty="0" err="1" smtClean="0">
                          <a:solidFill>
                            <a:srgbClr val="FF4040"/>
                          </a:solidFill>
                        </a:rPr>
                        <a:t>Acc</a:t>
                      </a:r>
                      <a:r>
                        <a:rPr lang="it-IT" baseline="0" dirty="0" smtClean="0">
                          <a:solidFill>
                            <a:srgbClr val="FF4040"/>
                          </a:solidFill>
                        </a:rPr>
                        <a:t>.</a:t>
                      </a:r>
                      <a:r>
                        <a:rPr lang="it-IT" baseline="0" dirty="0" smtClean="0"/>
                        <a:t> </a:t>
                      </a:r>
                      <a:r>
                        <a:rPr lang="it-IT" baseline="0" dirty="0" smtClean="0">
                          <a:solidFill>
                            <a:srgbClr val="FFF0CC"/>
                          </a:solidFill>
                        </a:rPr>
                        <a:t>Pl</a:t>
                      </a:r>
                      <a:r>
                        <a:rPr lang="it-IT" baseline="0" dirty="0" smtClean="0"/>
                        <a:t>. </a:t>
                      </a:r>
                      <a:r>
                        <a:rPr lang="it-IT" baseline="0" dirty="0" err="1" smtClean="0"/>
                        <a:t>Masch</a:t>
                      </a:r>
                      <a:r>
                        <a:rPr lang="it-IT" baseline="0" dirty="0" smtClean="0"/>
                        <a:t>/</a:t>
                      </a:r>
                      <a:r>
                        <a:rPr lang="it-IT" baseline="0" dirty="0" err="1" smtClean="0"/>
                        <a:t>Femm</a:t>
                      </a:r>
                      <a:r>
                        <a:rPr lang="it-IT" baseline="0" dirty="0" smtClean="0"/>
                        <a:t>. </a:t>
                      </a:r>
                      <a:r>
                        <a:rPr lang="it-IT" baseline="0" dirty="0" smtClean="0">
                          <a:solidFill>
                            <a:srgbClr val="BFF944"/>
                          </a:solidFill>
                        </a:rPr>
                        <a:t>temi in cons</a:t>
                      </a:r>
                      <a:r>
                        <a:rPr lang="it-IT" baseline="0" dirty="0" smtClean="0"/>
                        <a:t>.</a:t>
                      </a:r>
                    </a:p>
                    <a:p>
                      <a:r>
                        <a:rPr lang="it-IT" baseline="0" dirty="0" err="1" smtClean="0"/>
                        <a:t>-</a:t>
                      </a:r>
                      <a:r>
                        <a:rPr lang="it-IT" baseline="0" dirty="0" err="1" smtClean="0">
                          <a:solidFill>
                            <a:srgbClr val="FF4040"/>
                          </a:solidFill>
                        </a:rPr>
                        <a:t>Abl</a:t>
                      </a:r>
                      <a:r>
                        <a:rPr lang="it-IT" baseline="0" dirty="0" smtClean="0">
                          <a:solidFill>
                            <a:srgbClr val="FF4040"/>
                          </a:solidFill>
                        </a:rPr>
                        <a:t>./Gen</a:t>
                      </a:r>
                      <a:r>
                        <a:rPr lang="it-IT" baseline="0" dirty="0" smtClean="0"/>
                        <a:t>. </a:t>
                      </a:r>
                      <a:r>
                        <a:rPr lang="it-IT" baseline="0" dirty="0" smtClean="0">
                          <a:solidFill>
                            <a:srgbClr val="FFF0CC"/>
                          </a:solidFill>
                        </a:rPr>
                        <a:t>Sing</a:t>
                      </a:r>
                      <a:r>
                        <a:rPr lang="it-IT" baseline="0" dirty="0" smtClean="0"/>
                        <a:t>. </a:t>
                      </a:r>
                      <a:r>
                        <a:rPr lang="it-IT" baseline="0" dirty="0" err="1" smtClean="0"/>
                        <a:t>Masch</a:t>
                      </a:r>
                      <a:r>
                        <a:rPr lang="it-IT" baseline="0" dirty="0" smtClean="0"/>
                        <a:t>/Femm./Neutro </a:t>
                      </a:r>
                      <a:r>
                        <a:rPr lang="it-IT" baseline="0" dirty="0" smtClean="0">
                          <a:solidFill>
                            <a:srgbClr val="BFF944"/>
                          </a:solidFill>
                        </a:rPr>
                        <a:t>temi in cons</a:t>
                      </a:r>
                      <a:r>
                        <a:rPr lang="it-IT" baseline="0" dirty="0" smtClean="0"/>
                        <a:t>.</a:t>
                      </a:r>
                      <a:endParaRPr lang="it-IT" dirty="0"/>
                    </a:p>
                  </a:txBody>
                  <a:tcPr/>
                </a:tc>
              </a:tr>
              <a:tr h="430619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dirty="0" smtClean="0"/>
                        <a:t>-yaḥ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&lt; bhya</a:t>
                      </a:r>
                      <a:r>
                        <a:rPr lang="it-IT" sz="1800" dirty="0" smtClean="0"/>
                        <a:t>ḥ: </a:t>
                      </a:r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Dat./Abl</a:t>
                      </a:r>
                      <a:r>
                        <a:rPr lang="it-IT" sz="1800" dirty="0" smtClean="0"/>
                        <a:t>.</a:t>
                      </a:r>
                      <a:r>
                        <a:rPr lang="it-IT" sz="1800" baseline="0" dirty="0" smtClean="0"/>
                        <a:t> </a:t>
                      </a:r>
                      <a:r>
                        <a:rPr lang="it-IT" sz="1800" baseline="0" dirty="0" smtClean="0">
                          <a:solidFill>
                            <a:schemeClr val="accent4"/>
                          </a:solidFill>
                        </a:rPr>
                        <a:t>Pl</a:t>
                      </a:r>
                      <a:r>
                        <a:rPr lang="it-IT" sz="1800" baseline="0" dirty="0" smtClean="0"/>
                        <a:t>. </a:t>
                      </a:r>
                      <a:r>
                        <a:rPr lang="it-IT" sz="1800" baseline="0" dirty="0" smtClean="0">
                          <a:solidFill>
                            <a:schemeClr val="bg1"/>
                          </a:solidFill>
                        </a:rPr>
                        <a:t>Masch./Femm./Neutro </a:t>
                      </a:r>
                      <a:r>
                        <a:rPr lang="it-IT" sz="1800" baseline="0" dirty="0" smtClean="0">
                          <a:solidFill>
                            <a:schemeClr val="accent5"/>
                          </a:solidFill>
                        </a:rPr>
                        <a:t>temi in voc. e cons.</a:t>
                      </a:r>
                      <a:endParaRPr lang="it-IT" dirty="0">
                        <a:solidFill>
                          <a:schemeClr val="accent5"/>
                        </a:solidFill>
                      </a:endParaRPr>
                    </a:p>
                  </a:txBody>
                  <a:tcPr/>
                </a:tc>
              </a:tr>
              <a:tr h="430619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000000"/>
                          </a:solidFill>
                        </a:rPr>
                        <a:t>&lt;-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ay-a</a:t>
                      </a:r>
                      <a:r>
                        <a:rPr lang="it-IT" sz="1800" dirty="0" smtClean="0"/>
                        <a:t>ḥ: </a:t>
                      </a:r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Nom./Voc. </a:t>
                      </a:r>
                      <a:r>
                        <a:rPr lang="it-IT" sz="1800" baseline="0" dirty="0" smtClean="0">
                          <a:solidFill>
                            <a:schemeClr val="accent4"/>
                          </a:solidFill>
                        </a:rPr>
                        <a:t>Pl</a:t>
                      </a:r>
                      <a:r>
                        <a:rPr lang="it-IT" sz="1800" baseline="0" dirty="0" smtClean="0"/>
                        <a:t>. </a:t>
                      </a:r>
                      <a:r>
                        <a:rPr lang="it-IT" sz="1800" baseline="0" dirty="0" smtClean="0">
                          <a:solidFill>
                            <a:schemeClr val="bg1"/>
                          </a:solidFill>
                        </a:rPr>
                        <a:t>Masch./Femm. </a:t>
                      </a:r>
                      <a:r>
                        <a:rPr lang="it-IT" sz="1800" baseline="0" dirty="0" smtClean="0">
                          <a:solidFill>
                            <a:schemeClr val="accent5"/>
                          </a:solidFill>
                        </a:rPr>
                        <a:t>temi in -i</a:t>
                      </a:r>
                      <a:endParaRPr lang="it-IT" dirty="0">
                        <a:solidFill>
                          <a:schemeClr val="accent5"/>
                        </a:solidFill>
                      </a:endParaRPr>
                    </a:p>
                  </a:txBody>
                  <a:tcPr/>
                </a:tc>
              </a:tr>
              <a:tr h="430619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Nom./Voc. </a:t>
                      </a:r>
                      <a:r>
                        <a:rPr lang="it-IT" sz="1800" baseline="0" dirty="0" smtClean="0">
                          <a:solidFill>
                            <a:schemeClr val="accent4"/>
                          </a:solidFill>
                        </a:rPr>
                        <a:t>Pl</a:t>
                      </a:r>
                      <a:r>
                        <a:rPr lang="it-IT" sz="1800" baseline="0" dirty="0" smtClean="0"/>
                        <a:t>.</a:t>
                      </a:r>
                      <a:r>
                        <a:rPr lang="it-IT" sz="1800" baseline="0" dirty="0" smtClean="0">
                          <a:solidFill>
                            <a:schemeClr val="bg1"/>
                          </a:solidFill>
                        </a:rPr>
                        <a:t> Femm. </a:t>
                      </a:r>
                      <a:r>
                        <a:rPr lang="it-IT" sz="1800" baseline="0" dirty="0" smtClean="0">
                          <a:solidFill>
                            <a:schemeClr val="accent5"/>
                          </a:solidFill>
                        </a:rPr>
                        <a:t>temi in -</a:t>
                      </a:r>
                      <a:r>
                        <a:rPr lang="it-IT" dirty="0" smtClean="0">
                          <a:solidFill>
                            <a:schemeClr val="accent5"/>
                          </a:solidFill>
                        </a:rPr>
                        <a:t>ī</a:t>
                      </a:r>
                    </a:p>
                  </a:txBody>
                  <a:tcPr/>
                </a:tc>
              </a:tr>
              <a:tr h="430619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Nom./Voc./</a:t>
                      </a:r>
                      <a:r>
                        <a:rPr lang="it-IT" sz="1800" dirty="0" err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Acc</a:t>
                      </a:r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. </a:t>
                      </a:r>
                      <a:r>
                        <a:rPr lang="it-IT" sz="1800" baseline="0" dirty="0" smtClean="0">
                          <a:solidFill>
                            <a:schemeClr val="accent4"/>
                          </a:solidFill>
                        </a:rPr>
                        <a:t>Pl</a:t>
                      </a:r>
                      <a:r>
                        <a:rPr lang="it-IT" sz="1800" baseline="0" dirty="0" smtClean="0"/>
                        <a:t>.</a:t>
                      </a:r>
                      <a:r>
                        <a:rPr lang="it-IT" sz="1800" baseline="0" dirty="0" smtClean="0">
                          <a:solidFill>
                            <a:schemeClr val="bg1"/>
                          </a:solidFill>
                        </a:rPr>
                        <a:t> Femm. </a:t>
                      </a:r>
                      <a:r>
                        <a:rPr lang="it-IT" sz="1800" baseline="0" dirty="0" smtClean="0">
                          <a:solidFill>
                            <a:schemeClr val="accent5"/>
                          </a:solidFill>
                        </a:rPr>
                        <a:t>temi in –</a:t>
                      </a:r>
                      <a:r>
                        <a:rPr lang="it-IT" dirty="0" smtClean="0">
                          <a:solidFill>
                            <a:schemeClr val="accent5"/>
                          </a:solidFill>
                        </a:rPr>
                        <a:t>ī monosillabici</a:t>
                      </a:r>
                    </a:p>
                  </a:txBody>
                  <a:tcPr/>
                </a:tc>
              </a:tr>
              <a:tr h="430619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Abl./Gen. </a:t>
                      </a:r>
                      <a:r>
                        <a:rPr lang="it-IT" sz="1800" baseline="0" dirty="0" smtClean="0">
                          <a:solidFill>
                            <a:schemeClr val="accent4"/>
                          </a:solidFill>
                        </a:rPr>
                        <a:t>Sing</a:t>
                      </a:r>
                      <a:r>
                        <a:rPr lang="it-IT" sz="1800" baseline="0" dirty="0" smtClean="0"/>
                        <a:t>.</a:t>
                      </a:r>
                      <a:r>
                        <a:rPr lang="it-IT" sz="1800" baseline="0" dirty="0" smtClean="0">
                          <a:solidFill>
                            <a:schemeClr val="bg1"/>
                          </a:solidFill>
                        </a:rPr>
                        <a:t> Femm. </a:t>
                      </a:r>
                      <a:r>
                        <a:rPr lang="it-IT" sz="1800" baseline="0" dirty="0" smtClean="0">
                          <a:solidFill>
                            <a:schemeClr val="accent5"/>
                          </a:solidFill>
                        </a:rPr>
                        <a:t>temi in –</a:t>
                      </a:r>
                      <a:r>
                        <a:rPr lang="it-IT" dirty="0" smtClean="0">
                          <a:solidFill>
                            <a:schemeClr val="accent5"/>
                          </a:solidFill>
                        </a:rPr>
                        <a:t>ī monosillabici</a:t>
                      </a:r>
                    </a:p>
                  </a:txBody>
                  <a:tcPr/>
                </a:tc>
              </a:tr>
              <a:tr h="430619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dirty="0" smtClean="0">
                          <a:solidFill>
                            <a:schemeClr val="tx1"/>
                          </a:solidFill>
                        </a:rPr>
                        <a:t>-va</a:t>
                      </a:r>
                      <a:r>
                        <a:rPr lang="it-IT" sz="1800" dirty="0" smtClean="0"/>
                        <a:t>ḥ</a:t>
                      </a:r>
                      <a:endParaRPr lang="it-IT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rgbClr val="000000"/>
                          </a:solidFill>
                        </a:rPr>
                        <a:t>&lt;av-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it-IT" sz="1800" dirty="0" smtClean="0"/>
                        <a:t>ḥ: </a:t>
                      </a:r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Nom./Voc. </a:t>
                      </a:r>
                      <a:r>
                        <a:rPr lang="it-IT" sz="1800" baseline="0" dirty="0" smtClean="0">
                          <a:solidFill>
                            <a:schemeClr val="accent4"/>
                          </a:solidFill>
                        </a:rPr>
                        <a:t>Pl</a:t>
                      </a:r>
                      <a:r>
                        <a:rPr lang="it-IT" sz="1800" baseline="0" dirty="0" smtClean="0"/>
                        <a:t>. </a:t>
                      </a:r>
                      <a:r>
                        <a:rPr lang="it-IT" sz="1800" baseline="0" dirty="0" smtClean="0">
                          <a:solidFill>
                            <a:schemeClr val="bg1"/>
                          </a:solidFill>
                        </a:rPr>
                        <a:t>Masch./Femm. </a:t>
                      </a:r>
                      <a:r>
                        <a:rPr lang="it-IT" sz="1800" baseline="0" dirty="0" smtClean="0">
                          <a:solidFill>
                            <a:schemeClr val="accent5"/>
                          </a:solidFill>
                        </a:rPr>
                        <a:t>temi in -u</a:t>
                      </a:r>
                      <a:endParaRPr lang="it-IT" dirty="0" smtClean="0">
                        <a:solidFill>
                          <a:schemeClr val="accent5"/>
                        </a:solidFill>
                      </a:endParaRPr>
                    </a:p>
                  </a:txBody>
                  <a:tcPr/>
                </a:tc>
              </a:tr>
              <a:tr h="430619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Nom./Voc. </a:t>
                      </a:r>
                      <a:r>
                        <a:rPr lang="it-IT" sz="1800" baseline="0" dirty="0" smtClean="0">
                          <a:solidFill>
                            <a:schemeClr val="accent4"/>
                          </a:solidFill>
                        </a:rPr>
                        <a:t>Pl</a:t>
                      </a:r>
                      <a:r>
                        <a:rPr lang="it-IT" sz="1800" baseline="0" dirty="0" smtClean="0"/>
                        <a:t>.</a:t>
                      </a:r>
                      <a:r>
                        <a:rPr lang="it-IT" sz="1800" baseline="0" dirty="0" smtClean="0">
                          <a:solidFill>
                            <a:schemeClr val="bg1"/>
                          </a:solidFill>
                        </a:rPr>
                        <a:t> Femm. </a:t>
                      </a:r>
                      <a:r>
                        <a:rPr lang="it-IT" sz="1800" baseline="0" dirty="0" smtClean="0">
                          <a:solidFill>
                            <a:schemeClr val="accent5"/>
                          </a:solidFill>
                        </a:rPr>
                        <a:t>temi in -</a:t>
                      </a:r>
                      <a:r>
                        <a:rPr lang="it-IT" dirty="0" smtClean="0">
                          <a:solidFill>
                            <a:schemeClr val="accent5"/>
                          </a:solidFill>
                        </a:rPr>
                        <a:t>ū</a:t>
                      </a:r>
                    </a:p>
                  </a:txBody>
                  <a:tcPr/>
                </a:tc>
              </a:tr>
              <a:tr h="430619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Nom./Voc./</a:t>
                      </a:r>
                      <a:r>
                        <a:rPr lang="it-IT" sz="1800" dirty="0" err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Acc</a:t>
                      </a:r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. </a:t>
                      </a:r>
                      <a:r>
                        <a:rPr lang="it-IT" sz="1800" baseline="0" dirty="0" smtClean="0">
                          <a:solidFill>
                            <a:schemeClr val="accent4"/>
                          </a:solidFill>
                        </a:rPr>
                        <a:t>Pl</a:t>
                      </a:r>
                      <a:r>
                        <a:rPr lang="it-IT" sz="1800" baseline="0" dirty="0" smtClean="0"/>
                        <a:t>.</a:t>
                      </a:r>
                      <a:r>
                        <a:rPr lang="it-IT" sz="1800" baseline="0" dirty="0" smtClean="0">
                          <a:solidFill>
                            <a:schemeClr val="bg1"/>
                          </a:solidFill>
                        </a:rPr>
                        <a:t> Femm. </a:t>
                      </a:r>
                      <a:r>
                        <a:rPr lang="it-IT" sz="1800" baseline="0" dirty="0" smtClean="0">
                          <a:solidFill>
                            <a:schemeClr val="accent5"/>
                          </a:solidFill>
                        </a:rPr>
                        <a:t>temi in –</a:t>
                      </a:r>
                      <a:r>
                        <a:rPr lang="it-IT" dirty="0" smtClean="0">
                          <a:solidFill>
                            <a:schemeClr val="accent5"/>
                          </a:solidFill>
                        </a:rPr>
                        <a:t>ū monosillabici</a:t>
                      </a:r>
                    </a:p>
                  </a:txBody>
                  <a:tcPr/>
                </a:tc>
              </a:tr>
              <a:tr h="430619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Abl./Gen. </a:t>
                      </a:r>
                      <a:r>
                        <a:rPr lang="it-IT" sz="1800" baseline="0" dirty="0" smtClean="0">
                          <a:solidFill>
                            <a:schemeClr val="accent4"/>
                          </a:solidFill>
                        </a:rPr>
                        <a:t>Sing</a:t>
                      </a:r>
                      <a:r>
                        <a:rPr lang="it-IT" sz="1800" baseline="0" dirty="0" smtClean="0"/>
                        <a:t>.</a:t>
                      </a:r>
                      <a:r>
                        <a:rPr lang="it-IT" sz="1800" baseline="0" dirty="0" smtClean="0">
                          <a:solidFill>
                            <a:schemeClr val="bg1"/>
                          </a:solidFill>
                        </a:rPr>
                        <a:t> Femm. </a:t>
                      </a:r>
                      <a:r>
                        <a:rPr lang="it-IT" sz="1800" baseline="0" dirty="0" smtClean="0">
                          <a:solidFill>
                            <a:schemeClr val="accent5"/>
                          </a:solidFill>
                        </a:rPr>
                        <a:t>temi in –</a:t>
                      </a:r>
                      <a:r>
                        <a:rPr lang="it-IT" dirty="0" smtClean="0">
                          <a:solidFill>
                            <a:schemeClr val="accent5"/>
                          </a:solidFill>
                        </a:rPr>
                        <a:t>ū monosillabici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457200" y="360962"/>
          <a:ext cx="8229600" cy="58993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3600"/>
                <a:gridCol w="7366000"/>
              </a:tblGrid>
              <a:tr h="463942"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āḥ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>
                          <a:solidFill>
                            <a:schemeClr val="bg1"/>
                          </a:solidFill>
                        </a:rPr>
                        <a:t>-</a:t>
                      </a:r>
                      <a:r>
                        <a:rPr lang="it-IT" dirty="0" err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Nom</a:t>
                      </a:r>
                      <a:r>
                        <a:rPr lang="it-IT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/</a:t>
                      </a:r>
                      <a:r>
                        <a:rPr lang="it-IT" dirty="0" err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Voc</a:t>
                      </a:r>
                      <a:r>
                        <a:rPr lang="it-IT" dirty="0" smtClean="0"/>
                        <a:t>. </a:t>
                      </a:r>
                      <a:r>
                        <a:rPr lang="it-IT" dirty="0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</a:rPr>
                        <a:t>Pl</a:t>
                      </a:r>
                      <a:r>
                        <a:rPr lang="it-IT" dirty="0" smtClean="0"/>
                        <a:t>. Masch. </a:t>
                      </a:r>
                      <a:r>
                        <a:rPr lang="it-IT" dirty="0" smtClean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</a:rPr>
                        <a:t>temi</a:t>
                      </a:r>
                      <a:r>
                        <a:rPr lang="it-IT" baseline="0" dirty="0" smtClean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</a:rPr>
                        <a:t> in </a:t>
                      </a:r>
                      <a:r>
                        <a:rPr lang="it-IT" baseline="0" dirty="0" err="1" smtClean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</a:rPr>
                        <a:t>–a</a:t>
                      </a:r>
                      <a:r>
                        <a:rPr lang="it-IT" baseline="0" dirty="0" smtClean="0"/>
                        <a:t> </a:t>
                      </a:r>
                    </a:p>
                    <a:p>
                      <a:r>
                        <a:rPr lang="it-IT" baseline="0" dirty="0" err="1" smtClean="0"/>
                        <a:t>-</a:t>
                      </a:r>
                      <a:r>
                        <a:rPr lang="it-IT" baseline="0" dirty="0" err="1" smtClean="0">
                          <a:solidFill>
                            <a:srgbClr val="FF4040"/>
                          </a:solidFill>
                        </a:rPr>
                        <a:t>Nom</a:t>
                      </a:r>
                      <a:r>
                        <a:rPr lang="it-IT" baseline="0" dirty="0" smtClean="0">
                          <a:solidFill>
                            <a:srgbClr val="FF4040"/>
                          </a:solidFill>
                        </a:rPr>
                        <a:t>/</a:t>
                      </a:r>
                      <a:r>
                        <a:rPr lang="it-IT" baseline="0" dirty="0" err="1" smtClean="0">
                          <a:solidFill>
                            <a:srgbClr val="FF4040"/>
                          </a:solidFill>
                        </a:rPr>
                        <a:t>Voc-</a:t>
                      </a:r>
                      <a:r>
                        <a:rPr lang="it-IT" baseline="0" dirty="0" smtClean="0">
                          <a:solidFill>
                            <a:srgbClr val="FF4040"/>
                          </a:solidFill>
                        </a:rPr>
                        <a:t>/</a:t>
                      </a:r>
                      <a:r>
                        <a:rPr lang="it-IT" baseline="0" dirty="0" err="1" smtClean="0">
                          <a:solidFill>
                            <a:srgbClr val="FF4040"/>
                          </a:solidFill>
                        </a:rPr>
                        <a:t>Acc</a:t>
                      </a:r>
                      <a:r>
                        <a:rPr lang="it-IT" baseline="0" dirty="0" smtClean="0"/>
                        <a:t>. </a:t>
                      </a:r>
                      <a:r>
                        <a:rPr lang="it-IT" baseline="0" dirty="0" smtClean="0">
                          <a:solidFill>
                            <a:srgbClr val="FFF0CC"/>
                          </a:solidFill>
                        </a:rPr>
                        <a:t>Pl</a:t>
                      </a:r>
                      <a:r>
                        <a:rPr lang="it-IT" baseline="0" dirty="0" smtClean="0"/>
                        <a:t>. Femm. </a:t>
                      </a:r>
                      <a:r>
                        <a:rPr lang="it-IT" baseline="0" dirty="0" smtClean="0">
                          <a:solidFill>
                            <a:srgbClr val="BFF944"/>
                          </a:solidFill>
                        </a:rPr>
                        <a:t>temi in –</a:t>
                      </a:r>
                      <a:r>
                        <a:rPr lang="it-IT" dirty="0" smtClean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</a:rPr>
                        <a:t>ā</a:t>
                      </a:r>
                      <a:endParaRPr lang="it-IT" baseline="0" dirty="0" smtClean="0"/>
                    </a:p>
                    <a:p>
                      <a:r>
                        <a:rPr lang="it-IT" baseline="0" dirty="0" err="1" smtClean="0"/>
                        <a:t>-</a:t>
                      </a:r>
                      <a:r>
                        <a:rPr lang="it-IT" baseline="0" dirty="0" err="1" smtClean="0">
                          <a:solidFill>
                            <a:srgbClr val="FF4040"/>
                          </a:solidFill>
                        </a:rPr>
                        <a:t>Abl</a:t>
                      </a:r>
                      <a:r>
                        <a:rPr lang="it-IT" baseline="0" dirty="0" smtClean="0">
                          <a:solidFill>
                            <a:srgbClr val="FF4040"/>
                          </a:solidFill>
                        </a:rPr>
                        <a:t>./Gen</a:t>
                      </a:r>
                      <a:r>
                        <a:rPr lang="it-IT" baseline="0" dirty="0" smtClean="0"/>
                        <a:t>. </a:t>
                      </a:r>
                      <a:r>
                        <a:rPr lang="it-IT" baseline="0" dirty="0" smtClean="0">
                          <a:solidFill>
                            <a:srgbClr val="FFF0CC"/>
                          </a:solidFill>
                        </a:rPr>
                        <a:t>Sing</a:t>
                      </a:r>
                      <a:r>
                        <a:rPr lang="it-IT" baseline="0" dirty="0" smtClean="0"/>
                        <a:t>. Femm.  </a:t>
                      </a:r>
                      <a:r>
                        <a:rPr lang="it-IT" baseline="0" dirty="0" smtClean="0">
                          <a:solidFill>
                            <a:srgbClr val="BFF944"/>
                          </a:solidFill>
                        </a:rPr>
                        <a:t>temi in –</a:t>
                      </a:r>
                      <a:r>
                        <a:rPr lang="it-IT" dirty="0" smtClean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</a:rPr>
                        <a:t>ā </a:t>
                      </a:r>
                      <a:r>
                        <a:rPr lang="it-IT" dirty="0" smtClean="0">
                          <a:solidFill>
                            <a:srgbClr val="FFFF00"/>
                          </a:solidFill>
                        </a:rPr>
                        <a:t>(-āyāḥ)</a:t>
                      </a:r>
                    </a:p>
                    <a:p>
                      <a:r>
                        <a:rPr lang="it-IT" dirty="0" smtClean="0"/>
                        <a:t>                                         </a:t>
                      </a:r>
                      <a:r>
                        <a:rPr lang="it-IT" dirty="0" smtClean="0">
                          <a:solidFill>
                            <a:srgbClr val="BFF944"/>
                          </a:solidFill>
                        </a:rPr>
                        <a:t>temi</a:t>
                      </a:r>
                      <a:r>
                        <a:rPr lang="it-IT" baseline="0" dirty="0" smtClean="0">
                          <a:solidFill>
                            <a:srgbClr val="BFF944"/>
                          </a:solidFill>
                        </a:rPr>
                        <a:t> in –</a:t>
                      </a:r>
                      <a:r>
                        <a:rPr lang="it-IT" dirty="0" smtClean="0">
                          <a:solidFill>
                            <a:srgbClr val="BFF944"/>
                          </a:solidFill>
                        </a:rPr>
                        <a:t>ī </a:t>
                      </a:r>
                      <a:r>
                        <a:rPr lang="it-IT" dirty="0" smtClean="0">
                          <a:solidFill>
                            <a:srgbClr val="FFFF00"/>
                          </a:solidFill>
                        </a:rPr>
                        <a:t>(-yāḥ)</a:t>
                      </a:r>
                      <a:endParaRPr lang="it-IT" dirty="0" smtClean="0">
                        <a:solidFill>
                          <a:srgbClr val="BFF944"/>
                        </a:solidFill>
                      </a:endParaRPr>
                    </a:p>
                    <a:p>
                      <a:r>
                        <a:rPr lang="it-IT" dirty="0" smtClean="0"/>
                        <a:t>                                         </a:t>
                      </a:r>
                      <a:r>
                        <a:rPr lang="it-IT" dirty="0" smtClean="0">
                          <a:solidFill>
                            <a:srgbClr val="BFF944"/>
                          </a:solidFill>
                        </a:rPr>
                        <a:t>temi in –ū </a:t>
                      </a:r>
                      <a:r>
                        <a:rPr lang="it-IT" dirty="0" smtClean="0">
                          <a:solidFill>
                            <a:srgbClr val="FFFF00"/>
                          </a:solidFill>
                        </a:rPr>
                        <a:t>(-vāḥ)</a:t>
                      </a:r>
                      <a:endParaRPr lang="it-IT" dirty="0">
                        <a:solidFill>
                          <a:srgbClr val="BFF944"/>
                        </a:solidFill>
                      </a:endParaRPr>
                    </a:p>
                  </a:txBody>
                  <a:tcPr/>
                </a:tc>
              </a:tr>
              <a:tr h="463942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dirty="0" smtClean="0"/>
                        <a:t>ām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dirty="0" err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Acc</a:t>
                      </a:r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. </a:t>
                      </a:r>
                      <a:r>
                        <a:rPr lang="it-IT" sz="1800" baseline="0" dirty="0" smtClean="0">
                          <a:solidFill>
                            <a:schemeClr val="accent4"/>
                          </a:solidFill>
                        </a:rPr>
                        <a:t>Sing</a:t>
                      </a:r>
                      <a:r>
                        <a:rPr lang="it-IT" sz="1800" baseline="0" dirty="0" smtClean="0"/>
                        <a:t>.</a:t>
                      </a:r>
                      <a:r>
                        <a:rPr lang="it-IT" sz="1800" baseline="0" dirty="0" smtClean="0">
                          <a:solidFill>
                            <a:schemeClr val="bg1"/>
                          </a:solidFill>
                        </a:rPr>
                        <a:t> Femm. </a:t>
                      </a:r>
                      <a:r>
                        <a:rPr lang="it-IT" sz="1800" baseline="0" dirty="0" smtClean="0">
                          <a:solidFill>
                            <a:schemeClr val="accent5"/>
                          </a:solidFill>
                        </a:rPr>
                        <a:t>temi in -</a:t>
                      </a:r>
                      <a:r>
                        <a:rPr lang="it-IT" dirty="0" smtClean="0">
                          <a:solidFill>
                            <a:schemeClr val="accent5"/>
                          </a:solidFill>
                        </a:rPr>
                        <a:t>ā</a:t>
                      </a:r>
                    </a:p>
                  </a:txBody>
                  <a:tcPr/>
                </a:tc>
              </a:tr>
              <a:tr h="463942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Gen. </a:t>
                      </a:r>
                      <a:r>
                        <a:rPr lang="it-IT" sz="1800" baseline="0" dirty="0" smtClean="0">
                          <a:solidFill>
                            <a:schemeClr val="accent4"/>
                          </a:solidFill>
                        </a:rPr>
                        <a:t>Pl.</a:t>
                      </a:r>
                      <a:r>
                        <a:rPr lang="it-IT" sz="1800" baseline="0" dirty="0" smtClean="0">
                          <a:solidFill>
                            <a:schemeClr val="bg1"/>
                          </a:solidFill>
                        </a:rPr>
                        <a:t> Masc./Nautro </a:t>
                      </a:r>
                      <a:r>
                        <a:rPr lang="it-IT" sz="1800" baseline="0" dirty="0" smtClean="0">
                          <a:solidFill>
                            <a:schemeClr val="accent5"/>
                          </a:solidFill>
                        </a:rPr>
                        <a:t>temi in –a </a:t>
                      </a:r>
                      <a:r>
                        <a:rPr lang="it-IT" sz="1800" baseline="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(-</a:t>
                      </a:r>
                      <a:r>
                        <a:rPr lang="it-IT" dirty="0" smtClean="0">
                          <a:solidFill>
                            <a:srgbClr val="3F8DE2"/>
                          </a:solidFill>
                        </a:rPr>
                        <a:t>ānām)</a:t>
                      </a:r>
                    </a:p>
                  </a:txBody>
                  <a:tcPr/>
                </a:tc>
              </a:tr>
              <a:tr h="463942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Gen. </a:t>
                      </a:r>
                      <a:r>
                        <a:rPr lang="it-IT" sz="1800" baseline="0" dirty="0" smtClean="0">
                          <a:solidFill>
                            <a:schemeClr val="accent4"/>
                          </a:solidFill>
                        </a:rPr>
                        <a:t>Pl. </a:t>
                      </a:r>
                      <a:r>
                        <a:rPr lang="it-IT" sz="1800" baseline="0" dirty="0" smtClean="0">
                          <a:solidFill>
                            <a:schemeClr val="bg1"/>
                          </a:solidFill>
                        </a:rPr>
                        <a:t>Femm. </a:t>
                      </a:r>
                      <a:r>
                        <a:rPr lang="it-IT" sz="1800" baseline="0" dirty="0" smtClean="0">
                          <a:solidFill>
                            <a:schemeClr val="accent5"/>
                          </a:solidFill>
                        </a:rPr>
                        <a:t>temi in –</a:t>
                      </a:r>
                      <a:r>
                        <a:rPr lang="it-IT" dirty="0" smtClean="0">
                          <a:solidFill>
                            <a:schemeClr val="accent5"/>
                          </a:solidFill>
                        </a:rPr>
                        <a:t>ā </a:t>
                      </a:r>
                      <a:r>
                        <a:rPr lang="it-IT" sz="1800" baseline="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(-</a:t>
                      </a:r>
                      <a:r>
                        <a:rPr lang="it-IT" dirty="0" smtClean="0">
                          <a:solidFill>
                            <a:srgbClr val="3F8DE2"/>
                          </a:solidFill>
                        </a:rPr>
                        <a:t>ānām)</a:t>
                      </a:r>
                    </a:p>
                  </a:txBody>
                  <a:tcPr/>
                </a:tc>
              </a:tr>
              <a:tr h="463942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Gen. </a:t>
                      </a:r>
                      <a:r>
                        <a:rPr lang="it-IT" sz="1800" baseline="0" dirty="0" smtClean="0">
                          <a:solidFill>
                            <a:schemeClr val="accent4"/>
                          </a:solidFill>
                        </a:rPr>
                        <a:t>Pl. </a:t>
                      </a:r>
                      <a:r>
                        <a:rPr lang="it-IT" sz="1800" baseline="0" dirty="0" smtClean="0">
                          <a:solidFill>
                            <a:schemeClr val="bg1"/>
                          </a:solidFill>
                        </a:rPr>
                        <a:t>Masch./Femm./Neutro </a:t>
                      </a:r>
                      <a:r>
                        <a:rPr lang="it-IT" sz="1800" baseline="0" dirty="0" smtClean="0">
                          <a:solidFill>
                            <a:schemeClr val="accent5"/>
                          </a:solidFill>
                        </a:rPr>
                        <a:t>temi in –i / </a:t>
                      </a:r>
                      <a:r>
                        <a:rPr lang="it-IT" dirty="0" smtClean="0">
                          <a:solidFill>
                            <a:schemeClr val="accent5"/>
                          </a:solidFill>
                        </a:rPr>
                        <a:t>ī 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(-</a:t>
                      </a:r>
                      <a:r>
                        <a:rPr lang="it-IT" dirty="0" smtClean="0">
                          <a:solidFill>
                            <a:srgbClr val="3F8DE2"/>
                          </a:solidFill>
                        </a:rPr>
                        <a:t>īnām)</a:t>
                      </a:r>
                      <a:r>
                        <a:rPr lang="it-IT" dirty="0" smtClean="0">
                          <a:solidFill>
                            <a:schemeClr val="accent5"/>
                          </a:solidFill>
                        </a:rPr>
                        <a:t> </a:t>
                      </a:r>
                      <a:endParaRPr lang="it-IT" dirty="0"/>
                    </a:p>
                  </a:txBody>
                  <a:tcPr/>
                </a:tc>
              </a:tr>
              <a:tr h="463942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Gen. </a:t>
                      </a:r>
                      <a:r>
                        <a:rPr lang="it-IT" sz="1800" baseline="0" dirty="0" smtClean="0">
                          <a:solidFill>
                            <a:schemeClr val="accent4"/>
                          </a:solidFill>
                        </a:rPr>
                        <a:t>Pl. </a:t>
                      </a:r>
                      <a:r>
                        <a:rPr lang="it-IT" sz="1800" baseline="0" dirty="0" smtClean="0">
                          <a:solidFill>
                            <a:schemeClr val="bg1"/>
                          </a:solidFill>
                        </a:rPr>
                        <a:t>Masch./Femm./Neutro </a:t>
                      </a:r>
                      <a:r>
                        <a:rPr lang="it-IT" sz="1800" baseline="0" dirty="0" smtClean="0">
                          <a:solidFill>
                            <a:schemeClr val="accent5"/>
                          </a:solidFill>
                        </a:rPr>
                        <a:t>temi in –u / </a:t>
                      </a:r>
                      <a:r>
                        <a:rPr lang="it-IT" dirty="0" smtClean="0">
                          <a:solidFill>
                            <a:schemeClr val="accent5"/>
                          </a:solidFill>
                        </a:rPr>
                        <a:t>ū </a:t>
                      </a:r>
                      <a:r>
                        <a:rPr lang="it-IT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(-ū</a:t>
                      </a:r>
                      <a:r>
                        <a:rPr lang="it-IT" dirty="0" smtClean="0">
                          <a:solidFill>
                            <a:srgbClr val="3F8DE2"/>
                          </a:solidFill>
                        </a:rPr>
                        <a:t>nām)</a:t>
                      </a:r>
                      <a:r>
                        <a:rPr lang="it-IT" dirty="0" smtClean="0">
                          <a:solidFill>
                            <a:schemeClr val="accent5"/>
                          </a:solidFill>
                        </a:rPr>
                        <a:t> </a:t>
                      </a:r>
                      <a:endParaRPr lang="it-IT" dirty="0" smtClean="0"/>
                    </a:p>
                  </a:txBody>
                  <a:tcPr/>
                </a:tc>
              </a:tr>
              <a:tr h="463942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Gen. </a:t>
                      </a:r>
                      <a:r>
                        <a:rPr lang="it-IT" sz="1800" baseline="0" dirty="0" smtClean="0">
                          <a:solidFill>
                            <a:schemeClr val="accent4"/>
                          </a:solidFill>
                        </a:rPr>
                        <a:t>Pl. </a:t>
                      </a:r>
                      <a:r>
                        <a:rPr lang="it-IT" sz="1800" baseline="0" dirty="0" smtClean="0">
                          <a:solidFill>
                            <a:schemeClr val="bg1"/>
                          </a:solidFill>
                        </a:rPr>
                        <a:t>Masch./Femm./Neutro </a:t>
                      </a:r>
                      <a:r>
                        <a:rPr lang="it-IT" sz="1800" baseline="0" dirty="0" smtClean="0">
                          <a:solidFill>
                            <a:schemeClr val="accent5"/>
                          </a:solidFill>
                        </a:rPr>
                        <a:t>temi in cons.</a:t>
                      </a:r>
                      <a:endParaRPr lang="it-IT" dirty="0"/>
                    </a:p>
                  </a:txBody>
                  <a:tcPr/>
                </a:tc>
              </a:tr>
              <a:tr h="463942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Loc. </a:t>
                      </a:r>
                      <a:r>
                        <a:rPr lang="it-IT" sz="1800" baseline="0" dirty="0" smtClean="0">
                          <a:solidFill>
                            <a:schemeClr val="accent4"/>
                          </a:solidFill>
                        </a:rPr>
                        <a:t>Sing. </a:t>
                      </a:r>
                      <a:r>
                        <a:rPr lang="it-IT" sz="1800" baseline="0" dirty="0" smtClean="0">
                          <a:solidFill>
                            <a:schemeClr val="bg1"/>
                          </a:solidFill>
                        </a:rPr>
                        <a:t>Femm. </a:t>
                      </a:r>
                      <a:r>
                        <a:rPr lang="it-IT" sz="1800" baseline="0" dirty="0" smtClean="0">
                          <a:solidFill>
                            <a:schemeClr val="accent5"/>
                          </a:solidFill>
                        </a:rPr>
                        <a:t>temi in –</a:t>
                      </a:r>
                      <a:r>
                        <a:rPr lang="it-IT" dirty="0" smtClean="0">
                          <a:solidFill>
                            <a:schemeClr val="accent5"/>
                          </a:solidFill>
                        </a:rPr>
                        <a:t>ā </a:t>
                      </a:r>
                      <a:r>
                        <a:rPr lang="it-IT" sz="1800" baseline="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(-</a:t>
                      </a:r>
                      <a:r>
                        <a:rPr lang="it-IT" dirty="0" smtClean="0">
                          <a:solidFill>
                            <a:srgbClr val="3F8DE2"/>
                          </a:solidFill>
                        </a:rPr>
                        <a:t>āyām)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rgbClr val="3F8DE2"/>
                          </a:solidFill>
                        </a:rPr>
                        <a:t>                              </a:t>
                      </a:r>
                      <a:r>
                        <a:rPr lang="it-IT" sz="1800" baseline="0" dirty="0" smtClean="0">
                          <a:solidFill>
                            <a:schemeClr val="accent5"/>
                          </a:solidFill>
                        </a:rPr>
                        <a:t>temi in –</a:t>
                      </a:r>
                      <a:r>
                        <a:rPr lang="it-IT" dirty="0" smtClean="0">
                          <a:solidFill>
                            <a:schemeClr val="accent5"/>
                          </a:solidFill>
                        </a:rPr>
                        <a:t>ī </a:t>
                      </a:r>
                      <a:r>
                        <a:rPr lang="it-IT" sz="1800" baseline="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(-</a:t>
                      </a:r>
                      <a:r>
                        <a:rPr lang="it-IT" dirty="0" smtClean="0">
                          <a:solidFill>
                            <a:srgbClr val="3F8DE2"/>
                          </a:solidFill>
                        </a:rPr>
                        <a:t>yām)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rgbClr val="3F8DE2"/>
                          </a:solidFill>
                        </a:rPr>
                        <a:t>                              </a:t>
                      </a:r>
                      <a:r>
                        <a:rPr lang="it-IT" sz="1800" baseline="0" dirty="0" smtClean="0">
                          <a:solidFill>
                            <a:schemeClr val="accent5"/>
                          </a:solidFill>
                        </a:rPr>
                        <a:t>temi in –</a:t>
                      </a:r>
                      <a:r>
                        <a:rPr lang="it-IT" dirty="0" smtClean="0">
                          <a:solidFill>
                            <a:schemeClr val="accent5"/>
                          </a:solidFill>
                        </a:rPr>
                        <a:t>ū </a:t>
                      </a:r>
                      <a:r>
                        <a:rPr lang="it-IT" sz="1800" baseline="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(-</a:t>
                      </a:r>
                      <a:r>
                        <a:rPr lang="it-IT" sz="1800" baseline="0" dirty="0" smtClean="0">
                          <a:solidFill>
                            <a:srgbClr val="3F8DE2"/>
                          </a:solidFill>
                        </a:rPr>
                        <a:t>v</a:t>
                      </a:r>
                      <a:r>
                        <a:rPr lang="it-IT" dirty="0" smtClean="0">
                          <a:solidFill>
                            <a:srgbClr val="3F8DE2"/>
                          </a:solidFill>
                        </a:rPr>
                        <a:t>ām)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rgbClr val="3F8DE2"/>
                          </a:solidFill>
                        </a:rPr>
                        <a:t>                              </a:t>
                      </a:r>
                      <a:r>
                        <a:rPr lang="it-IT" dirty="0" smtClean="0">
                          <a:solidFill>
                            <a:schemeClr val="accent5"/>
                          </a:solidFill>
                        </a:rPr>
                        <a:t>temi in </a:t>
                      </a:r>
                      <a:r>
                        <a:rPr lang="it-IT" dirty="0" err="1" smtClean="0">
                          <a:solidFill>
                            <a:schemeClr val="accent5"/>
                          </a:solidFill>
                        </a:rPr>
                        <a:t>–i</a:t>
                      </a:r>
                      <a:r>
                        <a:rPr lang="it-IT" dirty="0" smtClean="0">
                          <a:solidFill>
                            <a:schemeClr val="accent5"/>
                          </a:solidFill>
                        </a:rPr>
                        <a:t> /-u</a:t>
                      </a:r>
                      <a:endParaRPr lang="it-IT" dirty="0" smtClean="0">
                        <a:solidFill>
                          <a:srgbClr val="3F8DE2"/>
                        </a:solidFill>
                      </a:endParaRPr>
                    </a:p>
                  </a:txBody>
                  <a:tcPr/>
                </a:tc>
              </a:tr>
              <a:tr h="463942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Str./Dat./Abl. </a:t>
                      </a:r>
                      <a:r>
                        <a:rPr lang="it-IT" sz="1800" baseline="0" dirty="0" smtClean="0">
                          <a:solidFill>
                            <a:schemeClr val="accent4"/>
                          </a:solidFill>
                        </a:rPr>
                        <a:t>Duale. </a:t>
                      </a:r>
                      <a:r>
                        <a:rPr lang="it-IT" sz="1800" baseline="0" dirty="0" smtClean="0">
                          <a:solidFill>
                            <a:schemeClr val="bg1"/>
                          </a:solidFill>
                        </a:rPr>
                        <a:t>Masch./Femm./Neutro  </a:t>
                      </a:r>
                      <a:r>
                        <a:rPr lang="it-IT" sz="1800" baseline="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-bhy</a:t>
                      </a:r>
                      <a:r>
                        <a:rPr lang="it-IT" dirty="0" smtClean="0">
                          <a:solidFill>
                            <a:srgbClr val="3F8DE2"/>
                          </a:solidFill>
                        </a:rPr>
                        <a:t>ām</a:t>
                      </a:r>
                      <a:endParaRPr lang="it-IT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457200" y="381000"/>
          <a:ext cx="822960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1700"/>
                <a:gridCol w="7327900"/>
              </a:tblGrid>
              <a:tr h="34798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47980">
                <a:tc>
                  <a:txBody>
                    <a:bodyPr/>
                    <a:lstStyle/>
                    <a:p>
                      <a:r>
                        <a:rPr lang="it-IT" dirty="0" smtClean="0"/>
                        <a:t>-</a:t>
                      </a:r>
                      <a:r>
                        <a:rPr lang="it-IT" sz="2400" dirty="0" smtClean="0"/>
                        <a:t>e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Nom. </a:t>
                      </a:r>
                      <a:r>
                        <a:rPr lang="it-IT" sz="1800" baseline="0" dirty="0" smtClean="0">
                          <a:solidFill>
                            <a:schemeClr val="accent4"/>
                          </a:solidFill>
                        </a:rPr>
                        <a:t>Pl.</a:t>
                      </a:r>
                      <a:r>
                        <a:rPr lang="it-IT" sz="1800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it-IT" sz="1800" baseline="0" dirty="0" err="1" smtClean="0">
                          <a:solidFill>
                            <a:schemeClr val="bg1"/>
                          </a:solidFill>
                        </a:rPr>
                        <a:t>Masc</a:t>
                      </a:r>
                      <a:r>
                        <a:rPr lang="it-IT" sz="1800" baseline="0" dirty="0" smtClean="0">
                          <a:solidFill>
                            <a:schemeClr val="bg1"/>
                          </a:solidFill>
                        </a:rPr>
                        <a:t>. </a:t>
                      </a:r>
                      <a:r>
                        <a:rPr lang="it-IT" sz="1800" baseline="0" dirty="0" err="1" smtClean="0">
                          <a:solidFill>
                            <a:schemeClr val="accent5"/>
                          </a:solidFill>
                        </a:rPr>
                        <a:t>decl</a:t>
                      </a:r>
                      <a:r>
                        <a:rPr lang="it-IT" sz="1800" baseline="0" dirty="0" smtClean="0">
                          <a:solidFill>
                            <a:schemeClr val="accent5"/>
                          </a:solidFill>
                        </a:rPr>
                        <a:t>. pron. </a:t>
                      </a:r>
                      <a:r>
                        <a:rPr lang="it-IT" sz="1800" baseline="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(te</a:t>
                      </a:r>
                      <a:r>
                        <a:rPr lang="it-IT" dirty="0" smtClean="0">
                          <a:solidFill>
                            <a:srgbClr val="3F8DE2"/>
                          </a:solidFill>
                        </a:rPr>
                        <a:t>)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Dat. </a:t>
                      </a:r>
                      <a:r>
                        <a:rPr lang="it-IT" sz="1800" baseline="0" dirty="0" smtClean="0">
                          <a:solidFill>
                            <a:schemeClr val="accent4"/>
                          </a:solidFill>
                        </a:rPr>
                        <a:t>Sing.</a:t>
                      </a:r>
                      <a:r>
                        <a:rPr lang="it-IT" sz="1800" baseline="0" dirty="0" smtClean="0">
                          <a:solidFill>
                            <a:schemeClr val="bg1"/>
                          </a:solidFill>
                        </a:rPr>
                        <a:t> Masc./Femm./Neutro </a:t>
                      </a:r>
                      <a:r>
                        <a:rPr lang="it-IT" sz="1800" baseline="0" dirty="0" smtClean="0">
                          <a:solidFill>
                            <a:schemeClr val="accent5"/>
                          </a:solidFill>
                        </a:rPr>
                        <a:t>temi in </a:t>
                      </a:r>
                      <a:r>
                        <a:rPr lang="it-IT" sz="1800" baseline="0" dirty="0" err="1" smtClean="0">
                          <a:solidFill>
                            <a:schemeClr val="accent5"/>
                          </a:solidFill>
                        </a:rPr>
                        <a:t>–i</a:t>
                      </a:r>
                      <a:r>
                        <a:rPr lang="it-IT" sz="1800" baseline="0" dirty="0" smtClean="0">
                          <a:solidFill>
                            <a:schemeClr val="accent5"/>
                          </a:solidFill>
                        </a:rPr>
                        <a:t> / -u </a:t>
                      </a:r>
                      <a:r>
                        <a:rPr lang="it-IT" sz="1800" baseline="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(</a:t>
                      </a:r>
                      <a:r>
                        <a:rPr lang="it-IT" sz="1800" baseline="0" dirty="0" err="1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-</a:t>
                      </a:r>
                      <a:r>
                        <a:rPr lang="it-IT" sz="1800" baseline="0" dirty="0" err="1" smtClean="0">
                          <a:solidFill>
                            <a:srgbClr val="3F8DE2"/>
                          </a:solidFill>
                        </a:rPr>
                        <a:t>aye</a:t>
                      </a:r>
                      <a:r>
                        <a:rPr lang="it-IT" sz="1800" baseline="0" dirty="0" smtClean="0">
                          <a:solidFill>
                            <a:srgbClr val="3F8DE2"/>
                          </a:solidFill>
                        </a:rPr>
                        <a:t> / -ave</a:t>
                      </a:r>
                      <a:r>
                        <a:rPr lang="it-IT" dirty="0" smtClean="0">
                          <a:solidFill>
                            <a:srgbClr val="3F8DE2"/>
                          </a:solidFill>
                        </a:rPr>
                        <a:t>)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Dat. </a:t>
                      </a:r>
                      <a:r>
                        <a:rPr lang="it-IT" sz="1800" baseline="0" dirty="0" smtClean="0">
                          <a:solidFill>
                            <a:schemeClr val="accent4"/>
                          </a:solidFill>
                        </a:rPr>
                        <a:t>Sing.</a:t>
                      </a:r>
                      <a:r>
                        <a:rPr lang="it-IT" sz="1800" baseline="0" dirty="0" smtClean="0">
                          <a:solidFill>
                            <a:schemeClr val="bg1"/>
                          </a:solidFill>
                        </a:rPr>
                        <a:t> Femm. </a:t>
                      </a:r>
                      <a:r>
                        <a:rPr lang="it-IT" sz="1800" baseline="0" dirty="0" smtClean="0">
                          <a:solidFill>
                            <a:schemeClr val="accent5"/>
                          </a:solidFill>
                        </a:rPr>
                        <a:t>temi in –</a:t>
                      </a:r>
                      <a:r>
                        <a:rPr lang="it-IT" dirty="0" smtClean="0">
                          <a:solidFill>
                            <a:schemeClr val="accent5"/>
                          </a:solidFill>
                        </a:rPr>
                        <a:t>ī /-</a:t>
                      </a:r>
                      <a:r>
                        <a:rPr lang="it-IT" sz="1800" baseline="0" dirty="0" smtClean="0">
                          <a:solidFill>
                            <a:schemeClr val="accent5"/>
                          </a:solidFill>
                        </a:rPr>
                        <a:t> </a:t>
                      </a:r>
                      <a:r>
                        <a:rPr lang="it-IT" dirty="0" smtClean="0">
                          <a:solidFill>
                            <a:schemeClr val="accent5"/>
                          </a:solidFill>
                        </a:rPr>
                        <a:t>ū  monosillabici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Loc. </a:t>
                      </a:r>
                      <a:r>
                        <a:rPr lang="it-IT" sz="1800" baseline="0" dirty="0" smtClean="0">
                          <a:solidFill>
                            <a:schemeClr val="accent4"/>
                          </a:solidFill>
                        </a:rPr>
                        <a:t>Sing.</a:t>
                      </a:r>
                      <a:r>
                        <a:rPr lang="it-IT" sz="1800" baseline="0" dirty="0" smtClean="0">
                          <a:solidFill>
                            <a:schemeClr val="bg1"/>
                          </a:solidFill>
                        </a:rPr>
                        <a:t> Masch./Neutro. </a:t>
                      </a:r>
                      <a:r>
                        <a:rPr lang="it-IT" sz="1800" baseline="0" dirty="0" smtClean="0">
                          <a:solidFill>
                            <a:schemeClr val="accent5"/>
                          </a:solidFill>
                        </a:rPr>
                        <a:t>temi in </a:t>
                      </a:r>
                      <a:r>
                        <a:rPr lang="it-IT" sz="1800" baseline="0" dirty="0" err="1" smtClean="0">
                          <a:solidFill>
                            <a:schemeClr val="accent5"/>
                          </a:solidFill>
                        </a:rPr>
                        <a:t>–a</a:t>
                      </a:r>
                      <a:endParaRPr lang="it-IT" sz="1800" baseline="0" dirty="0" smtClean="0">
                        <a:solidFill>
                          <a:schemeClr val="accent5"/>
                        </a:solidFill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Voc. </a:t>
                      </a:r>
                      <a:r>
                        <a:rPr lang="it-IT" sz="1800" baseline="0" dirty="0" smtClean="0">
                          <a:solidFill>
                            <a:schemeClr val="accent4"/>
                          </a:solidFill>
                        </a:rPr>
                        <a:t>Sing.</a:t>
                      </a:r>
                      <a:r>
                        <a:rPr lang="it-IT" sz="1800" baseline="0" dirty="0" smtClean="0">
                          <a:solidFill>
                            <a:schemeClr val="bg1"/>
                          </a:solidFill>
                        </a:rPr>
                        <a:t> Masch./Femm. </a:t>
                      </a:r>
                      <a:r>
                        <a:rPr lang="it-IT" sz="1800" baseline="0" dirty="0" smtClean="0">
                          <a:solidFill>
                            <a:schemeClr val="accent5"/>
                          </a:solidFill>
                        </a:rPr>
                        <a:t>temi in </a:t>
                      </a:r>
                      <a:r>
                        <a:rPr lang="it-IT" sz="1800" baseline="0" dirty="0" err="1" smtClean="0">
                          <a:solidFill>
                            <a:schemeClr val="accent5"/>
                          </a:solidFill>
                        </a:rPr>
                        <a:t>–i</a:t>
                      </a:r>
                      <a:r>
                        <a:rPr lang="it-IT" dirty="0" smtClean="0">
                          <a:solidFill>
                            <a:schemeClr val="accent5"/>
                          </a:solidFill>
                        </a:rPr>
                        <a:t> 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Voc. </a:t>
                      </a:r>
                      <a:r>
                        <a:rPr lang="it-IT" sz="1800" baseline="0" dirty="0" smtClean="0">
                          <a:solidFill>
                            <a:schemeClr val="accent4"/>
                          </a:solidFill>
                        </a:rPr>
                        <a:t>Sing.</a:t>
                      </a:r>
                      <a:r>
                        <a:rPr lang="it-IT" sz="1800" baseline="0" dirty="0" smtClean="0">
                          <a:solidFill>
                            <a:schemeClr val="bg1"/>
                          </a:solidFill>
                        </a:rPr>
                        <a:t> Femm. </a:t>
                      </a:r>
                      <a:r>
                        <a:rPr lang="it-IT" sz="1800" baseline="0" dirty="0" smtClean="0">
                          <a:solidFill>
                            <a:schemeClr val="accent5"/>
                          </a:solidFill>
                        </a:rPr>
                        <a:t>temi in –</a:t>
                      </a:r>
                      <a:r>
                        <a:rPr lang="it-IT" dirty="0" smtClean="0">
                          <a:solidFill>
                            <a:schemeClr val="accent5"/>
                          </a:solidFill>
                        </a:rPr>
                        <a:t>ā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Casi diretti. </a:t>
                      </a:r>
                      <a:r>
                        <a:rPr lang="it-IT" sz="1800" baseline="0" dirty="0" smtClean="0">
                          <a:solidFill>
                            <a:schemeClr val="accent4"/>
                          </a:solidFill>
                        </a:rPr>
                        <a:t>Duale.</a:t>
                      </a:r>
                      <a:r>
                        <a:rPr lang="it-IT" sz="1800" baseline="0" dirty="0" smtClean="0">
                          <a:solidFill>
                            <a:schemeClr val="bg1"/>
                          </a:solidFill>
                        </a:rPr>
                        <a:t> Femm. </a:t>
                      </a:r>
                      <a:r>
                        <a:rPr lang="it-IT" sz="1800" baseline="0" dirty="0" smtClean="0">
                          <a:solidFill>
                            <a:schemeClr val="accent5"/>
                          </a:solidFill>
                        </a:rPr>
                        <a:t>temi in –</a:t>
                      </a:r>
                      <a:r>
                        <a:rPr lang="it-IT" dirty="0" smtClean="0">
                          <a:solidFill>
                            <a:schemeClr val="accent5"/>
                          </a:solidFill>
                        </a:rPr>
                        <a:t>ā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Casi diretti. </a:t>
                      </a:r>
                      <a:r>
                        <a:rPr lang="it-IT" sz="1800" baseline="0" dirty="0" smtClean="0">
                          <a:solidFill>
                            <a:schemeClr val="accent4"/>
                          </a:solidFill>
                        </a:rPr>
                        <a:t>Duale.</a:t>
                      </a:r>
                      <a:r>
                        <a:rPr lang="it-IT" sz="1800" baseline="0" dirty="0" smtClean="0">
                          <a:solidFill>
                            <a:schemeClr val="bg1"/>
                          </a:solidFill>
                        </a:rPr>
                        <a:t> Neutri. </a:t>
                      </a:r>
                      <a:r>
                        <a:rPr lang="it-IT" sz="1800" baseline="0" dirty="0" smtClean="0">
                          <a:solidFill>
                            <a:schemeClr val="accent5"/>
                          </a:solidFill>
                        </a:rPr>
                        <a:t>temi in </a:t>
                      </a:r>
                      <a:r>
                        <a:rPr lang="it-IT" sz="1800" baseline="0" dirty="0" err="1" smtClean="0">
                          <a:solidFill>
                            <a:schemeClr val="accent5"/>
                          </a:solidFill>
                        </a:rPr>
                        <a:t>–a</a:t>
                      </a:r>
                      <a:endParaRPr lang="it-IT" dirty="0" smtClean="0">
                        <a:solidFill>
                          <a:schemeClr val="accent5"/>
                        </a:solidFill>
                      </a:endParaRPr>
                    </a:p>
                  </a:txBody>
                  <a:tcPr/>
                </a:tc>
              </a:tr>
              <a:tr h="347980"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-ā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Nom. </a:t>
                      </a:r>
                      <a:r>
                        <a:rPr lang="it-IT" sz="1800" baseline="0" dirty="0" smtClean="0">
                          <a:solidFill>
                            <a:schemeClr val="accent4"/>
                          </a:solidFill>
                        </a:rPr>
                        <a:t>Sing.</a:t>
                      </a:r>
                      <a:r>
                        <a:rPr lang="it-IT" sz="1800" baseline="0" dirty="0" smtClean="0">
                          <a:solidFill>
                            <a:schemeClr val="bg1"/>
                          </a:solidFill>
                        </a:rPr>
                        <a:t> Femm. </a:t>
                      </a:r>
                      <a:r>
                        <a:rPr lang="it-IT" sz="1800" baseline="0" dirty="0" smtClean="0">
                          <a:solidFill>
                            <a:schemeClr val="accent5"/>
                          </a:solidFill>
                        </a:rPr>
                        <a:t>temi in –</a:t>
                      </a:r>
                      <a:r>
                        <a:rPr lang="it-IT" dirty="0" smtClean="0">
                          <a:solidFill>
                            <a:schemeClr val="accent5"/>
                          </a:solidFill>
                        </a:rPr>
                        <a:t>ā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Str. </a:t>
                      </a:r>
                      <a:r>
                        <a:rPr lang="it-IT" sz="1800" baseline="0" dirty="0" smtClean="0">
                          <a:solidFill>
                            <a:schemeClr val="accent4"/>
                          </a:solidFill>
                        </a:rPr>
                        <a:t>Sing.</a:t>
                      </a:r>
                      <a:r>
                        <a:rPr lang="it-IT" sz="1800" baseline="0" dirty="0" smtClean="0">
                          <a:solidFill>
                            <a:schemeClr val="bg1"/>
                          </a:solidFill>
                        </a:rPr>
                        <a:t> Masch./Femm./Neutro </a:t>
                      </a:r>
                      <a:r>
                        <a:rPr lang="it-IT" sz="1800" baseline="0" dirty="0" smtClean="0">
                          <a:solidFill>
                            <a:schemeClr val="accent5"/>
                          </a:solidFill>
                        </a:rPr>
                        <a:t>temi in cons.</a:t>
                      </a:r>
                      <a:endParaRPr lang="it-IT" dirty="0" smtClean="0">
                        <a:solidFill>
                          <a:schemeClr val="accent5"/>
                        </a:solidFill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Str. </a:t>
                      </a:r>
                      <a:r>
                        <a:rPr lang="it-IT" sz="1800" baseline="0" dirty="0" smtClean="0">
                          <a:solidFill>
                            <a:schemeClr val="accent4"/>
                          </a:solidFill>
                        </a:rPr>
                        <a:t>Sing.</a:t>
                      </a:r>
                      <a:r>
                        <a:rPr lang="it-IT" sz="1800" baseline="0" dirty="0" smtClean="0">
                          <a:solidFill>
                            <a:schemeClr val="bg1"/>
                          </a:solidFill>
                        </a:rPr>
                        <a:t> Masch./Neutro </a:t>
                      </a:r>
                      <a:r>
                        <a:rPr lang="it-IT" sz="1800" baseline="0" dirty="0" smtClean="0">
                          <a:solidFill>
                            <a:schemeClr val="accent5"/>
                          </a:solidFill>
                        </a:rPr>
                        <a:t>temi in –i /-u </a:t>
                      </a:r>
                      <a:r>
                        <a:rPr lang="it-IT" sz="1800" baseline="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(-</a:t>
                      </a:r>
                      <a:r>
                        <a:rPr lang="it-IT" sz="1800" baseline="0" dirty="0" smtClean="0">
                          <a:solidFill>
                            <a:srgbClr val="3F8DE2"/>
                          </a:solidFill>
                        </a:rPr>
                        <a:t>in-</a:t>
                      </a:r>
                      <a:r>
                        <a:rPr lang="it-IT" dirty="0" smtClean="0">
                          <a:solidFill>
                            <a:srgbClr val="3F8DE2"/>
                          </a:solidFill>
                        </a:rPr>
                        <a:t>ā</a:t>
                      </a:r>
                      <a:r>
                        <a:rPr lang="it-IT" sz="1800" baseline="0" dirty="0" smtClean="0">
                          <a:solidFill>
                            <a:srgbClr val="3F8DE2"/>
                          </a:solidFill>
                        </a:rPr>
                        <a:t> / -un-</a:t>
                      </a:r>
                      <a:r>
                        <a:rPr lang="it-IT" dirty="0" smtClean="0">
                          <a:solidFill>
                            <a:srgbClr val="3F8DE2"/>
                          </a:solidFill>
                        </a:rPr>
                        <a:t>ā)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Str. </a:t>
                      </a:r>
                      <a:r>
                        <a:rPr lang="it-IT" sz="1800" baseline="0" dirty="0" smtClean="0">
                          <a:solidFill>
                            <a:schemeClr val="accent4"/>
                          </a:solidFill>
                        </a:rPr>
                        <a:t>Sing.</a:t>
                      </a:r>
                      <a:r>
                        <a:rPr lang="it-IT" sz="1800" baseline="0" dirty="0" smtClean="0">
                          <a:solidFill>
                            <a:schemeClr val="bg1"/>
                          </a:solidFill>
                        </a:rPr>
                        <a:t> Femm. </a:t>
                      </a:r>
                      <a:r>
                        <a:rPr lang="it-IT" sz="1800" baseline="0" dirty="0" smtClean="0">
                          <a:solidFill>
                            <a:schemeClr val="accent5"/>
                          </a:solidFill>
                        </a:rPr>
                        <a:t>temi in –</a:t>
                      </a:r>
                      <a:r>
                        <a:rPr lang="it-IT" dirty="0" smtClean="0">
                          <a:solidFill>
                            <a:schemeClr val="accent5"/>
                          </a:solidFill>
                        </a:rPr>
                        <a:t>ā</a:t>
                      </a:r>
                      <a:r>
                        <a:rPr lang="it-IT" sz="1800" baseline="0" dirty="0" smtClean="0">
                          <a:solidFill>
                            <a:schemeClr val="accent5"/>
                          </a:solidFill>
                        </a:rPr>
                        <a:t> </a:t>
                      </a:r>
                      <a:r>
                        <a:rPr lang="it-IT" sz="1800" baseline="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(-</a:t>
                      </a:r>
                      <a:r>
                        <a:rPr lang="it-IT" sz="1800" baseline="0" dirty="0" smtClean="0">
                          <a:solidFill>
                            <a:srgbClr val="3F8DE2"/>
                          </a:solidFill>
                        </a:rPr>
                        <a:t>ay-</a:t>
                      </a:r>
                      <a:r>
                        <a:rPr lang="it-IT" dirty="0" smtClean="0">
                          <a:solidFill>
                            <a:srgbClr val="3F8DE2"/>
                          </a:solidFill>
                        </a:rPr>
                        <a:t>ā)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Str. </a:t>
                      </a:r>
                      <a:r>
                        <a:rPr lang="it-IT" sz="1800" baseline="0" dirty="0" smtClean="0">
                          <a:solidFill>
                            <a:schemeClr val="accent4"/>
                          </a:solidFill>
                        </a:rPr>
                        <a:t>Sing.</a:t>
                      </a:r>
                      <a:r>
                        <a:rPr lang="it-IT" sz="1800" baseline="0" dirty="0" smtClean="0">
                          <a:solidFill>
                            <a:schemeClr val="bg1"/>
                          </a:solidFill>
                        </a:rPr>
                        <a:t> Femm. </a:t>
                      </a:r>
                      <a:r>
                        <a:rPr lang="it-IT" sz="1800" baseline="0" dirty="0" smtClean="0">
                          <a:solidFill>
                            <a:schemeClr val="accent5"/>
                          </a:solidFill>
                        </a:rPr>
                        <a:t>temi in –i /-u </a:t>
                      </a:r>
                      <a:r>
                        <a:rPr lang="it-IT" sz="1800" baseline="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(-</a:t>
                      </a:r>
                      <a:r>
                        <a:rPr lang="it-IT" sz="1800" baseline="0" dirty="0" smtClean="0">
                          <a:solidFill>
                            <a:srgbClr val="3F8DE2"/>
                          </a:solidFill>
                        </a:rPr>
                        <a:t>y</a:t>
                      </a:r>
                      <a:r>
                        <a:rPr lang="it-IT" dirty="0" smtClean="0">
                          <a:solidFill>
                            <a:srgbClr val="3F8DE2"/>
                          </a:solidFill>
                        </a:rPr>
                        <a:t>ā/-</a:t>
                      </a:r>
                      <a:r>
                        <a:rPr lang="it-IT" sz="1800" baseline="0" dirty="0" smtClean="0">
                          <a:solidFill>
                            <a:srgbClr val="3F8DE2"/>
                          </a:solidFill>
                        </a:rPr>
                        <a:t>v</a:t>
                      </a:r>
                      <a:r>
                        <a:rPr lang="it-IT" dirty="0" smtClean="0">
                          <a:solidFill>
                            <a:srgbClr val="3F8DE2"/>
                          </a:solidFill>
                        </a:rPr>
                        <a:t>ā)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Str. </a:t>
                      </a:r>
                      <a:r>
                        <a:rPr lang="it-IT" sz="1800" baseline="0" dirty="0" smtClean="0">
                          <a:solidFill>
                            <a:schemeClr val="accent4"/>
                          </a:solidFill>
                        </a:rPr>
                        <a:t>Sing.</a:t>
                      </a:r>
                      <a:r>
                        <a:rPr lang="it-IT" sz="1800" baseline="0" dirty="0" smtClean="0">
                          <a:solidFill>
                            <a:schemeClr val="bg1"/>
                          </a:solidFill>
                        </a:rPr>
                        <a:t> Femm. </a:t>
                      </a:r>
                      <a:r>
                        <a:rPr lang="it-IT" sz="1800" baseline="0" dirty="0" smtClean="0">
                          <a:solidFill>
                            <a:schemeClr val="accent5"/>
                          </a:solidFill>
                        </a:rPr>
                        <a:t>temi in –</a:t>
                      </a:r>
                      <a:r>
                        <a:rPr lang="it-IT" dirty="0" smtClean="0">
                          <a:solidFill>
                            <a:schemeClr val="accent5"/>
                          </a:solidFill>
                        </a:rPr>
                        <a:t>ī /-</a:t>
                      </a:r>
                      <a:r>
                        <a:rPr lang="it-IT" sz="1800" baseline="0" dirty="0" smtClean="0">
                          <a:solidFill>
                            <a:schemeClr val="accent5"/>
                          </a:solidFill>
                        </a:rPr>
                        <a:t> </a:t>
                      </a:r>
                      <a:r>
                        <a:rPr lang="it-IT" dirty="0" smtClean="0">
                          <a:solidFill>
                            <a:schemeClr val="accent5"/>
                          </a:solidFill>
                        </a:rPr>
                        <a:t>ū </a:t>
                      </a:r>
                      <a:r>
                        <a:rPr lang="it-IT" sz="1800" baseline="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(-</a:t>
                      </a:r>
                      <a:r>
                        <a:rPr lang="it-IT" sz="1800" baseline="0" dirty="0" smtClean="0">
                          <a:solidFill>
                            <a:srgbClr val="3F8DE2"/>
                          </a:solidFill>
                        </a:rPr>
                        <a:t>y</a:t>
                      </a:r>
                      <a:r>
                        <a:rPr lang="it-IT" dirty="0" smtClean="0">
                          <a:solidFill>
                            <a:srgbClr val="3F8DE2"/>
                          </a:solidFill>
                        </a:rPr>
                        <a:t>ā/-</a:t>
                      </a:r>
                      <a:r>
                        <a:rPr lang="it-IT" sz="1800" baseline="0" dirty="0" smtClean="0">
                          <a:solidFill>
                            <a:srgbClr val="3F8DE2"/>
                          </a:solidFill>
                        </a:rPr>
                        <a:t>v</a:t>
                      </a:r>
                      <a:r>
                        <a:rPr lang="it-IT" dirty="0" smtClean="0">
                          <a:solidFill>
                            <a:srgbClr val="3F8DE2"/>
                          </a:solidFill>
                        </a:rPr>
                        <a:t>ā)</a:t>
                      </a:r>
                      <a:endParaRPr lang="it-IT" dirty="0" smtClean="0">
                        <a:solidFill>
                          <a:schemeClr val="accent5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Segnaposto contenuto 2"/>
          <p:cNvGraphicFramePr>
            <a:graphicFrameLocks noGrp="1"/>
          </p:cNvGraphicFramePr>
          <p:nvPr>
            <p:ph idx="1"/>
          </p:nvPr>
        </p:nvGraphicFramePr>
        <p:xfrm>
          <a:off x="457199" y="482599"/>
          <a:ext cx="8246533" cy="5594911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344428"/>
                <a:gridCol w="1402881"/>
                <a:gridCol w="1461334"/>
                <a:gridCol w="1331438"/>
                <a:gridCol w="1331439"/>
                <a:gridCol w="1375013"/>
              </a:tblGrid>
              <a:tr h="624702">
                <a:tc gridSpan="3">
                  <a:txBody>
                    <a:bodyPr/>
                    <a:lstStyle/>
                    <a:p>
                      <a:r>
                        <a:rPr lang="it-IT" dirty="0" smtClean="0"/>
                        <a:t>Sistema: temi verbali (valore aspettuale?)</a:t>
                      </a:r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Diatesi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Persone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Numero</a:t>
                      </a:r>
                      <a:endParaRPr lang="it-IT" dirty="0"/>
                    </a:p>
                  </a:txBody>
                  <a:tcPr/>
                </a:tc>
              </a:tr>
              <a:tr h="616145">
                <a:tc rowSpan="5">
                  <a:txBody>
                    <a:bodyPr/>
                    <a:lstStyle/>
                    <a:p>
                      <a:r>
                        <a:rPr lang="it-IT" dirty="0" smtClean="0"/>
                        <a:t>Presente:</a:t>
                      </a:r>
                      <a:endParaRPr lang="it-IT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it-IT" dirty="0" smtClean="0"/>
                        <a:t>Indicativo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Presente</a:t>
                      </a:r>
                      <a:endParaRPr lang="it-IT" dirty="0"/>
                    </a:p>
                  </a:txBody>
                  <a:tcPr/>
                </a:tc>
                <a:tc rowSpan="8">
                  <a:txBody>
                    <a:bodyPr/>
                    <a:lstStyle/>
                    <a:p>
                      <a:r>
                        <a:rPr lang="it-IT" dirty="0" smtClean="0"/>
                        <a:t>Attiva</a:t>
                      </a:r>
                    </a:p>
                    <a:p>
                      <a:r>
                        <a:rPr lang="it-IT" dirty="0" smtClean="0"/>
                        <a:t>Media</a:t>
                      </a:r>
                      <a:endParaRPr lang="it-IT" dirty="0"/>
                    </a:p>
                  </a:txBody>
                  <a:tcPr/>
                </a:tc>
                <a:tc rowSpan="8">
                  <a:txBody>
                    <a:bodyPr/>
                    <a:lstStyle/>
                    <a:p>
                      <a:r>
                        <a:rPr lang="it-IT" dirty="0" smtClean="0"/>
                        <a:t>Prima</a:t>
                      </a:r>
                    </a:p>
                    <a:p>
                      <a:r>
                        <a:rPr lang="it-IT" dirty="0" smtClean="0"/>
                        <a:t>Seconda</a:t>
                      </a:r>
                    </a:p>
                    <a:p>
                      <a:r>
                        <a:rPr lang="it-IT" dirty="0" smtClean="0"/>
                        <a:t>Terza</a:t>
                      </a:r>
                      <a:endParaRPr lang="it-IT" dirty="0"/>
                    </a:p>
                  </a:txBody>
                  <a:tcPr/>
                </a:tc>
                <a:tc rowSpan="8">
                  <a:txBody>
                    <a:bodyPr/>
                    <a:lstStyle/>
                    <a:p>
                      <a:r>
                        <a:rPr lang="it-IT" dirty="0" smtClean="0"/>
                        <a:t>Singolare</a:t>
                      </a:r>
                    </a:p>
                    <a:p>
                      <a:r>
                        <a:rPr lang="it-IT" dirty="0" smtClean="0"/>
                        <a:t>Duale</a:t>
                      </a:r>
                    </a:p>
                    <a:p>
                      <a:r>
                        <a:rPr lang="it-IT" dirty="0" smtClean="0"/>
                        <a:t>Plurale</a:t>
                      </a:r>
                      <a:endParaRPr lang="it-IT" dirty="0"/>
                    </a:p>
                  </a:txBody>
                  <a:tcPr/>
                </a:tc>
              </a:tr>
              <a:tr h="61614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Imperfetto</a:t>
                      </a:r>
                      <a:endParaRPr lang="it-IT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61614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it-IT" dirty="0" smtClean="0"/>
                        <a:t>Ottativo</a:t>
                      </a:r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61614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it-IT" dirty="0" smtClean="0"/>
                        <a:t>Imperativo</a:t>
                      </a:r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61614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it-IT" dirty="0" smtClean="0"/>
                        <a:t>Participio</a:t>
                      </a:r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624702">
                <a:tc gridSpan="3">
                  <a:txBody>
                    <a:bodyPr/>
                    <a:lstStyle/>
                    <a:p>
                      <a:r>
                        <a:rPr lang="it-IT" dirty="0" smtClean="0"/>
                        <a:t>Futuro</a:t>
                      </a:r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624702">
                <a:tc gridSpan="3">
                  <a:txBody>
                    <a:bodyPr/>
                    <a:lstStyle/>
                    <a:p>
                      <a:r>
                        <a:rPr lang="it-IT" dirty="0" smtClean="0"/>
                        <a:t>Aoristo</a:t>
                      </a:r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624702">
                <a:tc gridSpan="3">
                  <a:txBody>
                    <a:bodyPr/>
                    <a:lstStyle/>
                    <a:p>
                      <a:r>
                        <a:rPr lang="it-IT" dirty="0" smtClean="0"/>
                        <a:t>Perfetto</a:t>
                      </a:r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>
                <a:ln>
                  <a:solidFill>
                    <a:srgbClr val="2C7C9F">
                      <a:alpha val="46000"/>
                    </a:srgbClr>
                  </a:solidFill>
                </a:ln>
                <a:solidFill>
                  <a:srgbClr val="2F97B5"/>
                </a:solidFill>
              </a:rPr>
              <a:t>Formazione del presente tematico</a:t>
            </a:r>
            <a:br>
              <a:rPr lang="it-IT" dirty="0" smtClean="0">
                <a:ln>
                  <a:solidFill>
                    <a:srgbClr val="2C7C9F">
                      <a:alpha val="46000"/>
                    </a:srgbClr>
                  </a:solidFill>
                </a:ln>
                <a:solidFill>
                  <a:srgbClr val="2F97B5"/>
                </a:solidFill>
              </a:rPr>
            </a:br>
            <a:r>
              <a:rPr lang="it-IT" sz="3556" dirty="0" smtClean="0">
                <a:ln>
                  <a:solidFill>
                    <a:srgbClr val="2C7C9F">
                      <a:alpha val="46000"/>
                    </a:srgbClr>
                  </a:solidFill>
                </a:ln>
                <a:solidFill>
                  <a:srgbClr val="2F97B5"/>
                </a:solidFill>
              </a:rPr>
              <a:t>I </a:t>
            </a:r>
            <a:r>
              <a:rPr lang="it-IT" sz="3556" dirty="0" err="1" smtClean="0">
                <a:ln>
                  <a:solidFill>
                    <a:srgbClr val="2C7C9F">
                      <a:alpha val="46000"/>
                    </a:srgbClr>
                  </a:solidFill>
                </a:ln>
                <a:solidFill>
                  <a:srgbClr val="2F97B5"/>
                </a:solidFill>
              </a:rPr>
              <a:t>–</a:t>
            </a:r>
            <a:r>
              <a:rPr lang="it-IT" sz="3556" dirty="0" smtClean="0">
                <a:ln>
                  <a:solidFill>
                    <a:srgbClr val="2C7C9F">
                      <a:alpha val="46000"/>
                    </a:srgbClr>
                  </a:solidFill>
                </a:ln>
                <a:solidFill>
                  <a:srgbClr val="2F97B5"/>
                </a:solidFill>
              </a:rPr>
              <a:t> IV </a:t>
            </a:r>
            <a:r>
              <a:rPr lang="it-IT" sz="3556" dirty="0" err="1" smtClean="0">
                <a:ln>
                  <a:solidFill>
                    <a:srgbClr val="2C7C9F">
                      <a:alpha val="46000"/>
                    </a:srgbClr>
                  </a:solidFill>
                </a:ln>
                <a:solidFill>
                  <a:srgbClr val="2F97B5"/>
                </a:solidFill>
              </a:rPr>
              <a:t>–</a:t>
            </a:r>
            <a:r>
              <a:rPr lang="it-IT" sz="3556" dirty="0" smtClean="0">
                <a:ln>
                  <a:solidFill>
                    <a:srgbClr val="2C7C9F">
                      <a:alpha val="46000"/>
                    </a:srgbClr>
                  </a:solidFill>
                </a:ln>
                <a:solidFill>
                  <a:srgbClr val="2F97B5"/>
                </a:solidFill>
              </a:rPr>
              <a:t> </a:t>
            </a:r>
            <a:r>
              <a:rPr lang="it-IT" sz="3556" dirty="0" err="1" smtClean="0">
                <a:ln>
                  <a:solidFill>
                    <a:srgbClr val="2C7C9F">
                      <a:alpha val="46000"/>
                    </a:srgbClr>
                  </a:solidFill>
                </a:ln>
                <a:solidFill>
                  <a:srgbClr val="2F97B5"/>
                </a:solidFill>
              </a:rPr>
              <a:t>VI</a:t>
            </a:r>
            <a:r>
              <a:rPr lang="it-IT" sz="3556" dirty="0" smtClean="0">
                <a:ln>
                  <a:solidFill>
                    <a:srgbClr val="2C7C9F">
                      <a:alpha val="46000"/>
                    </a:srgbClr>
                  </a:solidFill>
                </a:ln>
                <a:solidFill>
                  <a:srgbClr val="2F97B5"/>
                </a:solidFill>
              </a:rPr>
              <a:t> </a:t>
            </a:r>
            <a:r>
              <a:rPr lang="it-IT" sz="3556" dirty="0" err="1" smtClean="0">
                <a:ln>
                  <a:solidFill>
                    <a:srgbClr val="2C7C9F">
                      <a:alpha val="46000"/>
                    </a:srgbClr>
                  </a:solidFill>
                </a:ln>
                <a:solidFill>
                  <a:srgbClr val="2F97B5"/>
                </a:solidFill>
              </a:rPr>
              <a:t>–</a:t>
            </a:r>
            <a:r>
              <a:rPr lang="it-IT" sz="3556" dirty="0" smtClean="0">
                <a:ln>
                  <a:solidFill>
                    <a:srgbClr val="2C7C9F">
                      <a:alpha val="46000"/>
                    </a:srgbClr>
                  </a:solidFill>
                </a:ln>
                <a:solidFill>
                  <a:srgbClr val="2F97B5"/>
                </a:solidFill>
              </a:rPr>
              <a:t> </a:t>
            </a:r>
            <a:r>
              <a:rPr lang="it-IT" sz="3556" dirty="0" err="1" smtClean="0">
                <a:ln>
                  <a:solidFill>
                    <a:srgbClr val="2C7C9F">
                      <a:alpha val="46000"/>
                    </a:srgbClr>
                  </a:solidFill>
                </a:ln>
                <a:solidFill>
                  <a:srgbClr val="2F97B5"/>
                </a:solidFill>
              </a:rPr>
              <a:t>X</a:t>
            </a:r>
            <a:r>
              <a:rPr lang="it-IT" sz="3556" dirty="0" smtClean="0">
                <a:ln>
                  <a:solidFill>
                    <a:srgbClr val="2C7C9F">
                      <a:alpha val="46000"/>
                    </a:srgbClr>
                  </a:solidFill>
                </a:ln>
                <a:solidFill>
                  <a:srgbClr val="2F97B5"/>
                </a:solidFill>
              </a:rPr>
              <a:t> classe</a:t>
            </a:r>
            <a:endParaRPr lang="it-IT" sz="3556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u="sng" dirty="0" smtClean="0">
                <a:ln w="12700" cap="flat" cmpd="sng" algn="ctr">
                  <a:solidFill>
                    <a:srgbClr val="2C7C9F">
                      <a:alpha val="94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2F97B5"/>
                </a:solidFill>
              </a:rPr>
              <a:t>radice + suffisso tematico + desinenza</a:t>
            </a:r>
          </a:p>
          <a:p>
            <a:r>
              <a:rPr lang="it-IT" dirty="0" err="1" smtClean="0">
                <a:ln>
                  <a:solidFill>
                    <a:srgbClr val="2C7C9F">
                      <a:alpha val="41000"/>
                    </a:srgbClr>
                  </a:solidFill>
                </a:ln>
                <a:solidFill>
                  <a:srgbClr val="2F97B5"/>
                </a:solidFill>
              </a:rPr>
              <a:t>bharati</a:t>
            </a:r>
            <a:endParaRPr lang="it-IT" dirty="0" smtClean="0">
              <a:ln>
                <a:solidFill>
                  <a:srgbClr val="2C7C9F">
                    <a:alpha val="41000"/>
                  </a:srgbClr>
                </a:solidFill>
              </a:ln>
              <a:solidFill>
                <a:srgbClr val="2F97B5"/>
              </a:solidFill>
            </a:endParaRPr>
          </a:p>
          <a:p>
            <a:r>
              <a:rPr lang="it-IT" dirty="0" smtClean="0">
                <a:ln>
                  <a:solidFill>
                    <a:srgbClr val="2C7C9F">
                      <a:alpha val="41000"/>
                    </a:srgbClr>
                  </a:solidFill>
                </a:ln>
                <a:solidFill>
                  <a:srgbClr val="2F97B5"/>
                </a:solidFill>
              </a:rPr>
              <a:t>pas</a:t>
            </a:r>
            <a:r>
              <a:rPr lang="it-IT" dirty="0" smtClean="0">
                <a:solidFill>
                  <a:srgbClr val="2F97B5"/>
                </a:solidFill>
              </a:rPr>
              <a:t>́yati</a:t>
            </a:r>
            <a:endParaRPr lang="it-IT" dirty="0" smtClean="0">
              <a:ln>
                <a:solidFill>
                  <a:srgbClr val="2C7C9F">
                    <a:alpha val="41000"/>
                  </a:srgbClr>
                </a:solidFill>
              </a:ln>
              <a:solidFill>
                <a:srgbClr val="2F97B5"/>
              </a:solidFill>
            </a:endParaRPr>
          </a:p>
          <a:p>
            <a:r>
              <a:rPr lang="it-IT" dirty="0" smtClean="0">
                <a:ln>
                  <a:solidFill>
                    <a:srgbClr val="2C7C9F">
                      <a:alpha val="41000"/>
                    </a:srgbClr>
                  </a:solidFill>
                </a:ln>
                <a:solidFill>
                  <a:srgbClr val="2F97B5"/>
                </a:solidFill>
              </a:rPr>
              <a:t>vis</a:t>
            </a:r>
            <a:r>
              <a:rPr lang="it-IT" dirty="0" smtClean="0">
                <a:solidFill>
                  <a:srgbClr val="2F97B5"/>
                </a:solidFill>
              </a:rPr>
              <a:t>́</a:t>
            </a:r>
            <a:r>
              <a:rPr lang="it-IT" dirty="0" smtClean="0">
                <a:ln w="3175" cap="flat" cmpd="sng" algn="ctr">
                  <a:solidFill>
                    <a:srgbClr val="2C7C9F">
                      <a:alpha val="41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2F97B5"/>
                </a:solidFill>
              </a:rPr>
              <a:t>ati</a:t>
            </a:r>
          </a:p>
          <a:p>
            <a:r>
              <a:rPr lang="it-IT" dirty="0" err="1" smtClean="0">
                <a:ln w="3175" cap="flat" cmpd="sng" algn="ctr">
                  <a:solidFill>
                    <a:srgbClr val="2C7C9F">
                      <a:alpha val="41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2F97B5"/>
                </a:solidFill>
              </a:rPr>
              <a:t>corayati</a:t>
            </a:r>
            <a:endParaRPr lang="it-IT" dirty="0" smtClean="0">
              <a:ln w="3175" cap="flat" cmpd="sng" algn="ctr">
                <a:solidFill>
                  <a:srgbClr val="2C7C9F">
                    <a:alpha val="41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solidFill>
                <a:srgbClr val="2F97B5"/>
              </a:solidFill>
            </a:endParaRPr>
          </a:p>
          <a:p>
            <a:endParaRPr lang="it-IT" dirty="0" smtClean="0">
              <a:ln w="3175" cap="flat" cmpd="sng" algn="ctr">
                <a:solidFill>
                  <a:srgbClr val="2C7C9F">
                    <a:alpha val="41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solidFill>
                <a:srgbClr val="2F97B5"/>
              </a:solidFill>
            </a:endParaRPr>
          </a:p>
          <a:p>
            <a:pPr algn="ctr">
              <a:buNone/>
            </a:pPr>
            <a:r>
              <a:rPr lang="it-IT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Suffissi tematici del tema del presente</a:t>
            </a:r>
          </a:p>
          <a:p>
            <a:pPr algn="just">
              <a:buNone/>
            </a:pPr>
            <a:endParaRPr lang="it-IT" dirty="0" smtClean="0">
              <a:ln>
                <a:solidFill>
                  <a:srgbClr val="2C7C9F"/>
                </a:solidFill>
              </a:ln>
              <a:solidFill>
                <a:srgbClr val="2F97B5"/>
              </a:solidFill>
            </a:endParaRPr>
          </a:p>
          <a:p>
            <a:pPr algn="just">
              <a:buFontTx/>
              <a:buChar char="-"/>
            </a:pPr>
            <a:r>
              <a:rPr lang="it-IT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a-</a:t>
            </a:r>
          </a:p>
          <a:p>
            <a:pPr algn="just">
              <a:buFontTx/>
              <a:buChar char="-"/>
            </a:pPr>
            <a:r>
              <a:rPr lang="it-IT" dirty="0" err="1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ya-</a:t>
            </a:r>
            <a:endParaRPr lang="it-IT" dirty="0" smtClean="0">
              <a:ln>
                <a:solidFill>
                  <a:srgbClr val="2C7C9F"/>
                </a:solidFill>
              </a:ln>
              <a:solidFill>
                <a:srgbClr val="2F97B5"/>
              </a:solidFill>
            </a:endParaRPr>
          </a:p>
          <a:p>
            <a:pPr algn="just">
              <a:buFontTx/>
              <a:buChar char="-"/>
            </a:pPr>
            <a:r>
              <a:rPr lang="it-IT" dirty="0" err="1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aya-</a:t>
            </a:r>
            <a:endParaRPr lang="it-IT" dirty="0" smtClean="0">
              <a:ln w="3175" cap="flat" cmpd="sng" algn="ctr">
                <a:solidFill>
                  <a:srgbClr val="2C7C9F">
                    <a:alpha val="41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solidFill>
                <a:srgbClr val="2F97B5"/>
              </a:solidFill>
            </a:endParaRP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Suffissi del tema del presente </a:t>
            </a:r>
            <a:br>
              <a:rPr lang="it-IT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</a:br>
            <a:r>
              <a:rPr lang="it-IT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classi tematiche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endParaRPr lang="it-IT" dirty="0" smtClean="0">
              <a:ln>
                <a:solidFill>
                  <a:srgbClr val="2C7C9F"/>
                </a:solidFill>
              </a:ln>
              <a:solidFill>
                <a:srgbClr val="2F97B5"/>
              </a:solidFill>
            </a:endParaRPr>
          </a:p>
          <a:p>
            <a:pPr algn="just">
              <a:buFontTx/>
              <a:buChar char="-"/>
            </a:pPr>
            <a:r>
              <a:rPr lang="it-IT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a-: </a:t>
            </a:r>
            <a:r>
              <a:rPr lang="it-IT" dirty="0" err="1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1</a:t>
            </a:r>
            <a:r>
              <a:rPr lang="it-IT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) I cl. </a:t>
            </a:r>
            <a:r>
              <a:rPr lang="it-IT" dirty="0" err="1" smtClean="0">
                <a:ln w="3175" cap="flat" cmpd="sng" algn="ctr">
                  <a:solidFill>
                    <a:srgbClr val="2C7C9F">
                      <a:alpha val="28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2F97B5">
                    <a:alpha val="92000"/>
                  </a:srgbClr>
                </a:solidFill>
              </a:rPr>
              <a:t>bhar</a:t>
            </a:r>
            <a:r>
              <a:rPr lang="it-IT" dirty="0" err="1" smtClean="0">
                <a:ln w="3175" cap="flat" cmpd="sng" algn="ctr">
                  <a:solidFill>
                    <a:srgbClr val="2C7C9F">
                      <a:alpha val="28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chemeClr val="accent6">
                    <a:lumMod val="60000"/>
                    <a:lumOff val="40000"/>
                  </a:schemeClr>
                </a:solidFill>
              </a:rPr>
              <a:t>a</a:t>
            </a:r>
            <a:r>
              <a:rPr lang="it-IT" dirty="0" err="1" smtClean="0">
                <a:ln w="3175" cap="flat" cmpd="sng" algn="ctr">
                  <a:solidFill>
                    <a:srgbClr val="2C7C9F">
                      <a:alpha val="28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2F97B5">
                    <a:alpha val="92000"/>
                  </a:srgbClr>
                </a:solidFill>
              </a:rPr>
              <a:t>-ti</a:t>
            </a:r>
            <a:r>
              <a:rPr lang="it-IT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; </a:t>
            </a:r>
            <a:r>
              <a:rPr lang="it-IT" dirty="0" err="1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2</a:t>
            </a:r>
            <a:r>
              <a:rPr lang="it-IT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) </a:t>
            </a:r>
            <a:r>
              <a:rPr lang="it-IT" dirty="0" err="1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VI</a:t>
            </a:r>
            <a:r>
              <a:rPr lang="it-IT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 cl. </a:t>
            </a:r>
            <a:r>
              <a:rPr lang="it-IT" dirty="0" smtClean="0">
                <a:ln>
                  <a:solidFill>
                    <a:srgbClr val="2C7C9F">
                      <a:alpha val="41000"/>
                    </a:srgbClr>
                  </a:solidFill>
                </a:ln>
                <a:solidFill>
                  <a:srgbClr val="2F97B5"/>
                </a:solidFill>
              </a:rPr>
              <a:t>vis</a:t>
            </a:r>
            <a:r>
              <a:rPr lang="it-IT" dirty="0" smtClean="0">
                <a:solidFill>
                  <a:srgbClr val="2F97B5"/>
                </a:solidFill>
              </a:rPr>
              <a:t>́</a:t>
            </a:r>
            <a:r>
              <a:rPr lang="it-IT" dirty="0" smtClean="0">
                <a:ln w="3175" cap="flat" cmpd="sng" algn="ctr">
                  <a:solidFill>
                    <a:srgbClr val="2C7C9F">
                      <a:alpha val="41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4040"/>
                </a:solidFill>
              </a:rPr>
              <a:t>a</a:t>
            </a:r>
            <a:r>
              <a:rPr lang="it-IT" dirty="0" smtClean="0">
                <a:ln w="3175" cap="flat" cmpd="sng" algn="ctr">
                  <a:solidFill>
                    <a:srgbClr val="2C7C9F">
                      <a:alpha val="41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2F97B5"/>
                </a:solidFill>
              </a:rPr>
              <a:t>-ti</a:t>
            </a:r>
            <a:endParaRPr lang="it-IT" dirty="0" smtClean="0">
              <a:ln>
                <a:solidFill>
                  <a:srgbClr val="2C7C9F"/>
                </a:solidFill>
              </a:ln>
              <a:solidFill>
                <a:srgbClr val="2F97B5"/>
              </a:solidFill>
            </a:endParaRPr>
          </a:p>
          <a:p>
            <a:pPr algn="just">
              <a:buFontTx/>
              <a:buChar char="-"/>
            </a:pPr>
            <a:r>
              <a:rPr lang="it-IT" dirty="0" err="1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ya-</a:t>
            </a:r>
            <a:r>
              <a:rPr lang="it-IT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: IV cl. </a:t>
            </a:r>
            <a:r>
              <a:rPr lang="it-IT" dirty="0" smtClean="0">
                <a:ln>
                  <a:solidFill>
                    <a:srgbClr val="2C7C9F">
                      <a:alpha val="41000"/>
                    </a:srgbClr>
                  </a:solidFill>
                </a:ln>
                <a:solidFill>
                  <a:srgbClr val="2F97B5"/>
                </a:solidFill>
              </a:rPr>
              <a:t>pas</a:t>
            </a:r>
            <a:r>
              <a:rPr lang="it-IT" dirty="0" smtClean="0">
                <a:solidFill>
                  <a:srgbClr val="2F97B5"/>
                </a:solidFill>
              </a:rPr>
              <a:t>́</a:t>
            </a:r>
            <a:r>
              <a:rPr lang="it-IT" dirty="0" smtClean="0">
                <a:solidFill>
                  <a:srgbClr val="FF4040"/>
                </a:solidFill>
              </a:rPr>
              <a:t>ya</a:t>
            </a:r>
            <a:r>
              <a:rPr lang="it-IT" dirty="0" smtClean="0">
                <a:solidFill>
                  <a:srgbClr val="2F97B5"/>
                </a:solidFill>
              </a:rPr>
              <a:t>-ti</a:t>
            </a:r>
            <a:endParaRPr lang="it-IT" dirty="0" smtClean="0">
              <a:ln>
                <a:solidFill>
                  <a:srgbClr val="2C7C9F"/>
                </a:solidFill>
              </a:ln>
              <a:solidFill>
                <a:srgbClr val="2F97B5"/>
              </a:solidFill>
            </a:endParaRPr>
          </a:p>
          <a:p>
            <a:pPr algn="just">
              <a:buFontTx/>
              <a:buChar char="-"/>
            </a:pPr>
            <a:r>
              <a:rPr lang="it-IT" dirty="0" err="1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aya-</a:t>
            </a:r>
            <a:r>
              <a:rPr lang="it-IT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: </a:t>
            </a:r>
            <a:r>
              <a:rPr lang="it-IT" dirty="0" err="1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X</a:t>
            </a:r>
            <a:r>
              <a:rPr lang="it-IT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 cl. </a:t>
            </a:r>
            <a:r>
              <a:rPr lang="it-IT" dirty="0" err="1" smtClean="0">
                <a:ln w="3175" cap="flat" cmpd="sng" algn="ctr">
                  <a:solidFill>
                    <a:srgbClr val="2C7C9F">
                      <a:alpha val="41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2F97B5"/>
                </a:solidFill>
              </a:rPr>
              <a:t>cor</a:t>
            </a:r>
            <a:r>
              <a:rPr lang="it-IT" dirty="0" err="1" smtClean="0">
                <a:ln w="3175" cap="flat" cmpd="sng" algn="ctr">
                  <a:solidFill>
                    <a:srgbClr val="2C7C9F">
                      <a:alpha val="41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4040"/>
                </a:solidFill>
              </a:rPr>
              <a:t>aya</a:t>
            </a:r>
            <a:r>
              <a:rPr lang="it-IT" dirty="0" err="1" smtClean="0">
                <a:ln w="3175" cap="flat" cmpd="sng" algn="ctr">
                  <a:solidFill>
                    <a:srgbClr val="2C7C9F">
                      <a:alpha val="41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2F97B5"/>
                </a:solidFill>
              </a:rPr>
              <a:t>-ti</a:t>
            </a:r>
            <a:endParaRPr lang="it-IT" dirty="0" smtClean="0">
              <a:ln w="3175" cap="flat" cmpd="sng" algn="ctr">
                <a:solidFill>
                  <a:srgbClr val="2C7C9F">
                    <a:alpha val="41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solidFill>
                <a:srgbClr val="2F97B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Brezza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Office classic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Flusso.thmx</Template>
  <TotalTime>14671</TotalTime>
  <Words>3782</Words>
  <Application>Microsoft Office PowerPoint</Application>
  <PresentationFormat>Presentazione su schermo (4:3)</PresentationFormat>
  <Paragraphs>1240</Paragraphs>
  <Slides>67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67</vt:i4>
      </vt:variant>
    </vt:vector>
  </HeadingPairs>
  <TitlesOfParts>
    <vt:vector size="68" baseType="lpstr">
      <vt:lpstr>Tema di Office</vt:lpstr>
      <vt:lpstr>Lingua e Letteratura Sanscrita Lineamenti di lingua sanscrita e di storia della letteratura dell’India antica e classica</vt:lpstr>
      <vt:lpstr>Orario:  Lunedì 14.30-16.30 - aula Istituto di Glottologia - Via Festa del Perdono Mercoledì 12.30-14.30 - aula 104 - Via Festa del Perdono Venerdì 08.30-10.30 - aula 104 - Via Festa del Perdono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Formazione del presente tematico I – IV – VI – X classe</vt:lpstr>
      <vt:lpstr>Suffissi del tema del presente  classi tematiche</vt:lpstr>
      <vt:lpstr>Apofonia-Alternanza vocalica con funzione morfologica (radici-suffissi-desinenze)</vt:lpstr>
      <vt:lpstr>Presentazione standard di PowerPoint</vt:lpstr>
      <vt:lpstr>Presentazione standard di PowerPoint</vt:lpstr>
      <vt:lpstr>Presente tematico I – IV – VI – X classe</vt:lpstr>
      <vt:lpstr>Desinenze</vt:lpstr>
      <vt:lpstr>Presentazione standard di PowerPoint</vt:lpstr>
      <vt:lpstr>Presentazione standard di PowerPoint</vt:lpstr>
      <vt:lpstr>Formazione tema del presente classi tematiche</vt:lpstr>
      <vt:lpstr>Presentazione standard di PowerPoint</vt:lpstr>
      <vt:lpstr>Presentazione standard di PowerPoint</vt:lpstr>
      <vt:lpstr>Formazione tema del presente coniugazione atematica</vt:lpstr>
      <vt:lpstr>VIII classe</vt:lpstr>
      <vt:lpstr>V classe</vt:lpstr>
      <vt:lpstr>IX classe</vt:lpstr>
      <vt:lpstr>II classe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VII classe</vt:lpstr>
      <vt:lpstr>III classe</vt:lpstr>
      <vt:lpstr>Presentazione standard di PowerPoint</vt:lpstr>
      <vt:lpstr>Morfologia nominale sostantivo-aggettivo-pronome</vt:lpstr>
      <vt:lpstr>Casi</vt:lpstr>
      <vt:lpstr>Presentazione standard di PowerPoint</vt:lpstr>
      <vt:lpstr>Presentazione standard di PowerPoint</vt:lpstr>
      <vt:lpstr>Presentazione standard di PowerPoint</vt:lpstr>
      <vt:lpstr>Temi in –a: masch.-neutri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Casi indiretti  - Temi in –a  maschili e neutri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sandhi del visarga</vt:lpstr>
      <vt:lpstr>sandhi esterno vocalico</vt:lpstr>
      <vt:lpstr>sandhi esterno vocalico</vt:lpstr>
      <vt:lpstr>Sandhi consonantico</vt:lpstr>
      <vt:lpstr>Composti</vt:lpstr>
      <vt:lpstr>Presentazione standard di PowerPoint</vt:lpstr>
      <vt:lpstr>Presentazione standard di PowerPoint</vt:lpstr>
      <vt:lpstr>Temi in vocale lunga femminili</vt:lpstr>
      <vt:lpstr>Presentazione standard di PowerPoint</vt:lpstr>
      <vt:lpstr>Presentazione standard di PowerPoint</vt:lpstr>
      <vt:lpstr>Presentazione standard di PowerPoint</vt:lpstr>
      <vt:lpstr>Temi in vocale breve (-i /-u) masch. </vt:lpstr>
      <vt:lpstr>Temi in vocale breve (-i /-u) neutri</vt:lpstr>
      <vt:lpstr>Temi in consonante</vt:lpstr>
      <vt:lpstr>Temi in -in</vt:lpstr>
      <vt:lpstr>Presentazione standard di PowerPoint</vt:lpstr>
      <vt:lpstr>Desinenze secondarie</vt:lpstr>
      <vt:lpstr>Presentazione standard di PowerPoint</vt:lpstr>
      <vt:lpstr>Presentazione standard di PowerPoint</vt:lpstr>
      <vt:lpstr>Presentazione standard di PowerPoint</vt:lpstr>
    </vt:vector>
  </TitlesOfParts>
  <Company>Paola Rossi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Lingua e Letteratura Sanscrita Lineamenti di lingua sanscrita e di storia della letteratura dell’India antica e classica</dc:title>
  <dc:creator>Apple</dc:creator>
  <cp:lastModifiedBy>Boccali</cp:lastModifiedBy>
  <cp:revision>242</cp:revision>
  <cp:lastPrinted>2014-12-01T13:16:50Z</cp:lastPrinted>
  <dcterms:created xsi:type="dcterms:W3CDTF">2014-11-30T19:04:49Z</dcterms:created>
  <dcterms:modified xsi:type="dcterms:W3CDTF">2014-12-19T11:21:11Z</dcterms:modified>
</cp:coreProperties>
</file>