
<file path=[Content_Types].xml><?xml version="1.0" encoding="utf-8"?>
<Types xmlns="http://schemas.openxmlformats.org/package/2006/content-types">
  <Default Extension="png" ContentType="image/png"/>
  <Default Extension="pdf" ContentType="application/pd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66" r:id="rId3"/>
    <p:sldId id="259" r:id="rId4"/>
    <p:sldId id="260" r:id="rId5"/>
    <p:sldId id="262" r:id="rId6"/>
    <p:sldId id="267" r:id="rId7"/>
    <p:sldId id="270" r:id="rId8"/>
    <p:sldId id="265" r:id="rId9"/>
    <p:sldId id="268" r:id="rId10"/>
    <p:sldId id="279" r:id="rId11"/>
    <p:sldId id="280" r:id="rId12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60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715080-8D0E-5D41-BD14-EC23B714C5E5}" type="datetimeFigureOut">
              <a:rPr lang="it-IT" smtClean="0"/>
              <a:pPr/>
              <a:t>19/11/2019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93760F-8E1E-F84E-BF9F-8DA2AB5B710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92919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86338-2D56-AB45-B72D-7B6C7C82509E}" type="datetimeFigureOut">
              <a:rPr lang="it-IT" smtClean="0"/>
              <a:pPr/>
              <a:t>19/11/2019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63B023-4478-6A46-A10C-E22196A71AA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3152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DC6DD-3B21-DF49-B7EA-B2201BDA8755}" type="slidenum">
              <a:rPr lang="it-IT" smtClean="0"/>
              <a:pPr/>
              <a:t>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Boffelli Fabrizio - 2012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1385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3C06-9066-6C47-B190-0D44EACEA0BE}" type="datetime1">
              <a:rPr lang="it-IT" smtClean="0"/>
              <a:pPr/>
              <a:t>19/11/2019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14DBE-9CE8-DA47-83AB-9EA22C17AF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3094A-2B93-7B48-908E-20ED07CDF472}" type="datetime1">
              <a:rPr lang="it-IT" smtClean="0"/>
              <a:pPr/>
              <a:t>19/11/2019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14DBE-9CE8-DA47-83AB-9EA22C17AF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E81D-9D99-1447-AD54-B5DB90B37799}" type="datetime1">
              <a:rPr lang="it-IT" smtClean="0"/>
              <a:pPr/>
              <a:t>19/11/2019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14DBE-9CE8-DA47-83AB-9EA22C17AF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62C8-3FB0-2644-BE31-0789CDBD36D2}" type="datetime1">
              <a:rPr lang="it-IT" smtClean="0"/>
              <a:pPr/>
              <a:t>19/11/2019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14DBE-9CE8-DA47-83AB-9EA22C17AF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4D0DE-7A9E-9043-914E-897490C8B381}" type="datetime1">
              <a:rPr lang="it-IT" smtClean="0"/>
              <a:pPr/>
              <a:t>19/11/2019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14DBE-9CE8-DA47-83AB-9EA22C17AF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5EC4-0579-5B4B-9C78-E037044F7D06}" type="datetime1">
              <a:rPr lang="it-IT" smtClean="0"/>
              <a:pPr/>
              <a:t>19/11/2019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14DBE-9CE8-DA47-83AB-9EA22C17AF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EB5F-8B28-FE45-9353-B92DAF67E4B0}" type="datetime1">
              <a:rPr lang="it-IT" smtClean="0"/>
              <a:pPr/>
              <a:t>19/11/2019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14DBE-9CE8-DA47-83AB-9EA22C17AF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39C8-3462-4D4A-9F85-7519DB8A2D89}" type="datetime1">
              <a:rPr lang="it-IT" smtClean="0"/>
              <a:pPr/>
              <a:t>19/11/2019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14DBE-9CE8-DA47-83AB-9EA22C17AF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D24D7-B79D-2C4D-9CA5-2D642247D377}" type="datetime1">
              <a:rPr lang="it-IT" smtClean="0"/>
              <a:pPr/>
              <a:t>19/11/2019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14DBE-9CE8-DA47-83AB-9EA22C17AF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7FA1-FB01-2745-A121-F19E32CF2895}" type="datetime1">
              <a:rPr lang="it-IT" smtClean="0"/>
              <a:pPr/>
              <a:t>19/11/2019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14DBE-9CE8-DA47-83AB-9EA22C17AF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F63C-5842-B443-B053-1344529F81A8}" type="datetime1">
              <a:rPr lang="it-IT" smtClean="0"/>
              <a:pPr/>
              <a:t>19/11/2019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14DBE-9CE8-DA47-83AB-9EA22C17AF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74FD4-C8FC-024A-968E-3B9CA8F01D1C}" type="datetime1">
              <a:rPr lang="it-IT" smtClean="0"/>
              <a:pPr/>
              <a:t>19/11/2019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14DBE-9CE8-DA47-83AB-9EA22C17AF0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d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8.pdf"/><Relationship Id="rId7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10.pdf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877485" y="2182713"/>
            <a:ext cx="7772400" cy="1540331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5400000" scaled="1"/>
          </a:gra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it-IT" sz="3600" b="1" dirty="0" smtClean="0"/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it-IT" sz="3600" b="1" dirty="0" smtClean="0"/>
              <a:t>TERMOLOGIA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kumimoji="0" lang="it-IT" sz="3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054121" y="6314029"/>
            <a:ext cx="30357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2400" b="1" i="1" dirty="0" smtClean="0">
                <a:solidFill>
                  <a:srgbClr val="FF0000"/>
                </a:solidFill>
              </a:rPr>
              <a:t>Alessandro Lascialfari</a:t>
            </a:r>
            <a:endParaRPr lang="it-IT" sz="2400" b="1" i="1" dirty="0" smtClean="0">
              <a:solidFill>
                <a:srgbClr val="FF0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983107" y="5846174"/>
            <a:ext cx="31747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200" b="1" i="1" dirty="0" smtClean="0">
                <a:solidFill>
                  <a:srgbClr val="FF0000"/>
                </a:solidFill>
              </a:rPr>
              <a:t>A. A. </a:t>
            </a:r>
            <a:r>
              <a:rPr lang="it-IT" sz="2200" b="1" i="1" dirty="0" smtClean="0">
                <a:solidFill>
                  <a:srgbClr val="FF0000"/>
                </a:solidFill>
              </a:rPr>
              <a:t>2019 </a:t>
            </a:r>
            <a:r>
              <a:rPr lang="it-IT" sz="2200" b="1" i="1" dirty="0" smtClean="0">
                <a:solidFill>
                  <a:srgbClr val="FF0000"/>
                </a:solidFill>
              </a:rPr>
              <a:t>- </a:t>
            </a:r>
            <a:r>
              <a:rPr lang="it-IT" sz="2200" b="1" i="1" dirty="0" smtClean="0">
                <a:solidFill>
                  <a:srgbClr val="FF0000"/>
                </a:solidFill>
              </a:rPr>
              <a:t>2020</a:t>
            </a:r>
            <a:endParaRPr lang="it-IT" sz="2200" b="1" i="1" dirty="0">
              <a:solidFill>
                <a:srgbClr val="FF0000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363536" y="4235985"/>
            <a:ext cx="47628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charset="2"/>
              <a:buChar char="ü"/>
            </a:pPr>
            <a:r>
              <a:rPr lang="it-IT" dirty="0" smtClean="0"/>
              <a:t> </a:t>
            </a:r>
            <a:r>
              <a:rPr lang="it-IT" b="1" i="1" dirty="0" smtClean="0"/>
              <a:t>TEMPERATURA</a:t>
            </a:r>
          </a:p>
          <a:p>
            <a:pPr>
              <a:buFont typeface="Wingdings" charset="2"/>
              <a:buChar char="ü"/>
            </a:pPr>
            <a:r>
              <a:rPr lang="it-IT" b="1" i="1" dirty="0" smtClean="0"/>
              <a:t>STATO E TRASFORMAZIONE TERMODINAMICA</a:t>
            </a:r>
          </a:p>
          <a:p>
            <a:pPr>
              <a:buFont typeface="Wingdings" charset="2"/>
              <a:buChar char="ü"/>
            </a:pPr>
            <a:r>
              <a:rPr lang="it-IT" b="1" i="1" dirty="0" smtClean="0"/>
              <a:t>CALORE E CALORE SPECIFICO</a:t>
            </a:r>
          </a:p>
        </p:txBody>
      </p:sp>
      <p:sp>
        <p:nvSpPr>
          <p:cNvPr id="8" name="Rettangolo 7"/>
          <p:cNvSpPr/>
          <p:nvPr/>
        </p:nvSpPr>
        <p:spPr>
          <a:xfrm>
            <a:off x="877485" y="455303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200" b="1" dirty="0" smtClean="0">
                <a:solidFill>
                  <a:srgbClr val="FF0000"/>
                </a:solidFill>
              </a:rPr>
              <a:t>CLASSE DELLE LAUREE TRIENNALI DELLE </a:t>
            </a:r>
          </a:p>
          <a:p>
            <a:pPr algn="ctr"/>
            <a:r>
              <a:rPr lang="it-IT" sz="3200" b="1" dirty="0" smtClean="0">
                <a:solidFill>
                  <a:srgbClr val="FF0000"/>
                </a:solidFill>
              </a:rPr>
              <a:t>PROFESSIONI SANITARIE TECNICHE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420938"/>
            <a:ext cx="2616200" cy="345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2051050" y="4941888"/>
            <a:ext cx="2233613" cy="1322387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/>
              <a:t>Se Q si esprime </a:t>
            </a:r>
          </a:p>
          <a:p>
            <a:r>
              <a:rPr lang="en-US" sz="2000"/>
              <a:t>in </a:t>
            </a:r>
            <a:r>
              <a:rPr lang="en-US" sz="2000" i="1"/>
              <a:t>calorie</a:t>
            </a:r>
            <a:r>
              <a:rPr lang="en-US" sz="2000"/>
              <a:t>:</a:t>
            </a:r>
            <a:r>
              <a:rPr lang="en-US" sz="2000" b="0">
                <a:latin typeface="Times New Roman" charset="0"/>
              </a:rPr>
              <a:t> </a:t>
            </a:r>
          </a:p>
          <a:p>
            <a:r>
              <a:rPr lang="en-US" sz="4000">
                <a:latin typeface="Tahoma" charset="0"/>
              </a:rPr>
              <a:t>L = J Q </a:t>
            </a:r>
            <a:endParaRPr lang="it-IT" sz="4000">
              <a:latin typeface="Tahoma" charset="0"/>
            </a:endParaRPr>
          </a:p>
        </p:txBody>
      </p:sp>
      <p:sp>
        <p:nvSpPr>
          <p:cNvPr id="9" name="Line 15"/>
          <p:cNvSpPr>
            <a:spLocks noChangeShapeType="1"/>
          </p:cNvSpPr>
          <p:nvPr/>
        </p:nvSpPr>
        <p:spPr bwMode="auto">
          <a:xfrm>
            <a:off x="3708400" y="5661025"/>
            <a:ext cx="762000" cy="0"/>
          </a:xfrm>
          <a:prstGeom prst="line">
            <a:avLst/>
          </a:prstGeom>
          <a:noFill/>
          <a:ln w="76200">
            <a:solidFill>
              <a:srgbClr val="9900CC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" name="Text Box 18"/>
          <p:cNvSpPr txBox="1">
            <a:spLocks noChangeArrowheads="1"/>
          </p:cNvSpPr>
          <p:nvPr/>
        </p:nvSpPr>
        <p:spPr bwMode="auto">
          <a:xfrm>
            <a:off x="4356100" y="4437063"/>
            <a:ext cx="4489450" cy="584200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it-IT" sz="2000">
                <a:solidFill>
                  <a:srgbClr val="0000FF"/>
                </a:solidFill>
              </a:rPr>
              <a:t>equivalente termico del lavoro</a:t>
            </a:r>
          </a:p>
          <a:p>
            <a:pPr algn="ctr">
              <a:lnSpc>
                <a:spcPct val="80000"/>
              </a:lnSpc>
            </a:pPr>
            <a:r>
              <a:rPr lang="en-US" sz="2000">
                <a:solidFill>
                  <a:srgbClr val="0000FF"/>
                </a:solidFill>
              </a:rPr>
              <a:t>equivalente meccanico della caloria</a:t>
            </a:r>
            <a:endParaRPr lang="it-IT" sz="2000">
              <a:solidFill>
                <a:srgbClr val="0000FF"/>
              </a:solidFill>
            </a:endParaRPr>
          </a:p>
        </p:txBody>
      </p:sp>
      <p:sp>
        <p:nvSpPr>
          <p:cNvPr id="10247" name="Rectangle 20"/>
          <p:cNvSpPr>
            <a:spLocks noChangeArrowheads="1"/>
          </p:cNvSpPr>
          <p:nvPr/>
        </p:nvSpPr>
        <p:spPr bwMode="auto">
          <a:xfrm>
            <a:off x="4500563" y="5157788"/>
            <a:ext cx="4419600" cy="990600"/>
          </a:xfrm>
          <a:prstGeom prst="rect">
            <a:avLst/>
          </a:prstGeom>
          <a:noFill/>
          <a:ln w="57150">
            <a:solidFill>
              <a:srgbClr val="9900CC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it-IT"/>
          </a:p>
        </p:txBody>
      </p:sp>
      <p:sp>
        <p:nvSpPr>
          <p:cNvPr id="19" name="AutoShape 22"/>
          <p:cNvSpPr>
            <a:spLocks noChangeArrowheads="1"/>
          </p:cNvSpPr>
          <p:nvPr/>
        </p:nvSpPr>
        <p:spPr bwMode="auto">
          <a:xfrm>
            <a:off x="8604250" y="4508500"/>
            <a:ext cx="381000" cy="990600"/>
          </a:xfrm>
          <a:prstGeom prst="curvedLeftArrow">
            <a:avLst>
              <a:gd name="adj1" fmla="val 52000"/>
              <a:gd name="adj2" fmla="val 104000"/>
              <a:gd name="adj3" fmla="val 33333"/>
            </a:avLst>
          </a:prstGeom>
          <a:solidFill>
            <a:srgbClr val="9900CC"/>
          </a:solidFill>
          <a:ln w="9525">
            <a:solidFill>
              <a:srgbClr val="9900CC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it-IT"/>
          </a:p>
        </p:txBody>
      </p:sp>
      <p:sp>
        <p:nvSpPr>
          <p:cNvPr id="20" name="Rettangolo 19"/>
          <p:cNvSpPr>
            <a:spLocks noChangeArrowheads="1"/>
          </p:cNvSpPr>
          <p:nvPr/>
        </p:nvSpPr>
        <p:spPr bwMode="auto">
          <a:xfrm>
            <a:off x="2916238" y="1341438"/>
            <a:ext cx="588645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just"/>
            <a:r>
              <a:rPr lang="it-IT" sz="1600" dirty="0">
                <a:solidFill>
                  <a:srgbClr val="CC3399"/>
                </a:solidFill>
              </a:rPr>
              <a:t>CALORIMETRO: </a:t>
            </a:r>
          </a:p>
          <a:p>
            <a:pPr algn="just"/>
            <a:r>
              <a:rPr lang="it-IT" sz="1400" b="0" dirty="0"/>
              <a:t>lavoro esterno (caduta di un peso) -&gt; movimento rotatorio di due palette in un contenitore pieno d’acqua -&gt; moto viscoso (</a:t>
            </a:r>
            <a:r>
              <a:rPr lang="it-IT" sz="1400" b="0" dirty="0" err="1"/>
              <a:t>=con</a:t>
            </a:r>
            <a:r>
              <a:rPr lang="it-IT" sz="1400" b="0" dirty="0"/>
              <a:t> attrito), che raggiunge una velocità costante -&gt; </a:t>
            </a:r>
            <a:r>
              <a:rPr lang="it-IT" sz="1400" b="0" dirty="0">
                <a:solidFill>
                  <a:srgbClr val="FF0000"/>
                </a:solidFill>
              </a:rPr>
              <a:t>l’acqua aumenta di temperatura, mentre il peso rallenta la sua caduta </a:t>
            </a:r>
            <a:r>
              <a:rPr lang="it-IT" sz="1400" b="0" dirty="0"/>
              <a:t>(a causa della viscosità dell’acqua, che “frena” le pale)</a:t>
            </a:r>
          </a:p>
          <a:p>
            <a:pPr algn="just"/>
            <a:endParaRPr lang="it-IT" sz="1400" b="0" dirty="0"/>
          </a:p>
          <a:p>
            <a:pPr algn="just"/>
            <a:r>
              <a:rPr lang="it-IT" sz="1400" b="0" dirty="0"/>
              <a:t>Interpretazione: c’è stato uno </a:t>
            </a:r>
            <a:r>
              <a:rPr lang="it-IT" sz="1400" dirty="0">
                <a:solidFill>
                  <a:srgbClr val="CC3399"/>
                </a:solidFill>
              </a:rPr>
              <a:t>“scambio” di energia tra lavoro meccanico e calore</a:t>
            </a:r>
            <a:r>
              <a:rPr lang="it-IT" sz="1400" b="0" dirty="0"/>
              <a:t>: tutto è avvenuto come se si fosse somministrato calore (cosa impossibile perché il calorimetro è isolato termicamente) -&gt; determinazione del </a:t>
            </a:r>
            <a:r>
              <a:rPr lang="it-IT" sz="1400" dirty="0">
                <a:solidFill>
                  <a:srgbClr val="CC3399"/>
                </a:solidFill>
              </a:rPr>
              <a:t>rapporto tra l'energia meccanica immessa (in joule) e la variazione di energia interna (in calorie)</a:t>
            </a:r>
            <a:r>
              <a:rPr lang="it-IT" sz="1400" b="0" dirty="0"/>
              <a:t>, data dal prodotto della massa d'acqua per l'innalzamento di temperatura.</a:t>
            </a:r>
          </a:p>
        </p:txBody>
      </p:sp>
      <p:pic>
        <p:nvPicPr>
          <p:cNvPr id="10251" name="Picture 19" descr="http://upload.wikimedia.org/wikipedia/commons/thumb/8/80/SS-joule.jpg/220px-SS-joul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39100" y="0"/>
            <a:ext cx="854075" cy="129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CasellaDiTesto 20"/>
          <p:cNvSpPr txBox="1"/>
          <p:nvPr/>
        </p:nvSpPr>
        <p:spPr>
          <a:xfrm>
            <a:off x="8064500" y="1258888"/>
            <a:ext cx="111601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1800" b="0" i="1" dirty="0">
                <a:latin typeface="+mn-lt"/>
                <a:ea typeface="+mn-ea"/>
                <a:cs typeface="Arial" pitchFamily="34" charset="0"/>
              </a:rPr>
              <a:t>Joule</a:t>
            </a:r>
          </a:p>
        </p:txBody>
      </p:sp>
      <p:sp>
        <p:nvSpPr>
          <p:cNvPr id="10253" name="CasellaDiTesto 21"/>
          <p:cNvSpPr txBox="1">
            <a:spLocks noChangeArrowheads="1"/>
          </p:cNvSpPr>
          <p:nvPr/>
        </p:nvSpPr>
        <p:spPr bwMode="auto">
          <a:xfrm>
            <a:off x="4787900" y="5445125"/>
            <a:ext cx="3671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it-IT">
                <a:solidFill>
                  <a:srgbClr val="FF0000"/>
                </a:solidFill>
              </a:rPr>
              <a:t>1 cal = 4.18 Joule</a:t>
            </a: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141525" y="203288"/>
            <a:ext cx="7772400" cy="10668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5400000" scaled="1"/>
          </a:gra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3600" b="1" kern="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Equivalenza calore-lavoro</a:t>
            </a:r>
            <a:endParaRPr kumimoji="0" lang="it-IT" sz="3600" b="1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Segnaposto numero diapositiva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B514DBE-9CE8-DA47-83AB-9EA22C17AF00}" type="slidenum">
              <a:rPr lang="it-IT" smtClean="0"/>
              <a:pPr/>
              <a:t>10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  <p:bldP spid="9" grpId="0" animBg="1"/>
      <p:bldP spid="10" grpId="0" animBg="1" autoUpdateAnimBg="0"/>
      <p:bldP spid="19" grpId="0" animBg="1" autoUpdateAnimBg="0"/>
      <p:bldP spid="20" grpId="0" autoUpdateAnimBg="0"/>
      <p:bldP spid="14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0" name="Text Box 4"/>
          <p:cNvSpPr txBox="1">
            <a:spLocks noChangeArrowheads="1"/>
          </p:cNvSpPr>
          <p:nvPr/>
        </p:nvSpPr>
        <p:spPr bwMode="auto">
          <a:xfrm>
            <a:off x="684213" y="1341438"/>
            <a:ext cx="7848600" cy="898323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lnSpc>
                <a:spcPct val="85000"/>
              </a:lnSpc>
            </a:pPr>
            <a:r>
              <a:rPr lang="it-IT" sz="2000" dirty="0">
                <a:solidFill>
                  <a:srgbClr val="0000FF"/>
                </a:solidFill>
              </a:rPr>
              <a:t>Fornendo/sottraendo calore a una sostanza, </a:t>
            </a:r>
          </a:p>
          <a:p>
            <a:pPr algn="ctr">
              <a:lnSpc>
                <a:spcPct val="85000"/>
              </a:lnSpc>
            </a:pPr>
            <a:r>
              <a:rPr lang="it-IT" sz="2000" dirty="0">
                <a:solidFill>
                  <a:srgbClr val="0000FF"/>
                </a:solidFill>
              </a:rPr>
              <a:t>la sua temperatura aumenta/diminuisce, proporzionalmente </a:t>
            </a:r>
          </a:p>
          <a:p>
            <a:pPr algn="ctr">
              <a:lnSpc>
                <a:spcPct val="85000"/>
              </a:lnSpc>
            </a:pPr>
            <a:r>
              <a:rPr lang="it-IT" sz="2000" dirty="0">
                <a:solidFill>
                  <a:srgbClr val="0000FF"/>
                </a:solidFill>
              </a:rPr>
              <a:t>alla quantità di calore fornita/sottratta (</a:t>
            </a:r>
            <a:r>
              <a:rPr lang="it-IT" sz="2100" dirty="0" err="1">
                <a:solidFill>
                  <a:srgbClr val="0000FF"/>
                </a:solidFill>
                <a:latin typeface="Tahoma" charset="0"/>
              </a:rPr>
              <a:t>Q</a:t>
            </a:r>
            <a:r>
              <a:rPr lang="it-IT" sz="2100" dirty="0">
                <a:solidFill>
                  <a:srgbClr val="0000FF"/>
                </a:solidFill>
                <a:latin typeface="Tahoma" charset="0"/>
              </a:rPr>
              <a:t> = </a:t>
            </a:r>
            <a:r>
              <a:rPr lang="it-IT" sz="2100" dirty="0" err="1">
                <a:solidFill>
                  <a:srgbClr val="0000FF"/>
                </a:solidFill>
                <a:latin typeface="Tahoma" charset="0"/>
              </a:rPr>
              <a:t>c</a:t>
            </a:r>
            <a:r>
              <a:rPr lang="it-IT" sz="2100" dirty="0">
                <a:solidFill>
                  <a:srgbClr val="0000FF"/>
                </a:solidFill>
                <a:latin typeface="Tahoma" charset="0"/>
              </a:rPr>
              <a:t> </a:t>
            </a:r>
            <a:r>
              <a:rPr lang="it-IT" sz="2100" dirty="0" err="1">
                <a:solidFill>
                  <a:srgbClr val="0000FF"/>
                </a:solidFill>
                <a:latin typeface="Tahoma" charset="0"/>
              </a:rPr>
              <a:t>m</a:t>
            </a:r>
            <a:r>
              <a:rPr lang="it-IT" sz="2100" dirty="0">
                <a:solidFill>
                  <a:srgbClr val="0000FF"/>
                </a:solidFill>
                <a:latin typeface="Tahoma" charset="0"/>
              </a:rPr>
              <a:t> </a:t>
            </a:r>
            <a:r>
              <a:rPr lang="it-IT" sz="2100" dirty="0" err="1">
                <a:solidFill>
                  <a:srgbClr val="0000FF"/>
                </a:solidFill>
                <a:latin typeface="Symbol" charset="2"/>
              </a:rPr>
              <a:t>D</a:t>
            </a:r>
            <a:r>
              <a:rPr lang="it-IT" sz="2100" dirty="0" err="1">
                <a:solidFill>
                  <a:srgbClr val="0000FF"/>
                </a:solidFill>
                <a:latin typeface="Tahoma" charset="0"/>
              </a:rPr>
              <a:t>t</a:t>
            </a:r>
            <a:r>
              <a:rPr lang="it-IT" sz="2100" dirty="0">
                <a:solidFill>
                  <a:srgbClr val="0000FF"/>
                </a:solidFill>
                <a:latin typeface="Tahoma" charset="0"/>
              </a:rPr>
              <a:t>)</a:t>
            </a:r>
            <a:endParaRPr lang="it-IT" sz="1800" dirty="0">
              <a:solidFill>
                <a:srgbClr val="0000FF"/>
              </a:solidFill>
            </a:endParaRPr>
          </a:p>
        </p:txBody>
      </p:sp>
      <p:sp>
        <p:nvSpPr>
          <p:cNvPr id="111621" name="Text Box 5"/>
          <p:cNvSpPr txBox="1">
            <a:spLocks noChangeArrowheads="1"/>
          </p:cNvSpPr>
          <p:nvPr/>
        </p:nvSpPr>
        <p:spPr bwMode="auto">
          <a:xfrm>
            <a:off x="34925" y="2276475"/>
            <a:ext cx="9109075" cy="1241425"/>
          </a:xfrm>
          <a:prstGeom prst="rect">
            <a:avLst/>
          </a:prstGeom>
          <a:gradFill rotWithShape="0">
            <a:gsLst>
              <a:gs pos="0">
                <a:srgbClr val="FFCC99"/>
              </a:gs>
              <a:gs pos="100000">
                <a:srgbClr val="99FF33"/>
              </a:gs>
            </a:gsLst>
            <a:lin ang="5400000" scaled="1"/>
          </a:gradFill>
          <a:ln w="38100">
            <a:solidFill>
              <a:srgbClr val="99FF33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it-IT" sz="2000" dirty="0">
                <a:solidFill>
                  <a:srgbClr val="000090"/>
                </a:solidFill>
              </a:rPr>
              <a:t>per ogni sostanza, esistono due valori “critici” di temperatura</a:t>
            </a:r>
          </a:p>
          <a:p>
            <a:pPr>
              <a:lnSpc>
                <a:spcPct val="90000"/>
              </a:lnSpc>
            </a:pPr>
            <a:r>
              <a:rPr lang="it-IT" sz="2000" dirty="0">
                <a:solidFill>
                  <a:srgbClr val="000090"/>
                </a:solidFill>
              </a:rPr>
              <a:t>che “interrompono” la legge di proporzionalità </a:t>
            </a:r>
            <a:r>
              <a:rPr lang="it-IT" sz="2100" dirty="0">
                <a:solidFill>
                  <a:srgbClr val="000090"/>
                </a:solidFill>
              </a:rPr>
              <a:t>Q</a:t>
            </a:r>
            <a:r>
              <a:rPr lang="it-IT" sz="2100" dirty="0">
                <a:solidFill>
                  <a:srgbClr val="000090"/>
                </a:solidFill>
                <a:sym typeface="Symbol" charset="2"/>
              </a:rPr>
              <a:t></a:t>
            </a:r>
            <a:r>
              <a:rPr lang="it-IT" sz="2100" dirty="0">
                <a:solidFill>
                  <a:srgbClr val="000090"/>
                </a:solidFill>
              </a:rPr>
              <a:t>t: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it-IT" sz="2100" dirty="0">
                <a:solidFill>
                  <a:srgbClr val="FF0000"/>
                </a:solidFill>
              </a:rPr>
              <a:t> </a:t>
            </a:r>
            <a:r>
              <a:rPr lang="it-IT" sz="2000" dirty="0">
                <a:solidFill>
                  <a:srgbClr val="FF0000"/>
                </a:solidFill>
              </a:rPr>
              <a:t>temperatura di fusione/solidificazione </a:t>
            </a:r>
            <a:r>
              <a:rPr lang="it-IT" sz="2000" i="1" dirty="0">
                <a:solidFill>
                  <a:srgbClr val="FF0000"/>
                </a:solidFill>
              </a:rPr>
              <a:t>(solido &lt;-&gt; liquido)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it-IT" sz="2000" dirty="0">
                <a:solidFill>
                  <a:srgbClr val="FF0000"/>
                </a:solidFill>
              </a:rPr>
              <a:t> temperatura di evaporazione(ebollizione)/liquefazione</a:t>
            </a:r>
            <a:r>
              <a:rPr lang="it-IT" sz="2000" dirty="0"/>
              <a:t> </a:t>
            </a:r>
            <a:r>
              <a:rPr lang="it-IT" sz="2000" i="1" dirty="0"/>
              <a:t>(liquido &lt;-&gt; gas)</a:t>
            </a:r>
          </a:p>
        </p:txBody>
      </p:sp>
      <p:sp>
        <p:nvSpPr>
          <p:cNvPr id="111622" name="Text Box 6"/>
          <p:cNvSpPr txBox="1">
            <a:spLocks noChangeArrowheads="1"/>
          </p:cNvSpPr>
          <p:nvPr/>
        </p:nvSpPr>
        <p:spPr bwMode="auto">
          <a:xfrm>
            <a:off x="107950" y="3784600"/>
            <a:ext cx="4897438" cy="20313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it-IT" sz="1800" dirty="0">
                <a:solidFill>
                  <a:srgbClr val="0000FF"/>
                </a:solidFill>
              </a:rPr>
              <a:t>Quando la temperatura raggiunge uno dei due valori critici, tutto il calore </a:t>
            </a:r>
            <a:r>
              <a:rPr lang="it-IT" sz="1800" i="1" dirty="0">
                <a:solidFill>
                  <a:srgbClr val="0000FF"/>
                </a:solidFill>
              </a:rPr>
              <a:t>ulteriormente </a:t>
            </a:r>
            <a:r>
              <a:rPr lang="it-IT" sz="1800" dirty="0">
                <a:solidFill>
                  <a:srgbClr val="0000FF"/>
                </a:solidFill>
              </a:rPr>
              <a:t>fornito/sottratto non viene </a:t>
            </a:r>
          </a:p>
          <a:p>
            <a:r>
              <a:rPr lang="it-IT" sz="1800" dirty="0">
                <a:solidFill>
                  <a:srgbClr val="0000FF"/>
                </a:solidFill>
              </a:rPr>
              <a:t>utilizzato per variare la temperatura, ma per rompere/ricostruire i legami tra gli atomi/molecole (forze di coesione) -&gt; </a:t>
            </a:r>
            <a:r>
              <a:rPr lang="it-IT" sz="1800" dirty="0">
                <a:solidFill>
                  <a:srgbClr val="FF0000"/>
                </a:solidFill>
              </a:rPr>
              <a:t>passaggio di stato solido/liquido, liquido/gassoso, o viceversa</a:t>
            </a:r>
            <a:r>
              <a:rPr lang="it-IT" sz="1800" dirty="0">
                <a:solidFill>
                  <a:schemeClr val="accent2"/>
                </a:solidFill>
              </a:rPr>
              <a:t> </a:t>
            </a:r>
          </a:p>
        </p:txBody>
      </p:sp>
      <p:pic>
        <p:nvPicPr>
          <p:cNvPr id="11980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1913" y="3644900"/>
            <a:ext cx="4002087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760413" y="203288"/>
            <a:ext cx="7772400" cy="10668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5400000" scaled="1"/>
          </a:gra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3600" b="1" kern="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Trasformazioni di stato</a:t>
            </a:r>
            <a:endParaRPr kumimoji="0" lang="it-IT" sz="3600" b="1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Segnaposto numero diapositiva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B514DBE-9CE8-DA47-83AB-9EA22C17AF00}" type="slidenum">
              <a:rPr lang="it-IT" smtClean="0"/>
              <a:pPr/>
              <a:t>11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9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9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0" grpId="0" animBg="1" autoUpdateAnimBg="0"/>
      <p:bldP spid="111621" grpId="0" animBg="1" autoUpdateAnimBg="0"/>
      <p:bldP spid="111622" grpId="0" animBg="1" autoUpdateAnimBg="0"/>
      <p:bldP spid="11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ChangeArrowheads="1"/>
          </p:cNvSpPr>
          <p:nvPr/>
        </p:nvSpPr>
        <p:spPr bwMode="auto">
          <a:xfrm>
            <a:off x="304800" y="1371600"/>
            <a:ext cx="8534400" cy="838200"/>
          </a:xfrm>
          <a:prstGeom prst="rect">
            <a:avLst/>
          </a:prstGeom>
          <a:solidFill>
            <a:srgbClr val="FFFF00"/>
          </a:solidFill>
          <a:ln w="12700">
            <a:noFill/>
            <a:miter lim="800000"/>
            <a:headEnd/>
            <a:tailEnd/>
          </a:ln>
        </p:spPr>
        <p:txBody>
          <a:bodyPr wrap="none" lIns="18225" tIns="25819" rIns="18225" bIns="25819"/>
          <a:lstStyle/>
          <a:p>
            <a:pPr algn="l" defTabSz="728663" eaLnBrk="0" hangingPunct="0">
              <a:lnSpc>
                <a:spcPts val="3450"/>
              </a:lnSpc>
              <a:tabLst>
                <a:tab pos="438150" algn="l"/>
                <a:tab pos="874713" algn="l"/>
                <a:tab pos="1312863" algn="l"/>
              </a:tabLst>
            </a:pPr>
            <a:r>
              <a:rPr lang="en-US" sz="2100" b="1" dirty="0" smtClean="0">
                <a:solidFill>
                  <a:srgbClr val="6600FF"/>
                </a:solidFill>
              </a:rPr>
              <a:t>        I</a:t>
            </a:r>
            <a:r>
              <a:rPr lang="it-IT" sz="2100" b="1" dirty="0" err="1" smtClean="0">
                <a:solidFill>
                  <a:srgbClr val="6600FF"/>
                </a:solidFill>
              </a:rPr>
              <a:t>ndice</a:t>
            </a:r>
            <a:r>
              <a:rPr lang="it-IT" sz="2100" b="1" dirty="0" smtClean="0">
                <a:solidFill>
                  <a:srgbClr val="6600FF"/>
                </a:solidFill>
              </a:rPr>
              <a:t> </a:t>
            </a:r>
            <a:r>
              <a:rPr lang="en-US" sz="2100" b="1" dirty="0">
                <a:solidFill>
                  <a:srgbClr val="6600FF"/>
                </a:solidFill>
              </a:rPr>
              <a:t>“</a:t>
            </a:r>
            <a:r>
              <a:rPr lang="en-US" sz="2100" b="1" dirty="0" err="1">
                <a:solidFill>
                  <a:srgbClr val="6600FF"/>
                </a:solidFill>
              </a:rPr>
              <a:t>oggettivo</a:t>
            </a:r>
            <a:r>
              <a:rPr lang="en-US" sz="2100" b="1" dirty="0">
                <a:solidFill>
                  <a:srgbClr val="6600FF"/>
                </a:solidFill>
              </a:rPr>
              <a:t>” (=</a:t>
            </a:r>
            <a:r>
              <a:rPr lang="en-US" sz="2100" b="1" dirty="0" err="1">
                <a:solidFill>
                  <a:srgbClr val="6600FF"/>
                </a:solidFill>
              </a:rPr>
              <a:t>quantitativo</a:t>
            </a:r>
            <a:r>
              <a:rPr lang="en-US" sz="2100" b="1" dirty="0">
                <a:solidFill>
                  <a:srgbClr val="6600FF"/>
                </a:solidFill>
              </a:rPr>
              <a:t>) </a:t>
            </a:r>
            <a:r>
              <a:rPr lang="it-IT" sz="2100" b="1" dirty="0">
                <a:solidFill>
                  <a:srgbClr val="6600FF"/>
                </a:solidFill>
              </a:rPr>
              <a:t>dello stato termico di un corpo</a:t>
            </a:r>
          </a:p>
        </p:txBody>
      </p:sp>
      <p:sp>
        <p:nvSpPr>
          <p:cNvPr id="104452" name="Rectangle 4"/>
          <p:cNvSpPr>
            <a:spLocks noChangeArrowheads="1"/>
          </p:cNvSpPr>
          <p:nvPr/>
        </p:nvSpPr>
        <p:spPr bwMode="auto">
          <a:xfrm>
            <a:off x="3505200" y="1752600"/>
            <a:ext cx="2362200" cy="582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8225" tIns="25819" rIns="18225" bIns="25819"/>
          <a:lstStyle/>
          <a:p>
            <a:pPr algn="l" defTabSz="728663" eaLnBrk="0" hangingPunct="0">
              <a:lnSpc>
                <a:spcPts val="3450"/>
              </a:lnSpc>
              <a:tabLst>
                <a:tab pos="438150" algn="l"/>
                <a:tab pos="874713" algn="l"/>
                <a:tab pos="1312863" algn="l"/>
              </a:tabLst>
            </a:pPr>
            <a:r>
              <a:rPr lang="it-IT" sz="2500" b="1">
                <a:solidFill>
                  <a:srgbClr val="000000"/>
                </a:solidFill>
              </a:rPr>
              <a:t>(</a:t>
            </a:r>
            <a:r>
              <a:rPr lang="it-IT" sz="2500" b="1">
                <a:solidFill>
                  <a:srgbClr val="FF0000"/>
                </a:solidFill>
              </a:rPr>
              <a:t>caldo</a:t>
            </a:r>
            <a:r>
              <a:rPr lang="it-IT" sz="2500" b="1">
                <a:solidFill>
                  <a:srgbClr val="000000"/>
                </a:solidFill>
              </a:rPr>
              <a:t> – </a:t>
            </a:r>
            <a:r>
              <a:rPr lang="it-IT" sz="2500" b="1">
                <a:solidFill>
                  <a:srgbClr val="3300AA"/>
                </a:solidFill>
              </a:rPr>
              <a:t>freddo</a:t>
            </a:r>
            <a:r>
              <a:rPr lang="it-IT" sz="2500" b="1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04453" name="Rectangle 5"/>
          <p:cNvSpPr>
            <a:spLocks noChangeArrowheads="1"/>
          </p:cNvSpPr>
          <p:nvPr/>
        </p:nvSpPr>
        <p:spPr bwMode="auto">
          <a:xfrm>
            <a:off x="381000" y="5486400"/>
            <a:ext cx="3429000" cy="581025"/>
          </a:xfrm>
          <a:prstGeom prst="rect">
            <a:avLst/>
          </a:prstGeom>
          <a:solidFill>
            <a:srgbClr val="99FF33"/>
          </a:solidFill>
          <a:ln w="12700">
            <a:noFill/>
            <a:miter lim="800000"/>
            <a:headEnd/>
            <a:tailEnd/>
          </a:ln>
        </p:spPr>
        <p:txBody>
          <a:bodyPr wrap="none" lIns="18225" tIns="25819" rIns="18225" bIns="25819"/>
          <a:lstStyle/>
          <a:p>
            <a:pPr algn="l" defTabSz="728663" eaLnBrk="0" hangingPunct="0">
              <a:lnSpc>
                <a:spcPts val="3450"/>
              </a:lnSpc>
              <a:tabLst>
                <a:tab pos="438150" algn="l"/>
                <a:tab pos="874713" algn="l"/>
                <a:tab pos="1312863" algn="l"/>
              </a:tabLst>
            </a:pPr>
            <a:r>
              <a:rPr lang="it-IT" sz="2900" b="1" dirty="0" smtClean="0">
                <a:solidFill>
                  <a:srgbClr val="000000"/>
                </a:solidFill>
                <a:latin typeface="Tahoma" pitchFamily="34" charset="0"/>
              </a:rPr>
              <a:t>  </a:t>
            </a:r>
            <a:r>
              <a:rPr lang="it-IT" sz="2900" b="1" dirty="0" err="1" smtClean="0">
                <a:solidFill>
                  <a:srgbClr val="000000"/>
                </a:solidFill>
                <a:latin typeface="Tahoma" pitchFamily="34" charset="0"/>
              </a:rPr>
              <a:t>V</a:t>
            </a:r>
            <a:r>
              <a:rPr lang="it-IT" sz="2900" b="1" dirty="0">
                <a:solidFill>
                  <a:srgbClr val="000000"/>
                </a:solidFill>
                <a:latin typeface="Tahoma" pitchFamily="34" charset="0"/>
              </a:rPr>
              <a:t>(</a:t>
            </a:r>
            <a:r>
              <a:rPr lang="it-IT" sz="2900" b="1" dirty="0" err="1">
                <a:solidFill>
                  <a:srgbClr val="000000"/>
                </a:solidFill>
                <a:latin typeface="Tahoma" pitchFamily="34" charset="0"/>
              </a:rPr>
              <a:t>t</a:t>
            </a:r>
            <a:r>
              <a:rPr lang="it-IT" sz="2900" b="1" dirty="0">
                <a:solidFill>
                  <a:srgbClr val="000000"/>
                </a:solidFill>
                <a:latin typeface="Tahoma" pitchFamily="34" charset="0"/>
              </a:rPr>
              <a:t>) = V</a:t>
            </a:r>
            <a:r>
              <a:rPr lang="it-IT" sz="1700" b="1" dirty="0">
                <a:solidFill>
                  <a:srgbClr val="000000"/>
                </a:solidFill>
                <a:latin typeface="Tahoma" pitchFamily="34" charset="0"/>
              </a:rPr>
              <a:t>o</a:t>
            </a:r>
            <a:r>
              <a:rPr lang="it-IT" sz="2900" b="1" baseline="-25000" dirty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it-IT" sz="2900" b="1" dirty="0">
                <a:solidFill>
                  <a:srgbClr val="000000"/>
                </a:solidFill>
                <a:latin typeface="Tahoma" pitchFamily="34" charset="0"/>
              </a:rPr>
              <a:t>(1+</a:t>
            </a:r>
            <a:r>
              <a:rPr lang="it-IT" sz="3300" b="1" dirty="0">
                <a:solidFill>
                  <a:srgbClr val="000000"/>
                </a:solidFill>
                <a:latin typeface="Symbol" pitchFamily="18" charset="2"/>
              </a:rPr>
              <a:t>a</a:t>
            </a:r>
            <a:r>
              <a:rPr lang="it-IT" sz="2900" b="1" dirty="0">
                <a:solidFill>
                  <a:srgbClr val="000000"/>
                </a:solidFill>
                <a:latin typeface="Tahoma" pitchFamily="34" charset="0"/>
              </a:rPr>
              <a:t>t)</a:t>
            </a:r>
          </a:p>
        </p:txBody>
      </p:sp>
      <p:sp>
        <p:nvSpPr>
          <p:cNvPr id="104454" name="Rectangle 6"/>
          <p:cNvSpPr>
            <a:spLocks noChangeArrowheads="1"/>
          </p:cNvSpPr>
          <p:nvPr/>
        </p:nvSpPr>
        <p:spPr bwMode="auto">
          <a:xfrm>
            <a:off x="290995" y="3429000"/>
            <a:ext cx="5334000" cy="581025"/>
          </a:xfrm>
          <a:prstGeom prst="rect">
            <a:avLst/>
          </a:prstGeom>
          <a:solidFill>
            <a:srgbClr val="FFFF00"/>
          </a:solidFill>
          <a:ln w="12700">
            <a:noFill/>
            <a:miter lim="800000"/>
            <a:headEnd/>
            <a:tailEnd/>
          </a:ln>
        </p:spPr>
        <p:txBody>
          <a:bodyPr wrap="none" lIns="18225" tIns="25819" rIns="18225" bIns="25819"/>
          <a:lstStyle/>
          <a:p>
            <a:pPr algn="l" defTabSz="728663" eaLnBrk="0" hangingPunct="0">
              <a:lnSpc>
                <a:spcPts val="3450"/>
              </a:lnSpc>
              <a:tabLst>
                <a:tab pos="438150" algn="l"/>
                <a:tab pos="874713" algn="l"/>
                <a:tab pos="1312863" algn="l"/>
              </a:tabLst>
            </a:pPr>
            <a:r>
              <a:rPr lang="en-US" sz="2500" b="1" dirty="0" smtClean="0">
                <a:solidFill>
                  <a:srgbClr val="000000"/>
                </a:solidFill>
              </a:rPr>
              <a:t>     </a:t>
            </a:r>
            <a:r>
              <a:rPr lang="en-US" sz="2500" b="1" dirty="0" err="1" smtClean="0">
                <a:solidFill>
                  <a:srgbClr val="000000"/>
                </a:solidFill>
              </a:rPr>
              <a:t>Strumento</a:t>
            </a:r>
            <a:r>
              <a:rPr lang="en-US" sz="2500" b="1" dirty="0" smtClean="0">
                <a:solidFill>
                  <a:srgbClr val="000000"/>
                </a:solidFill>
              </a:rPr>
              <a:t> </a:t>
            </a:r>
            <a:r>
              <a:rPr lang="en-US" sz="2500" b="1" dirty="0" err="1">
                <a:solidFill>
                  <a:srgbClr val="000000"/>
                </a:solidFill>
              </a:rPr>
              <a:t>di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b="1" dirty="0" err="1">
                <a:solidFill>
                  <a:srgbClr val="000000"/>
                </a:solidFill>
              </a:rPr>
              <a:t>misura</a:t>
            </a:r>
            <a:r>
              <a:rPr lang="en-US" sz="2500" b="1" dirty="0">
                <a:solidFill>
                  <a:srgbClr val="000000"/>
                </a:solidFill>
              </a:rPr>
              <a:t>: </a:t>
            </a:r>
            <a:r>
              <a:rPr lang="it-IT" sz="2500" b="1" dirty="0" err="1">
                <a:solidFill>
                  <a:srgbClr val="009900"/>
                </a:solidFill>
              </a:rPr>
              <a:t>termometr</a:t>
            </a:r>
            <a:r>
              <a:rPr lang="en-US" sz="2500" b="1" dirty="0" err="1">
                <a:solidFill>
                  <a:srgbClr val="009900"/>
                </a:solidFill>
              </a:rPr>
              <a:t>o</a:t>
            </a:r>
            <a:endParaRPr lang="it-IT" sz="2500" b="1" dirty="0">
              <a:solidFill>
                <a:srgbClr val="009900"/>
              </a:solidFill>
            </a:endParaRPr>
          </a:p>
        </p:txBody>
      </p:sp>
      <p:grpSp>
        <p:nvGrpSpPr>
          <p:cNvPr id="2" name="Group 134"/>
          <p:cNvGrpSpPr>
            <a:grpSpLocks/>
          </p:cNvGrpSpPr>
          <p:nvPr/>
        </p:nvGrpSpPr>
        <p:grpSpPr bwMode="auto">
          <a:xfrm>
            <a:off x="5638800" y="2286000"/>
            <a:ext cx="1066800" cy="3733800"/>
            <a:chOff x="3840" y="1296"/>
            <a:chExt cx="672" cy="2352"/>
          </a:xfrm>
        </p:grpSpPr>
        <p:sp>
          <p:nvSpPr>
            <p:cNvPr id="4200" name="Rectangle 9"/>
            <p:cNvSpPr>
              <a:spLocks noChangeArrowheads="1"/>
            </p:cNvSpPr>
            <p:nvPr/>
          </p:nvSpPr>
          <p:spPr bwMode="auto">
            <a:xfrm>
              <a:off x="4034" y="1757"/>
              <a:ext cx="478" cy="30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225" tIns="25819" rIns="18225" bIns="25819"/>
            <a:lstStyle/>
            <a:p>
              <a:pPr algn="l" defTabSz="728663" eaLnBrk="0" hangingPunct="0">
                <a:lnSpc>
                  <a:spcPts val="2675"/>
                </a:lnSpc>
                <a:tabLst>
                  <a:tab pos="438150" algn="l"/>
                  <a:tab pos="874713" algn="l"/>
                  <a:tab pos="1312863" algn="l"/>
                </a:tabLst>
              </a:pPr>
              <a:r>
                <a:rPr lang="it-IT" sz="2300" b="1">
                  <a:solidFill>
                    <a:srgbClr val="000000"/>
                  </a:solidFill>
                  <a:latin typeface="Book Antiqua" pitchFamily="18" charset="0"/>
                </a:rPr>
                <a:t>100°</a:t>
              </a:r>
            </a:p>
          </p:txBody>
        </p:sp>
        <p:grpSp>
          <p:nvGrpSpPr>
            <p:cNvPr id="3" name="Group 131"/>
            <p:cNvGrpSpPr>
              <a:grpSpLocks/>
            </p:cNvGrpSpPr>
            <p:nvPr/>
          </p:nvGrpSpPr>
          <p:grpSpPr bwMode="auto">
            <a:xfrm>
              <a:off x="3840" y="1296"/>
              <a:ext cx="613" cy="2352"/>
              <a:chOff x="3835" y="1296"/>
              <a:chExt cx="613" cy="2352"/>
            </a:xfrm>
          </p:grpSpPr>
          <p:sp>
            <p:nvSpPr>
              <p:cNvPr id="4202" name="Rectangle 7"/>
              <p:cNvSpPr>
                <a:spLocks noChangeArrowheads="1"/>
              </p:cNvSpPr>
              <p:nvPr/>
            </p:nvSpPr>
            <p:spPr bwMode="auto">
              <a:xfrm>
                <a:off x="4042" y="2772"/>
                <a:ext cx="353" cy="30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18225" tIns="25819" rIns="18225" bIns="25819"/>
              <a:lstStyle/>
              <a:p>
                <a:pPr algn="l" defTabSz="728663" eaLnBrk="0" hangingPunct="0">
                  <a:lnSpc>
                    <a:spcPts val="2675"/>
                  </a:lnSpc>
                  <a:tabLst>
                    <a:tab pos="438150" algn="l"/>
                    <a:tab pos="874713" algn="l"/>
                    <a:tab pos="1312863" algn="l"/>
                  </a:tabLst>
                </a:pPr>
                <a:r>
                  <a:rPr lang="it-IT" sz="2300" b="1">
                    <a:solidFill>
                      <a:srgbClr val="000000"/>
                    </a:solidFill>
                    <a:latin typeface="Book Antiqua" pitchFamily="18" charset="0"/>
                  </a:rPr>
                  <a:t>0°</a:t>
                </a:r>
              </a:p>
            </p:txBody>
          </p:sp>
          <p:sp>
            <p:nvSpPr>
              <p:cNvPr id="4203" name="Rectangle 8"/>
              <p:cNvSpPr>
                <a:spLocks noChangeArrowheads="1"/>
              </p:cNvSpPr>
              <p:nvPr/>
            </p:nvSpPr>
            <p:spPr bwMode="auto">
              <a:xfrm>
                <a:off x="4049" y="2207"/>
                <a:ext cx="399" cy="30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18225" tIns="25819" rIns="18225" bIns="25819"/>
              <a:lstStyle/>
              <a:p>
                <a:pPr algn="l" defTabSz="728663" eaLnBrk="0" hangingPunct="0">
                  <a:lnSpc>
                    <a:spcPts val="2675"/>
                  </a:lnSpc>
                  <a:tabLst>
                    <a:tab pos="438150" algn="l"/>
                    <a:tab pos="874713" algn="l"/>
                    <a:tab pos="1312863" algn="l"/>
                  </a:tabLst>
                </a:pPr>
                <a:r>
                  <a:rPr lang="it-IT" sz="2300" b="1">
                    <a:solidFill>
                      <a:srgbClr val="000000"/>
                    </a:solidFill>
                    <a:latin typeface="Book Antiqua" pitchFamily="18" charset="0"/>
                  </a:rPr>
                  <a:t>50°</a:t>
                </a:r>
              </a:p>
            </p:txBody>
          </p:sp>
          <p:sp>
            <p:nvSpPr>
              <p:cNvPr id="4204" name="Oval 10"/>
              <p:cNvSpPr>
                <a:spLocks noChangeArrowheads="1"/>
              </p:cNvSpPr>
              <p:nvPr/>
            </p:nvSpPr>
            <p:spPr bwMode="auto">
              <a:xfrm>
                <a:off x="3835" y="3321"/>
                <a:ext cx="329" cy="283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 b="1"/>
              </a:p>
            </p:txBody>
          </p:sp>
          <p:sp>
            <p:nvSpPr>
              <p:cNvPr id="4205" name="Oval 11"/>
              <p:cNvSpPr>
                <a:spLocks noChangeArrowheads="1"/>
              </p:cNvSpPr>
              <p:nvPr/>
            </p:nvSpPr>
            <p:spPr bwMode="auto">
              <a:xfrm>
                <a:off x="3965" y="1700"/>
                <a:ext cx="77" cy="69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 b="1"/>
              </a:p>
            </p:txBody>
          </p:sp>
          <p:sp>
            <p:nvSpPr>
              <p:cNvPr id="4206" name="Rectangle 12"/>
              <p:cNvSpPr>
                <a:spLocks noChangeArrowheads="1"/>
              </p:cNvSpPr>
              <p:nvPr/>
            </p:nvSpPr>
            <p:spPr bwMode="auto">
              <a:xfrm>
                <a:off x="3888" y="1296"/>
                <a:ext cx="376" cy="36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18225" tIns="25819" rIns="18225" bIns="25819"/>
              <a:lstStyle/>
              <a:p>
                <a:pPr algn="l" defTabSz="728663" eaLnBrk="0" hangingPunct="0">
                  <a:lnSpc>
                    <a:spcPts val="3450"/>
                  </a:lnSpc>
                  <a:tabLst>
                    <a:tab pos="438150" algn="l"/>
                    <a:tab pos="874713" algn="l"/>
                    <a:tab pos="1312863" algn="l"/>
                  </a:tabLst>
                </a:pPr>
                <a:r>
                  <a:rPr lang="it-IT" sz="2900" b="1">
                    <a:solidFill>
                      <a:srgbClr val="000000"/>
                    </a:solidFill>
                    <a:latin typeface="Book Antiqua" pitchFamily="18" charset="0"/>
                  </a:rPr>
                  <a:t>°C</a:t>
                </a:r>
              </a:p>
            </p:txBody>
          </p:sp>
          <p:sp>
            <p:nvSpPr>
              <p:cNvPr id="4207" name="AutoShape 13"/>
              <p:cNvSpPr>
                <a:spLocks noChangeArrowheads="1"/>
              </p:cNvSpPr>
              <p:nvPr/>
            </p:nvSpPr>
            <p:spPr bwMode="auto">
              <a:xfrm>
                <a:off x="3965" y="1627"/>
                <a:ext cx="77" cy="1771"/>
              </a:xfrm>
              <a:prstGeom prst="roundRect">
                <a:avLst>
                  <a:gd name="adj" fmla="val 24991"/>
                </a:avLst>
              </a:prstGeom>
              <a:solidFill>
                <a:srgbClr val="FFFFFF"/>
              </a:solidFill>
              <a:ln w="254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 b="1"/>
              </a:p>
            </p:txBody>
          </p:sp>
          <p:sp>
            <p:nvSpPr>
              <p:cNvPr id="4208" name="Rectangle 14"/>
              <p:cNvSpPr>
                <a:spLocks noChangeArrowheads="1"/>
              </p:cNvSpPr>
              <p:nvPr/>
            </p:nvSpPr>
            <p:spPr bwMode="auto">
              <a:xfrm>
                <a:off x="3977" y="1623"/>
                <a:ext cx="53" cy="6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it-IT" b="1"/>
              </a:p>
            </p:txBody>
          </p:sp>
          <p:sp>
            <p:nvSpPr>
              <p:cNvPr id="4209" name="Rectangle 15"/>
              <p:cNvSpPr>
                <a:spLocks noChangeArrowheads="1"/>
              </p:cNvSpPr>
              <p:nvPr/>
            </p:nvSpPr>
            <p:spPr bwMode="auto">
              <a:xfrm>
                <a:off x="3983" y="2784"/>
                <a:ext cx="47" cy="864"/>
              </a:xfrm>
              <a:prstGeom prst="rect">
                <a:avLst/>
              </a:prstGeom>
              <a:pattFill prst="pct50">
                <a:fgClr>
                  <a:srgbClr val="FF00FF"/>
                </a:fgClr>
                <a:bgClr>
                  <a:srgbClr val="FFFFFF"/>
                </a:bgClr>
              </a:pattFill>
              <a:ln w="254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it-IT" b="1"/>
              </a:p>
            </p:txBody>
          </p:sp>
          <p:sp>
            <p:nvSpPr>
              <p:cNvPr id="4210" name="Oval 16"/>
              <p:cNvSpPr>
                <a:spLocks noChangeArrowheads="1"/>
              </p:cNvSpPr>
              <p:nvPr/>
            </p:nvSpPr>
            <p:spPr bwMode="auto">
              <a:xfrm>
                <a:off x="3938" y="3325"/>
                <a:ext cx="131" cy="92"/>
              </a:xfrm>
              <a:prstGeom prst="ellipse">
                <a:avLst/>
              </a:prstGeom>
              <a:pattFill prst="pct50">
                <a:fgClr>
                  <a:srgbClr val="FF00FF"/>
                </a:fgClr>
                <a:bgClr>
                  <a:srgbClr val="FFFFFF"/>
                </a:bgClr>
              </a:patt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 b="1"/>
              </a:p>
            </p:txBody>
          </p:sp>
          <p:grpSp>
            <p:nvGrpSpPr>
              <p:cNvPr id="4" name="Group 17"/>
              <p:cNvGrpSpPr>
                <a:grpSpLocks/>
              </p:cNvGrpSpPr>
              <p:nvPr/>
            </p:nvGrpSpPr>
            <p:grpSpPr bwMode="auto">
              <a:xfrm>
                <a:off x="3996" y="1688"/>
                <a:ext cx="30" cy="1603"/>
                <a:chOff x="4392" y="2024"/>
                <a:chExt cx="32" cy="1680"/>
              </a:xfrm>
            </p:grpSpPr>
            <p:sp>
              <p:nvSpPr>
                <p:cNvPr id="4213" name="Line 18"/>
                <p:cNvSpPr>
                  <a:spLocks noChangeShapeType="1"/>
                </p:cNvSpPr>
                <p:nvPr/>
              </p:nvSpPr>
              <p:spPr bwMode="auto">
                <a:xfrm>
                  <a:off x="4424" y="2024"/>
                  <a:ext cx="0" cy="168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t-IT" b="1"/>
                </a:p>
              </p:txBody>
            </p:sp>
            <p:sp>
              <p:nvSpPr>
                <p:cNvPr id="4214" name="Line 19"/>
                <p:cNvSpPr>
                  <a:spLocks noChangeShapeType="1"/>
                </p:cNvSpPr>
                <p:nvPr/>
              </p:nvSpPr>
              <p:spPr bwMode="auto">
                <a:xfrm>
                  <a:off x="4392" y="3704"/>
                  <a:ext cx="3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t-IT" b="1"/>
                </a:p>
              </p:txBody>
            </p:sp>
            <p:sp>
              <p:nvSpPr>
                <p:cNvPr id="4215" name="Line 20"/>
                <p:cNvSpPr>
                  <a:spLocks noChangeShapeType="1"/>
                </p:cNvSpPr>
                <p:nvPr/>
              </p:nvSpPr>
              <p:spPr bwMode="auto">
                <a:xfrm>
                  <a:off x="4392" y="3560"/>
                  <a:ext cx="3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t-IT" b="1"/>
                </a:p>
              </p:txBody>
            </p:sp>
            <p:sp>
              <p:nvSpPr>
                <p:cNvPr id="4216" name="Line 21"/>
                <p:cNvSpPr>
                  <a:spLocks noChangeShapeType="1"/>
                </p:cNvSpPr>
                <p:nvPr/>
              </p:nvSpPr>
              <p:spPr bwMode="auto">
                <a:xfrm>
                  <a:off x="4392" y="3432"/>
                  <a:ext cx="3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t-IT" b="1"/>
                </a:p>
              </p:txBody>
            </p:sp>
            <p:sp>
              <p:nvSpPr>
                <p:cNvPr id="4217" name="Line 22"/>
                <p:cNvSpPr>
                  <a:spLocks noChangeShapeType="1"/>
                </p:cNvSpPr>
                <p:nvPr/>
              </p:nvSpPr>
              <p:spPr bwMode="auto">
                <a:xfrm>
                  <a:off x="4392" y="3304"/>
                  <a:ext cx="3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t-IT" b="1"/>
                </a:p>
              </p:txBody>
            </p:sp>
            <p:sp>
              <p:nvSpPr>
                <p:cNvPr id="4218" name="Line 23"/>
                <p:cNvSpPr>
                  <a:spLocks noChangeShapeType="1"/>
                </p:cNvSpPr>
                <p:nvPr/>
              </p:nvSpPr>
              <p:spPr bwMode="auto">
                <a:xfrm>
                  <a:off x="4392" y="3176"/>
                  <a:ext cx="3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t-IT" b="1"/>
                </a:p>
              </p:txBody>
            </p:sp>
            <p:sp>
              <p:nvSpPr>
                <p:cNvPr id="4219" name="Line 24"/>
                <p:cNvSpPr>
                  <a:spLocks noChangeShapeType="1"/>
                </p:cNvSpPr>
                <p:nvPr/>
              </p:nvSpPr>
              <p:spPr bwMode="auto">
                <a:xfrm>
                  <a:off x="4392" y="3048"/>
                  <a:ext cx="3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t-IT" b="1"/>
                </a:p>
              </p:txBody>
            </p:sp>
            <p:sp>
              <p:nvSpPr>
                <p:cNvPr id="4220" name="Line 25"/>
                <p:cNvSpPr>
                  <a:spLocks noChangeShapeType="1"/>
                </p:cNvSpPr>
                <p:nvPr/>
              </p:nvSpPr>
              <p:spPr bwMode="auto">
                <a:xfrm>
                  <a:off x="4392" y="2920"/>
                  <a:ext cx="3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t-IT" b="1"/>
                </a:p>
              </p:txBody>
            </p:sp>
            <p:sp>
              <p:nvSpPr>
                <p:cNvPr id="4221" name="Line 26"/>
                <p:cNvSpPr>
                  <a:spLocks noChangeShapeType="1"/>
                </p:cNvSpPr>
                <p:nvPr/>
              </p:nvSpPr>
              <p:spPr bwMode="auto">
                <a:xfrm>
                  <a:off x="4392" y="2792"/>
                  <a:ext cx="3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t-IT" b="1"/>
                </a:p>
              </p:txBody>
            </p:sp>
            <p:sp>
              <p:nvSpPr>
                <p:cNvPr id="4222" name="Line 27"/>
                <p:cNvSpPr>
                  <a:spLocks noChangeShapeType="1"/>
                </p:cNvSpPr>
                <p:nvPr/>
              </p:nvSpPr>
              <p:spPr bwMode="auto">
                <a:xfrm>
                  <a:off x="4392" y="2664"/>
                  <a:ext cx="3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t-IT" b="1"/>
                </a:p>
              </p:txBody>
            </p:sp>
            <p:sp>
              <p:nvSpPr>
                <p:cNvPr id="4223" name="Line 28"/>
                <p:cNvSpPr>
                  <a:spLocks noChangeShapeType="1"/>
                </p:cNvSpPr>
                <p:nvPr/>
              </p:nvSpPr>
              <p:spPr bwMode="auto">
                <a:xfrm>
                  <a:off x="4392" y="2536"/>
                  <a:ext cx="3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t-IT" b="1"/>
                </a:p>
              </p:txBody>
            </p:sp>
            <p:sp>
              <p:nvSpPr>
                <p:cNvPr id="4224" name="Line 29"/>
                <p:cNvSpPr>
                  <a:spLocks noChangeShapeType="1"/>
                </p:cNvSpPr>
                <p:nvPr/>
              </p:nvSpPr>
              <p:spPr bwMode="auto">
                <a:xfrm>
                  <a:off x="4392" y="2408"/>
                  <a:ext cx="3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t-IT" b="1"/>
                </a:p>
              </p:txBody>
            </p:sp>
            <p:sp>
              <p:nvSpPr>
                <p:cNvPr id="4225" name="Line 30"/>
                <p:cNvSpPr>
                  <a:spLocks noChangeShapeType="1"/>
                </p:cNvSpPr>
                <p:nvPr/>
              </p:nvSpPr>
              <p:spPr bwMode="auto">
                <a:xfrm>
                  <a:off x="4392" y="2280"/>
                  <a:ext cx="3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t-IT" b="1"/>
                </a:p>
              </p:txBody>
            </p:sp>
            <p:sp>
              <p:nvSpPr>
                <p:cNvPr id="4226" name="Line 31"/>
                <p:cNvSpPr>
                  <a:spLocks noChangeShapeType="1"/>
                </p:cNvSpPr>
                <p:nvPr/>
              </p:nvSpPr>
              <p:spPr bwMode="auto">
                <a:xfrm>
                  <a:off x="4392" y="2152"/>
                  <a:ext cx="3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t-IT" b="1"/>
                </a:p>
              </p:txBody>
            </p:sp>
            <p:sp>
              <p:nvSpPr>
                <p:cNvPr id="4227" name="Line 32"/>
                <p:cNvSpPr>
                  <a:spLocks noChangeShapeType="1"/>
                </p:cNvSpPr>
                <p:nvPr/>
              </p:nvSpPr>
              <p:spPr bwMode="auto">
                <a:xfrm>
                  <a:off x="4392" y="2024"/>
                  <a:ext cx="3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t-IT" b="1"/>
                </a:p>
              </p:txBody>
            </p:sp>
          </p:grpSp>
          <p:sp>
            <p:nvSpPr>
              <p:cNvPr id="4212" name="Oval 33"/>
              <p:cNvSpPr>
                <a:spLocks noChangeArrowheads="1"/>
              </p:cNvSpPr>
              <p:nvPr/>
            </p:nvSpPr>
            <p:spPr bwMode="auto">
              <a:xfrm>
                <a:off x="3846" y="3333"/>
                <a:ext cx="307" cy="259"/>
              </a:xfrm>
              <a:prstGeom prst="ellipse">
                <a:avLst/>
              </a:prstGeom>
              <a:pattFill prst="pct50">
                <a:fgClr>
                  <a:srgbClr val="FF00FF"/>
                </a:fgClr>
                <a:bgClr>
                  <a:srgbClr val="FFFFFF"/>
                </a:bgClr>
              </a:patt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 b="1"/>
              </a:p>
            </p:txBody>
          </p:sp>
        </p:grpSp>
      </p:grpSp>
      <p:grpSp>
        <p:nvGrpSpPr>
          <p:cNvPr id="5" name="Group 132"/>
          <p:cNvGrpSpPr>
            <a:grpSpLocks/>
          </p:cNvGrpSpPr>
          <p:nvPr/>
        </p:nvGrpSpPr>
        <p:grpSpPr bwMode="auto">
          <a:xfrm>
            <a:off x="7391400" y="2209800"/>
            <a:ext cx="1752600" cy="3048000"/>
            <a:chOff x="4656" y="1304"/>
            <a:chExt cx="1104" cy="2193"/>
          </a:xfrm>
        </p:grpSpPr>
        <p:sp>
          <p:nvSpPr>
            <p:cNvPr id="4108" name="Rectangle 34"/>
            <p:cNvSpPr>
              <a:spLocks noChangeArrowheads="1"/>
            </p:cNvSpPr>
            <p:nvPr/>
          </p:nvSpPr>
          <p:spPr bwMode="auto">
            <a:xfrm>
              <a:off x="4747" y="1787"/>
              <a:ext cx="69" cy="129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 b="1"/>
            </a:p>
          </p:txBody>
        </p:sp>
        <p:sp>
          <p:nvSpPr>
            <p:cNvPr id="4109" name="Oval 35"/>
            <p:cNvSpPr>
              <a:spLocks noChangeArrowheads="1"/>
            </p:cNvSpPr>
            <p:nvPr/>
          </p:nvSpPr>
          <p:spPr bwMode="auto">
            <a:xfrm>
              <a:off x="4774" y="3066"/>
              <a:ext cx="146" cy="168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 b="1"/>
            </a:p>
          </p:txBody>
        </p:sp>
        <p:sp>
          <p:nvSpPr>
            <p:cNvPr id="4110" name="Rectangle 36"/>
            <p:cNvSpPr>
              <a:spLocks noChangeArrowheads="1"/>
            </p:cNvSpPr>
            <p:nvPr/>
          </p:nvSpPr>
          <p:spPr bwMode="auto">
            <a:xfrm>
              <a:off x="4828" y="3035"/>
              <a:ext cx="107" cy="2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 b="1"/>
            </a:p>
          </p:txBody>
        </p:sp>
        <p:sp>
          <p:nvSpPr>
            <p:cNvPr id="4111" name="AutoShape 37"/>
            <p:cNvSpPr>
              <a:spLocks noChangeArrowheads="1"/>
            </p:cNvSpPr>
            <p:nvPr/>
          </p:nvSpPr>
          <p:spPr bwMode="auto">
            <a:xfrm>
              <a:off x="4678" y="1604"/>
              <a:ext cx="215" cy="1672"/>
            </a:xfrm>
            <a:prstGeom prst="roundRect">
              <a:avLst>
                <a:gd name="adj" fmla="val 23324"/>
              </a:avLst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 b="1"/>
            </a:p>
          </p:txBody>
        </p:sp>
        <p:sp>
          <p:nvSpPr>
            <p:cNvPr id="4112" name="AutoShape 38"/>
            <p:cNvSpPr>
              <a:spLocks noChangeArrowheads="1"/>
            </p:cNvSpPr>
            <p:nvPr/>
          </p:nvSpPr>
          <p:spPr bwMode="auto">
            <a:xfrm>
              <a:off x="4747" y="1642"/>
              <a:ext cx="69" cy="145"/>
            </a:xfrm>
            <a:prstGeom prst="roundRect">
              <a:avLst>
                <a:gd name="adj" fmla="val 18176"/>
              </a:avLst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 b="1"/>
            </a:p>
          </p:txBody>
        </p:sp>
        <p:sp>
          <p:nvSpPr>
            <p:cNvPr id="4113" name="AutoShape 40"/>
            <p:cNvSpPr>
              <a:spLocks noChangeArrowheads="1"/>
            </p:cNvSpPr>
            <p:nvPr/>
          </p:nvSpPr>
          <p:spPr bwMode="auto">
            <a:xfrm>
              <a:off x="4747" y="3222"/>
              <a:ext cx="77" cy="275"/>
            </a:xfrm>
            <a:prstGeom prst="roundRect">
              <a:avLst>
                <a:gd name="adj" fmla="val 49991"/>
              </a:avLst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 b="1"/>
            </a:p>
          </p:txBody>
        </p:sp>
        <p:sp>
          <p:nvSpPr>
            <p:cNvPr id="4114" name="Line 41"/>
            <p:cNvSpPr>
              <a:spLocks noChangeShapeType="1"/>
            </p:cNvSpPr>
            <p:nvPr/>
          </p:nvSpPr>
          <p:spPr bwMode="auto">
            <a:xfrm>
              <a:off x="4678" y="2100"/>
              <a:ext cx="21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b="1"/>
            </a:p>
          </p:txBody>
        </p:sp>
        <p:sp>
          <p:nvSpPr>
            <p:cNvPr id="4115" name="Line 42"/>
            <p:cNvSpPr>
              <a:spLocks noChangeShapeType="1"/>
            </p:cNvSpPr>
            <p:nvPr/>
          </p:nvSpPr>
          <p:spPr bwMode="auto">
            <a:xfrm>
              <a:off x="4678" y="2322"/>
              <a:ext cx="21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b="1"/>
            </a:p>
          </p:txBody>
        </p:sp>
        <p:sp>
          <p:nvSpPr>
            <p:cNvPr id="4116" name="Line 43"/>
            <p:cNvSpPr>
              <a:spLocks noChangeShapeType="1"/>
            </p:cNvSpPr>
            <p:nvPr/>
          </p:nvSpPr>
          <p:spPr bwMode="auto">
            <a:xfrm>
              <a:off x="4678" y="2543"/>
              <a:ext cx="21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b="1"/>
            </a:p>
          </p:txBody>
        </p:sp>
        <p:sp>
          <p:nvSpPr>
            <p:cNvPr id="4117" name="Rectangle 44"/>
            <p:cNvSpPr>
              <a:spLocks noChangeArrowheads="1"/>
            </p:cNvSpPr>
            <p:nvPr/>
          </p:nvSpPr>
          <p:spPr bwMode="auto">
            <a:xfrm>
              <a:off x="4896" y="1776"/>
              <a:ext cx="575" cy="30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225" tIns="25819" rIns="18225" bIns="25819"/>
            <a:lstStyle/>
            <a:p>
              <a:pPr algn="l" defTabSz="728663" eaLnBrk="0" hangingPunct="0">
                <a:lnSpc>
                  <a:spcPts val="2675"/>
                </a:lnSpc>
                <a:tabLst>
                  <a:tab pos="438150" algn="l"/>
                  <a:tab pos="874713" algn="l"/>
                  <a:tab pos="1312863" algn="l"/>
                </a:tabLst>
              </a:pPr>
              <a:r>
                <a:rPr lang="it-IT" sz="2300" b="1">
                  <a:solidFill>
                    <a:srgbClr val="FF0000"/>
                  </a:solidFill>
                  <a:latin typeface="Book Antiqua" pitchFamily="18" charset="0"/>
                </a:rPr>
                <a:t>41°</a:t>
              </a:r>
            </a:p>
          </p:txBody>
        </p:sp>
        <p:sp>
          <p:nvSpPr>
            <p:cNvPr id="4118" name="Rectangle 45"/>
            <p:cNvSpPr>
              <a:spLocks noChangeArrowheads="1"/>
            </p:cNvSpPr>
            <p:nvPr/>
          </p:nvSpPr>
          <p:spPr bwMode="auto">
            <a:xfrm>
              <a:off x="4901" y="2863"/>
              <a:ext cx="636" cy="3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225" tIns="25819" rIns="18225" bIns="25819"/>
            <a:lstStyle/>
            <a:p>
              <a:pPr algn="l" defTabSz="728663" eaLnBrk="0" hangingPunct="0">
                <a:lnSpc>
                  <a:spcPts val="2675"/>
                </a:lnSpc>
                <a:tabLst>
                  <a:tab pos="438150" algn="l"/>
                  <a:tab pos="874713" algn="l"/>
                  <a:tab pos="1312863" algn="l"/>
                </a:tabLst>
              </a:pPr>
              <a:r>
                <a:rPr lang="it-IT" sz="2300" b="1">
                  <a:solidFill>
                    <a:srgbClr val="000000"/>
                  </a:solidFill>
                  <a:latin typeface="Book Antiqua" pitchFamily="18" charset="0"/>
                </a:rPr>
                <a:t>36°</a:t>
              </a:r>
            </a:p>
          </p:txBody>
        </p:sp>
        <p:sp>
          <p:nvSpPr>
            <p:cNvPr id="4119" name="Rectangle 46"/>
            <p:cNvSpPr>
              <a:spLocks noChangeArrowheads="1"/>
            </p:cNvSpPr>
            <p:nvPr/>
          </p:nvSpPr>
          <p:spPr bwMode="auto">
            <a:xfrm>
              <a:off x="4893" y="2650"/>
              <a:ext cx="867" cy="30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225" tIns="25819" rIns="18225" bIns="25819"/>
            <a:lstStyle/>
            <a:p>
              <a:pPr algn="l" defTabSz="728663" eaLnBrk="0" hangingPunct="0">
                <a:lnSpc>
                  <a:spcPts val="2675"/>
                </a:lnSpc>
                <a:tabLst>
                  <a:tab pos="438150" algn="l"/>
                  <a:tab pos="874713" algn="l"/>
                  <a:tab pos="1312863" algn="l"/>
                </a:tabLst>
              </a:pPr>
              <a:r>
                <a:rPr lang="it-IT" sz="2300" b="1">
                  <a:solidFill>
                    <a:srgbClr val="FF0000"/>
                  </a:solidFill>
                  <a:latin typeface="Book Antiqua" pitchFamily="18" charset="0"/>
                </a:rPr>
                <a:t>37°</a:t>
              </a:r>
            </a:p>
          </p:txBody>
        </p:sp>
        <p:sp>
          <p:nvSpPr>
            <p:cNvPr id="4120" name="Rectangle 47"/>
            <p:cNvSpPr>
              <a:spLocks noChangeArrowheads="1"/>
            </p:cNvSpPr>
            <p:nvPr/>
          </p:nvSpPr>
          <p:spPr bwMode="auto">
            <a:xfrm>
              <a:off x="4893" y="2405"/>
              <a:ext cx="836" cy="3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225" tIns="25819" rIns="18225" bIns="25819"/>
            <a:lstStyle/>
            <a:p>
              <a:pPr algn="l" defTabSz="728663" eaLnBrk="0" hangingPunct="0">
                <a:lnSpc>
                  <a:spcPts val="2675"/>
                </a:lnSpc>
                <a:tabLst>
                  <a:tab pos="438150" algn="l"/>
                  <a:tab pos="874713" algn="l"/>
                  <a:tab pos="1312863" algn="l"/>
                </a:tabLst>
              </a:pPr>
              <a:r>
                <a:rPr lang="it-IT" sz="2300" b="1">
                  <a:solidFill>
                    <a:srgbClr val="FF0000"/>
                  </a:solidFill>
                  <a:latin typeface="Book Antiqua" pitchFamily="18" charset="0"/>
                </a:rPr>
                <a:t>38°</a:t>
              </a:r>
            </a:p>
          </p:txBody>
        </p:sp>
        <p:sp>
          <p:nvSpPr>
            <p:cNvPr id="4121" name="Rectangle 48"/>
            <p:cNvSpPr>
              <a:spLocks noChangeArrowheads="1"/>
            </p:cNvSpPr>
            <p:nvPr/>
          </p:nvSpPr>
          <p:spPr bwMode="auto">
            <a:xfrm>
              <a:off x="4893" y="2215"/>
              <a:ext cx="698" cy="30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225" tIns="25819" rIns="18225" bIns="25819"/>
            <a:lstStyle/>
            <a:p>
              <a:pPr algn="l" defTabSz="728663" eaLnBrk="0" hangingPunct="0">
                <a:lnSpc>
                  <a:spcPts val="2675"/>
                </a:lnSpc>
                <a:tabLst>
                  <a:tab pos="438150" algn="l"/>
                  <a:tab pos="874713" algn="l"/>
                  <a:tab pos="1312863" algn="l"/>
                </a:tabLst>
              </a:pPr>
              <a:r>
                <a:rPr lang="it-IT" sz="2300" b="1">
                  <a:solidFill>
                    <a:srgbClr val="FF0000"/>
                  </a:solidFill>
                  <a:latin typeface="Book Antiqua" pitchFamily="18" charset="0"/>
                </a:rPr>
                <a:t>39°</a:t>
              </a:r>
            </a:p>
          </p:txBody>
        </p:sp>
        <p:sp>
          <p:nvSpPr>
            <p:cNvPr id="4122" name="Rectangle 49"/>
            <p:cNvSpPr>
              <a:spLocks noChangeArrowheads="1"/>
            </p:cNvSpPr>
            <p:nvPr/>
          </p:nvSpPr>
          <p:spPr bwMode="auto">
            <a:xfrm>
              <a:off x="4896" y="2016"/>
              <a:ext cx="629" cy="30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225" tIns="25819" rIns="18225" bIns="25819"/>
            <a:lstStyle/>
            <a:p>
              <a:pPr algn="l" defTabSz="728663" eaLnBrk="0" hangingPunct="0">
                <a:lnSpc>
                  <a:spcPts val="2675"/>
                </a:lnSpc>
                <a:tabLst>
                  <a:tab pos="438150" algn="l"/>
                  <a:tab pos="874713" algn="l"/>
                  <a:tab pos="1312863" algn="l"/>
                </a:tabLst>
              </a:pPr>
              <a:r>
                <a:rPr lang="it-IT" sz="2300" b="1">
                  <a:solidFill>
                    <a:srgbClr val="FF0000"/>
                  </a:solidFill>
                  <a:latin typeface="Book Antiqua" pitchFamily="18" charset="0"/>
                </a:rPr>
                <a:t>40°</a:t>
              </a:r>
            </a:p>
          </p:txBody>
        </p:sp>
        <p:sp>
          <p:nvSpPr>
            <p:cNvPr id="4123" name="AutoShape 50"/>
            <p:cNvSpPr>
              <a:spLocks noChangeArrowheads="1"/>
            </p:cNvSpPr>
            <p:nvPr/>
          </p:nvSpPr>
          <p:spPr bwMode="auto">
            <a:xfrm>
              <a:off x="4763" y="3222"/>
              <a:ext cx="53" cy="46"/>
            </a:xfrm>
            <a:prstGeom prst="roundRect">
              <a:avLst>
                <a:gd name="adj" fmla="val 24991"/>
              </a:avLst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 b="1"/>
            </a:p>
          </p:txBody>
        </p:sp>
        <p:sp>
          <p:nvSpPr>
            <p:cNvPr id="4124" name="Freeform 51"/>
            <p:cNvSpPr>
              <a:spLocks/>
            </p:cNvSpPr>
            <p:nvPr/>
          </p:nvSpPr>
          <p:spPr bwMode="auto">
            <a:xfrm>
              <a:off x="4755" y="2726"/>
              <a:ext cx="47" cy="489"/>
            </a:xfrm>
            <a:custGeom>
              <a:avLst/>
              <a:gdLst>
                <a:gd name="T0" fmla="*/ 0 w 49"/>
                <a:gd name="T1" fmla="*/ 0 h 513"/>
                <a:gd name="T2" fmla="*/ 46 w 49"/>
                <a:gd name="T3" fmla="*/ 0 h 513"/>
                <a:gd name="T4" fmla="*/ 46 w 49"/>
                <a:gd name="T5" fmla="*/ 336 h 513"/>
                <a:gd name="T6" fmla="*/ 23 w 49"/>
                <a:gd name="T7" fmla="*/ 358 h 513"/>
                <a:gd name="T8" fmla="*/ 8 w 49"/>
                <a:gd name="T9" fmla="*/ 404 h 513"/>
                <a:gd name="T10" fmla="*/ 8 w 49"/>
                <a:gd name="T11" fmla="*/ 442 h 513"/>
                <a:gd name="T12" fmla="*/ 23 w 49"/>
                <a:gd name="T13" fmla="*/ 473 h 513"/>
                <a:gd name="T14" fmla="*/ 31 w 49"/>
                <a:gd name="T15" fmla="*/ 488 h 513"/>
                <a:gd name="T16" fmla="*/ 0 w 49"/>
                <a:gd name="T17" fmla="*/ 488 h 513"/>
                <a:gd name="T18" fmla="*/ 0 w 49"/>
                <a:gd name="T19" fmla="*/ 8 h 51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9"/>
                <a:gd name="T31" fmla="*/ 0 h 513"/>
                <a:gd name="T32" fmla="*/ 49 w 49"/>
                <a:gd name="T33" fmla="*/ 513 h 51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9" h="513">
                  <a:moveTo>
                    <a:pt x="0" y="0"/>
                  </a:moveTo>
                  <a:lnTo>
                    <a:pt x="48" y="0"/>
                  </a:lnTo>
                  <a:lnTo>
                    <a:pt x="48" y="352"/>
                  </a:lnTo>
                  <a:lnTo>
                    <a:pt x="24" y="376"/>
                  </a:lnTo>
                  <a:lnTo>
                    <a:pt x="8" y="424"/>
                  </a:lnTo>
                  <a:lnTo>
                    <a:pt x="8" y="464"/>
                  </a:lnTo>
                  <a:lnTo>
                    <a:pt x="24" y="496"/>
                  </a:lnTo>
                  <a:lnTo>
                    <a:pt x="32" y="512"/>
                  </a:lnTo>
                  <a:lnTo>
                    <a:pt x="0" y="512"/>
                  </a:lnTo>
                  <a:lnTo>
                    <a:pt x="0" y="8"/>
                  </a:lnTo>
                </a:path>
              </a:pathLst>
            </a:custGeom>
            <a:pattFill prst="pct50">
              <a:fgClr>
                <a:srgbClr val="000000"/>
              </a:fgClr>
              <a:bgClr>
                <a:srgbClr val="FFFFFF"/>
              </a:bgClr>
            </a:pattFill>
            <a:ln w="12700" cap="rnd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b="1"/>
            </a:p>
          </p:txBody>
        </p:sp>
        <p:sp>
          <p:nvSpPr>
            <p:cNvPr id="4125" name="Line 52"/>
            <p:cNvSpPr>
              <a:spLocks noChangeShapeType="1"/>
            </p:cNvSpPr>
            <p:nvPr/>
          </p:nvSpPr>
          <p:spPr bwMode="auto">
            <a:xfrm flipH="1">
              <a:off x="4763" y="3062"/>
              <a:ext cx="38" cy="46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b="1"/>
            </a:p>
          </p:txBody>
        </p:sp>
        <p:sp>
          <p:nvSpPr>
            <p:cNvPr id="4126" name="Line 53"/>
            <p:cNvSpPr>
              <a:spLocks noChangeShapeType="1"/>
            </p:cNvSpPr>
            <p:nvPr/>
          </p:nvSpPr>
          <p:spPr bwMode="auto">
            <a:xfrm>
              <a:off x="4763" y="3131"/>
              <a:ext cx="7" cy="6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b="1"/>
            </a:p>
          </p:txBody>
        </p:sp>
        <p:sp>
          <p:nvSpPr>
            <p:cNvPr id="4127" name="Line 54"/>
            <p:cNvSpPr>
              <a:spLocks noChangeShapeType="1"/>
            </p:cNvSpPr>
            <p:nvPr/>
          </p:nvSpPr>
          <p:spPr bwMode="auto">
            <a:xfrm>
              <a:off x="4678" y="2986"/>
              <a:ext cx="21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b="1"/>
            </a:p>
          </p:txBody>
        </p:sp>
        <p:sp>
          <p:nvSpPr>
            <p:cNvPr id="4128" name="Line 55"/>
            <p:cNvSpPr>
              <a:spLocks noChangeShapeType="1"/>
            </p:cNvSpPr>
            <p:nvPr/>
          </p:nvSpPr>
          <p:spPr bwMode="auto">
            <a:xfrm>
              <a:off x="4678" y="2764"/>
              <a:ext cx="215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b="1"/>
            </a:p>
          </p:txBody>
        </p:sp>
        <p:sp>
          <p:nvSpPr>
            <p:cNvPr id="4129" name="Line 56"/>
            <p:cNvSpPr>
              <a:spLocks noChangeShapeType="1"/>
            </p:cNvSpPr>
            <p:nvPr/>
          </p:nvSpPr>
          <p:spPr bwMode="auto">
            <a:xfrm>
              <a:off x="4747" y="3077"/>
              <a:ext cx="0" cy="19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b="1"/>
            </a:p>
          </p:txBody>
        </p:sp>
        <p:sp>
          <p:nvSpPr>
            <p:cNvPr id="4130" name="Freeform 57"/>
            <p:cNvSpPr>
              <a:spLocks/>
            </p:cNvSpPr>
            <p:nvPr/>
          </p:nvSpPr>
          <p:spPr bwMode="auto">
            <a:xfrm>
              <a:off x="4793" y="3199"/>
              <a:ext cx="24" cy="62"/>
            </a:xfrm>
            <a:custGeom>
              <a:avLst/>
              <a:gdLst>
                <a:gd name="T0" fmla="*/ 0 w 25"/>
                <a:gd name="T1" fmla="*/ 0 h 65"/>
                <a:gd name="T2" fmla="*/ 15 w 25"/>
                <a:gd name="T3" fmla="*/ 8 h 65"/>
                <a:gd name="T4" fmla="*/ 23 w 25"/>
                <a:gd name="T5" fmla="*/ 15 h 65"/>
                <a:gd name="T6" fmla="*/ 23 w 25"/>
                <a:gd name="T7" fmla="*/ 61 h 6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"/>
                <a:gd name="T13" fmla="*/ 0 h 65"/>
                <a:gd name="T14" fmla="*/ 25 w 25"/>
                <a:gd name="T15" fmla="*/ 65 h 6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" h="65">
                  <a:moveTo>
                    <a:pt x="0" y="0"/>
                  </a:moveTo>
                  <a:lnTo>
                    <a:pt x="16" y="8"/>
                  </a:lnTo>
                  <a:lnTo>
                    <a:pt x="24" y="16"/>
                  </a:lnTo>
                  <a:lnTo>
                    <a:pt x="24" y="64"/>
                  </a:lnTo>
                </a:path>
              </a:pathLst>
            </a:custGeom>
            <a:noFill/>
            <a:ln w="254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b="1"/>
            </a:p>
          </p:txBody>
        </p:sp>
        <p:sp>
          <p:nvSpPr>
            <p:cNvPr id="4131" name="Rectangle 58"/>
            <p:cNvSpPr>
              <a:spLocks noChangeArrowheads="1"/>
            </p:cNvSpPr>
            <p:nvPr/>
          </p:nvSpPr>
          <p:spPr bwMode="auto">
            <a:xfrm>
              <a:off x="4759" y="1776"/>
              <a:ext cx="46" cy="76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 b="1"/>
            </a:p>
          </p:txBody>
        </p:sp>
        <p:grpSp>
          <p:nvGrpSpPr>
            <p:cNvPr id="6" name="Group 59"/>
            <p:cNvGrpSpPr>
              <a:grpSpLocks/>
            </p:cNvGrpSpPr>
            <p:nvPr/>
          </p:nvGrpSpPr>
          <p:grpSpPr bwMode="auto">
            <a:xfrm>
              <a:off x="4747" y="1894"/>
              <a:ext cx="69" cy="183"/>
              <a:chOff x="5176" y="2240"/>
              <a:chExt cx="72" cy="192"/>
            </a:xfrm>
          </p:grpSpPr>
          <p:sp>
            <p:nvSpPr>
              <p:cNvPr id="4191" name="Line 60"/>
              <p:cNvSpPr>
                <a:spLocks noChangeShapeType="1"/>
              </p:cNvSpPr>
              <p:nvPr/>
            </p:nvSpPr>
            <p:spPr bwMode="auto">
              <a:xfrm>
                <a:off x="5176" y="2240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92" name="Line 61"/>
              <p:cNvSpPr>
                <a:spLocks noChangeShapeType="1"/>
              </p:cNvSpPr>
              <p:nvPr/>
            </p:nvSpPr>
            <p:spPr bwMode="auto">
              <a:xfrm>
                <a:off x="5176" y="2264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93" name="Line 62"/>
              <p:cNvSpPr>
                <a:spLocks noChangeShapeType="1"/>
              </p:cNvSpPr>
              <p:nvPr/>
            </p:nvSpPr>
            <p:spPr bwMode="auto">
              <a:xfrm>
                <a:off x="5176" y="2288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94" name="Line 63"/>
              <p:cNvSpPr>
                <a:spLocks noChangeShapeType="1"/>
              </p:cNvSpPr>
              <p:nvPr/>
            </p:nvSpPr>
            <p:spPr bwMode="auto">
              <a:xfrm>
                <a:off x="5176" y="2312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95" name="Line 64"/>
              <p:cNvSpPr>
                <a:spLocks noChangeShapeType="1"/>
              </p:cNvSpPr>
              <p:nvPr/>
            </p:nvSpPr>
            <p:spPr bwMode="auto">
              <a:xfrm>
                <a:off x="5176" y="2336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96" name="Line 65"/>
              <p:cNvSpPr>
                <a:spLocks noChangeShapeType="1"/>
              </p:cNvSpPr>
              <p:nvPr/>
            </p:nvSpPr>
            <p:spPr bwMode="auto">
              <a:xfrm>
                <a:off x="5176" y="2360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97" name="Line 66"/>
              <p:cNvSpPr>
                <a:spLocks noChangeShapeType="1"/>
              </p:cNvSpPr>
              <p:nvPr/>
            </p:nvSpPr>
            <p:spPr bwMode="auto">
              <a:xfrm>
                <a:off x="5176" y="2384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98" name="Line 67"/>
              <p:cNvSpPr>
                <a:spLocks noChangeShapeType="1"/>
              </p:cNvSpPr>
              <p:nvPr/>
            </p:nvSpPr>
            <p:spPr bwMode="auto">
              <a:xfrm>
                <a:off x="5176" y="2408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99" name="Line 68"/>
              <p:cNvSpPr>
                <a:spLocks noChangeShapeType="1"/>
              </p:cNvSpPr>
              <p:nvPr/>
            </p:nvSpPr>
            <p:spPr bwMode="auto">
              <a:xfrm>
                <a:off x="5176" y="2432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</p:grpSp>
        <p:sp>
          <p:nvSpPr>
            <p:cNvPr id="4133" name="Line 69"/>
            <p:cNvSpPr>
              <a:spLocks noChangeShapeType="1"/>
            </p:cNvSpPr>
            <p:nvPr/>
          </p:nvSpPr>
          <p:spPr bwMode="auto">
            <a:xfrm>
              <a:off x="4778" y="1673"/>
              <a:ext cx="0" cy="1374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b="1"/>
            </a:p>
          </p:txBody>
        </p:sp>
        <p:grpSp>
          <p:nvGrpSpPr>
            <p:cNvPr id="7" name="Group 70"/>
            <p:cNvGrpSpPr>
              <a:grpSpLocks/>
            </p:cNvGrpSpPr>
            <p:nvPr/>
          </p:nvGrpSpPr>
          <p:grpSpPr bwMode="auto">
            <a:xfrm>
              <a:off x="4747" y="2123"/>
              <a:ext cx="69" cy="183"/>
              <a:chOff x="5176" y="2480"/>
              <a:chExt cx="72" cy="192"/>
            </a:xfrm>
          </p:grpSpPr>
          <p:sp>
            <p:nvSpPr>
              <p:cNvPr id="4182" name="Line 71"/>
              <p:cNvSpPr>
                <a:spLocks noChangeShapeType="1"/>
              </p:cNvSpPr>
              <p:nvPr/>
            </p:nvSpPr>
            <p:spPr bwMode="auto">
              <a:xfrm>
                <a:off x="5176" y="2480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83" name="Line 72"/>
              <p:cNvSpPr>
                <a:spLocks noChangeShapeType="1"/>
              </p:cNvSpPr>
              <p:nvPr/>
            </p:nvSpPr>
            <p:spPr bwMode="auto">
              <a:xfrm>
                <a:off x="5176" y="2504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84" name="Line 73"/>
              <p:cNvSpPr>
                <a:spLocks noChangeShapeType="1"/>
              </p:cNvSpPr>
              <p:nvPr/>
            </p:nvSpPr>
            <p:spPr bwMode="auto">
              <a:xfrm>
                <a:off x="5176" y="2528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85" name="Line 74"/>
              <p:cNvSpPr>
                <a:spLocks noChangeShapeType="1"/>
              </p:cNvSpPr>
              <p:nvPr/>
            </p:nvSpPr>
            <p:spPr bwMode="auto">
              <a:xfrm>
                <a:off x="5176" y="2552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86" name="Line 75"/>
              <p:cNvSpPr>
                <a:spLocks noChangeShapeType="1"/>
              </p:cNvSpPr>
              <p:nvPr/>
            </p:nvSpPr>
            <p:spPr bwMode="auto">
              <a:xfrm>
                <a:off x="5176" y="2576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87" name="Line 76"/>
              <p:cNvSpPr>
                <a:spLocks noChangeShapeType="1"/>
              </p:cNvSpPr>
              <p:nvPr/>
            </p:nvSpPr>
            <p:spPr bwMode="auto">
              <a:xfrm>
                <a:off x="5176" y="2600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88" name="Line 77"/>
              <p:cNvSpPr>
                <a:spLocks noChangeShapeType="1"/>
              </p:cNvSpPr>
              <p:nvPr/>
            </p:nvSpPr>
            <p:spPr bwMode="auto">
              <a:xfrm>
                <a:off x="5176" y="2624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89" name="Line 78"/>
              <p:cNvSpPr>
                <a:spLocks noChangeShapeType="1"/>
              </p:cNvSpPr>
              <p:nvPr/>
            </p:nvSpPr>
            <p:spPr bwMode="auto">
              <a:xfrm>
                <a:off x="5176" y="2648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90" name="Line 79"/>
              <p:cNvSpPr>
                <a:spLocks noChangeShapeType="1"/>
              </p:cNvSpPr>
              <p:nvPr/>
            </p:nvSpPr>
            <p:spPr bwMode="auto">
              <a:xfrm>
                <a:off x="5176" y="2672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</p:grpSp>
        <p:grpSp>
          <p:nvGrpSpPr>
            <p:cNvPr id="8" name="Group 80"/>
            <p:cNvGrpSpPr>
              <a:grpSpLocks/>
            </p:cNvGrpSpPr>
            <p:nvPr/>
          </p:nvGrpSpPr>
          <p:grpSpPr bwMode="auto">
            <a:xfrm>
              <a:off x="4747" y="2337"/>
              <a:ext cx="69" cy="183"/>
              <a:chOff x="5176" y="2704"/>
              <a:chExt cx="72" cy="192"/>
            </a:xfrm>
          </p:grpSpPr>
          <p:sp>
            <p:nvSpPr>
              <p:cNvPr id="4173" name="Line 81"/>
              <p:cNvSpPr>
                <a:spLocks noChangeShapeType="1"/>
              </p:cNvSpPr>
              <p:nvPr/>
            </p:nvSpPr>
            <p:spPr bwMode="auto">
              <a:xfrm>
                <a:off x="5176" y="2704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74" name="Line 82"/>
              <p:cNvSpPr>
                <a:spLocks noChangeShapeType="1"/>
              </p:cNvSpPr>
              <p:nvPr/>
            </p:nvSpPr>
            <p:spPr bwMode="auto">
              <a:xfrm>
                <a:off x="5176" y="2728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75" name="Line 83"/>
              <p:cNvSpPr>
                <a:spLocks noChangeShapeType="1"/>
              </p:cNvSpPr>
              <p:nvPr/>
            </p:nvSpPr>
            <p:spPr bwMode="auto">
              <a:xfrm>
                <a:off x="5176" y="2752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76" name="Line 84"/>
              <p:cNvSpPr>
                <a:spLocks noChangeShapeType="1"/>
              </p:cNvSpPr>
              <p:nvPr/>
            </p:nvSpPr>
            <p:spPr bwMode="auto">
              <a:xfrm>
                <a:off x="5176" y="2776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77" name="Line 85"/>
              <p:cNvSpPr>
                <a:spLocks noChangeShapeType="1"/>
              </p:cNvSpPr>
              <p:nvPr/>
            </p:nvSpPr>
            <p:spPr bwMode="auto">
              <a:xfrm>
                <a:off x="5176" y="2800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78" name="Line 86"/>
              <p:cNvSpPr>
                <a:spLocks noChangeShapeType="1"/>
              </p:cNvSpPr>
              <p:nvPr/>
            </p:nvSpPr>
            <p:spPr bwMode="auto">
              <a:xfrm>
                <a:off x="5176" y="2824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79" name="Line 87"/>
              <p:cNvSpPr>
                <a:spLocks noChangeShapeType="1"/>
              </p:cNvSpPr>
              <p:nvPr/>
            </p:nvSpPr>
            <p:spPr bwMode="auto">
              <a:xfrm>
                <a:off x="5176" y="2848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80" name="Line 88"/>
              <p:cNvSpPr>
                <a:spLocks noChangeShapeType="1"/>
              </p:cNvSpPr>
              <p:nvPr/>
            </p:nvSpPr>
            <p:spPr bwMode="auto">
              <a:xfrm>
                <a:off x="5176" y="2872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81" name="Line 89"/>
              <p:cNvSpPr>
                <a:spLocks noChangeShapeType="1"/>
              </p:cNvSpPr>
              <p:nvPr/>
            </p:nvSpPr>
            <p:spPr bwMode="auto">
              <a:xfrm>
                <a:off x="5176" y="2896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</p:grpSp>
        <p:grpSp>
          <p:nvGrpSpPr>
            <p:cNvPr id="9" name="Group 90"/>
            <p:cNvGrpSpPr>
              <a:grpSpLocks/>
            </p:cNvGrpSpPr>
            <p:nvPr/>
          </p:nvGrpSpPr>
          <p:grpSpPr bwMode="auto">
            <a:xfrm>
              <a:off x="4747" y="2558"/>
              <a:ext cx="69" cy="183"/>
              <a:chOff x="5176" y="2936"/>
              <a:chExt cx="72" cy="192"/>
            </a:xfrm>
          </p:grpSpPr>
          <p:sp>
            <p:nvSpPr>
              <p:cNvPr id="4164" name="Line 91"/>
              <p:cNvSpPr>
                <a:spLocks noChangeShapeType="1"/>
              </p:cNvSpPr>
              <p:nvPr/>
            </p:nvSpPr>
            <p:spPr bwMode="auto">
              <a:xfrm>
                <a:off x="5176" y="2936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65" name="Line 92"/>
              <p:cNvSpPr>
                <a:spLocks noChangeShapeType="1"/>
              </p:cNvSpPr>
              <p:nvPr/>
            </p:nvSpPr>
            <p:spPr bwMode="auto">
              <a:xfrm>
                <a:off x="5176" y="2960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66" name="Line 93"/>
              <p:cNvSpPr>
                <a:spLocks noChangeShapeType="1"/>
              </p:cNvSpPr>
              <p:nvPr/>
            </p:nvSpPr>
            <p:spPr bwMode="auto">
              <a:xfrm>
                <a:off x="5176" y="2984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67" name="Line 94"/>
              <p:cNvSpPr>
                <a:spLocks noChangeShapeType="1"/>
              </p:cNvSpPr>
              <p:nvPr/>
            </p:nvSpPr>
            <p:spPr bwMode="auto">
              <a:xfrm>
                <a:off x="5176" y="3008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68" name="Line 95"/>
              <p:cNvSpPr>
                <a:spLocks noChangeShapeType="1"/>
              </p:cNvSpPr>
              <p:nvPr/>
            </p:nvSpPr>
            <p:spPr bwMode="auto">
              <a:xfrm>
                <a:off x="5176" y="3032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69" name="Line 96"/>
              <p:cNvSpPr>
                <a:spLocks noChangeShapeType="1"/>
              </p:cNvSpPr>
              <p:nvPr/>
            </p:nvSpPr>
            <p:spPr bwMode="auto">
              <a:xfrm>
                <a:off x="5176" y="3056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70" name="Line 97"/>
              <p:cNvSpPr>
                <a:spLocks noChangeShapeType="1"/>
              </p:cNvSpPr>
              <p:nvPr/>
            </p:nvSpPr>
            <p:spPr bwMode="auto">
              <a:xfrm>
                <a:off x="5176" y="3080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71" name="Line 98"/>
              <p:cNvSpPr>
                <a:spLocks noChangeShapeType="1"/>
              </p:cNvSpPr>
              <p:nvPr/>
            </p:nvSpPr>
            <p:spPr bwMode="auto">
              <a:xfrm>
                <a:off x="5176" y="3104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72" name="Line 99"/>
              <p:cNvSpPr>
                <a:spLocks noChangeShapeType="1"/>
              </p:cNvSpPr>
              <p:nvPr/>
            </p:nvSpPr>
            <p:spPr bwMode="auto">
              <a:xfrm>
                <a:off x="5176" y="3128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</p:grpSp>
        <p:grpSp>
          <p:nvGrpSpPr>
            <p:cNvPr id="10" name="Group 100"/>
            <p:cNvGrpSpPr>
              <a:grpSpLocks/>
            </p:cNvGrpSpPr>
            <p:nvPr/>
          </p:nvGrpSpPr>
          <p:grpSpPr bwMode="auto">
            <a:xfrm>
              <a:off x="4747" y="2779"/>
              <a:ext cx="69" cy="184"/>
              <a:chOff x="5176" y="3168"/>
              <a:chExt cx="72" cy="192"/>
            </a:xfrm>
          </p:grpSpPr>
          <p:sp>
            <p:nvSpPr>
              <p:cNvPr id="4155" name="Line 101"/>
              <p:cNvSpPr>
                <a:spLocks noChangeShapeType="1"/>
              </p:cNvSpPr>
              <p:nvPr/>
            </p:nvSpPr>
            <p:spPr bwMode="auto">
              <a:xfrm>
                <a:off x="5176" y="3168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56" name="Line 102"/>
              <p:cNvSpPr>
                <a:spLocks noChangeShapeType="1"/>
              </p:cNvSpPr>
              <p:nvPr/>
            </p:nvSpPr>
            <p:spPr bwMode="auto">
              <a:xfrm>
                <a:off x="5176" y="3192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57" name="Line 103"/>
              <p:cNvSpPr>
                <a:spLocks noChangeShapeType="1"/>
              </p:cNvSpPr>
              <p:nvPr/>
            </p:nvSpPr>
            <p:spPr bwMode="auto">
              <a:xfrm>
                <a:off x="5176" y="3216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58" name="Line 104"/>
              <p:cNvSpPr>
                <a:spLocks noChangeShapeType="1"/>
              </p:cNvSpPr>
              <p:nvPr/>
            </p:nvSpPr>
            <p:spPr bwMode="auto">
              <a:xfrm>
                <a:off x="5176" y="3240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59" name="Line 105"/>
              <p:cNvSpPr>
                <a:spLocks noChangeShapeType="1"/>
              </p:cNvSpPr>
              <p:nvPr/>
            </p:nvSpPr>
            <p:spPr bwMode="auto">
              <a:xfrm>
                <a:off x="5176" y="3264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60" name="Line 106"/>
              <p:cNvSpPr>
                <a:spLocks noChangeShapeType="1"/>
              </p:cNvSpPr>
              <p:nvPr/>
            </p:nvSpPr>
            <p:spPr bwMode="auto">
              <a:xfrm>
                <a:off x="5176" y="3288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61" name="Line 107"/>
              <p:cNvSpPr>
                <a:spLocks noChangeShapeType="1"/>
              </p:cNvSpPr>
              <p:nvPr/>
            </p:nvSpPr>
            <p:spPr bwMode="auto">
              <a:xfrm>
                <a:off x="5176" y="3312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62" name="Line 108"/>
              <p:cNvSpPr>
                <a:spLocks noChangeShapeType="1"/>
              </p:cNvSpPr>
              <p:nvPr/>
            </p:nvSpPr>
            <p:spPr bwMode="auto">
              <a:xfrm>
                <a:off x="5176" y="3336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63" name="Line 109"/>
              <p:cNvSpPr>
                <a:spLocks noChangeShapeType="1"/>
              </p:cNvSpPr>
              <p:nvPr/>
            </p:nvSpPr>
            <p:spPr bwMode="auto">
              <a:xfrm>
                <a:off x="5176" y="3360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</p:grpSp>
        <p:sp>
          <p:nvSpPr>
            <p:cNvPr id="4138" name="Line 110"/>
            <p:cNvSpPr>
              <a:spLocks noChangeShapeType="1"/>
            </p:cNvSpPr>
            <p:nvPr/>
          </p:nvSpPr>
          <p:spPr bwMode="auto">
            <a:xfrm>
              <a:off x="4747" y="3001"/>
              <a:ext cx="69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b="1"/>
            </a:p>
          </p:txBody>
        </p:sp>
        <p:sp>
          <p:nvSpPr>
            <p:cNvPr id="4139" name="Line 111"/>
            <p:cNvSpPr>
              <a:spLocks noChangeShapeType="1"/>
            </p:cNvSpPr>
            <p:nvPr/>
          </p:nvSpPr>
          <p:spPr bwMode="auto">
            <a:xfrm>
              <a:off x="4747" y="3024"/>
              <a:ext cx="69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b="1"/>
            </a:p>
          </p:txBody>
        </p:sp>
        <p:sp>
          <p:nvSpPr>
            <p:cNvPr id="4140" name="Line 112"/>
            <p:cNvSpPr>
              <a:spLocks noChangeShapeType="1"/>
            </p:cNvSpPr>
            <p:nvPr/>
          </p:nvSpPr>
          <p:spPr bwMode="auto">
            <a:xfrm>
              <a:off x="4747" y="3047"/>
              <a:ext cx="69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b="1"/>
            </a:p>
          </p:txBody>
        </p:sp>
        <p:sp>
          <p:nvSpPr>
            <p:cNvPr id="4141" name="Line 113"/>
            <p:cNvSpPr>
              <a:spLocks noChangeShapeType="1"/>
            </p:cNvSpPr>
            <p:nvPr/>
          </p:nvSpPr>
          <p:spPr bwMode="auto">
            <a:xfrm>
              <a:off x="4678" y="1879"/>
              <a:ext cx="21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b="1"/>
            </a:p>
          </p:txBody>
        </p:sp>
        <p:sp>
          <p:nvSpPr>
            <p:cNvPr id="4142" name="Line 114"/>
            <p:cNvSpPr>
              <a:spLocks noChangeShapeType="1"/>
            </p:cNvSpPr>
            <p:nvPr/>
          </p:nvSpPr>
          <p:spPr bwMode="auto">
            <a:xfrm flipV="1">
              <a:off x="4656" y="1680"/>
              <a:ext cx="24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b="1"/>
            </a:p>
          </p:txBody>
        </p:sp>
        <p:grpSp>
          <p:nvGrpSpPr>
            <p:cNvPr id="11" name="Group 115"/>
            <p:cNvGrpSpPr>
              <a:grpSpLocks/>
            </p:cNvGrpSpPr>
            <p:nvPr/>
          </p:nvGrpSpPr>
          <p:grpSpPr bwMode="auto">
            <a:xfrm>
              <a:off x="4747" y="1680"/>
              <a:ext cx="69" cy="184"/>
              <a:chOff x="5176" y="2016"/>
              <a:chExt cx="72" cy="192"/>
            </a:xfrm>
          </p:grpSpPr>
          <p:sp>
            <p:nvSpPr>
              <p:cNvPr id="4146" name="Line 116"/>
              <p:cNvSpPr>
                <a:spLocks noChangeShapeType="1"/>
              </p:cNvSpPr>
              <p:nvPr/>
            </p:nvSpPr>
            <p:spPr bwMode="auto">
              <a:xfrm>
                <a:off x="5176" y="2016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47" name="Line 117"/>
              <p:cNvSpPr>
                <a:spLocks noChangeShapeType="1"/>
              </p:cNvSpPr>
              <p:nvPr/>
            </p:nvSpPr>
            <p:spPr bwMode="auto">
              <a:xfrm>
                <a:off x="5176" y="2040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48" name="Line 118"/>
              <p:cNvSpPr>
                <a:spLocks noChangeShapeType="1"/>
              </p:cNvSpPr>
              <p:nvPr/>
            </p:nvSpPr>
            <p:spPr bwMode="auto">
              <a:xfrm>
                <a:off x="5176" y="2064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49" name="Line 119"/>
              <p:cNvSpPr>
                <a:spLocks noChangeShapeType="1"/>
              </p:cNvSpPr>
              <p:nvPr/>
            </p:nvSpPr>
            <p:spPr bwMode="auto">
              <a:xfrm>
                <a:off x="5176" y="2088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50" name="Line 120"/>
              <p:cNvSpPr>
                <a:spLocks noChangeShapeType="1"/>
              </p:cNvSpPr>
              <p:nvPr/>
            </p:nvSpPr>
            <p:spPr bwMode="auto">
              <a:xfrm>
                <a:off x="5176" y="2112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51" name="Line 121"/>
              <p:cNvSpPr>
                <a:spLocks noChangeShapeType="1"/>
              </p:cNvSpPr>
              <p:nvPr/>
            </p:nvSpPr>
            <p:spPr bwMode="auto">
              <a:xfrm>
                <a:off x="5176" y="2136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52" name="Line 122"/>
              <p:cNvSpPr>
                <a:spLocks noChangeShapeType="1"/>
              </p:cNvSpPr>
              <p:nvPr/>
            </p:nvSpPr>
            <p:spPr bwMode="auto">
              <a:xfrm>
                <a:off x="5176" y="2160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53" name="Line 123"/>
              <p:cNvSpPr>
                <a:spLocks noChangeShapeType="1"/>
              </p:cNvSpPr>
              <p:nvPr/>
            </p:nvSpPr>
            <p:spPr bwMode="auto">
              <a:xfrm>
                <a:off x="5176" y="2184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  <p:sp>
            <p:nvSpPr>
              <p:cNvPr id="4154" name="Line 124"/>
              <p:cNvSpPr>
                <a:spLocks noChangeShapeType="1"/>
              </p:cNvSpPr>
              <p:nvPr/>
            </p:nvSpPr>
            <p:spPr bwMode="auto">
              <a:xfrm>
                <a:off x="5176" y="2208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</p:grpSp>
        <p:sp>
          <p:nvSpPr>
            <p:cNvPr id="4144" name="Rectangle 125"/>
            <p:cNvSpPr>
              <a:spLocks noChangeArrowheads="1"/>
            </p:cNvSpPr>
            <p:nvPr/>
          </p:nvSpPr>
          <p:spPr bwMode="auto">
            <a:xfrm>
              <a:off x="4896" y="1584"/>
              <a:ext cx="644" cy="3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225" tIns="25819" rIns="18225" bIns="25819"/>
            <a:lstStyle/>
            <a:p>
              <a:pPr algn="l" defTabSz="728663" eaLnBrk="0" hangingPunct="0">
                <a:lnSpc>
                  <a:spcPts val="2675"/>
                </a:lnSpc>
                <a:tabLst>
                  <a:tab pos="438150" algn="l"/>
                  <a:tab pos="874713" algn="l"/>
                  <a:tab pos="1312863" algn="l"/>
                </a:tabLst>
              </a:pPr>
              <a:r>
                <a:rPr lang="it-IT" sz="2300" b="1">
                  <a:solidFill>
                    <a:srgbClr val="FF0000"/>
                  </a:solidFill>
                  <a:latin typeface="Book Antiqua" pitchFamily="18" charset="0"/>
                </a:rPr>
                <a:t>42°</a:t>
              </a:r>
            </a:p>
          </p:txBody>
        </p:sp>
        <p:sp>
          <p:nvSpPr>
            <p:cNvPr id="4145" name="Rectangle 126"/>
            <p:cNvSpPr>
              <a:spLocks noChangeArrowheads="1"/>
            </p:cNvSpPr>
            <p:nvPr/>
          </p:nvSpPr>
          <p:spPr bwMode="auto">
            <a:xfrm>
              <a:off x="4671" y="1304"/>
              <a:ext cx="375" cy="3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225" tIns="25819" rIns="18225" bIns="25819"/>
            <a:lstStyle/>
            <a:p>
              <a:pPr algn="l" defTabSz="728663" eaLnBrk="0" hangingPunct="0">
                <a:lnSpc>
                  <a:spcPts val="3450"/>
                </a:lnSpc>
                <a:tabLst>
                  <a:tab pos="438150" algn="l"/>
                  <a:tab pos="874713" algn="l"/>
                  <a:tab pos="1312863" algn="l"/>
                </a:tabLst>
              </a:pPr>
              <a:r>
                <a:rPr lang="it-IT" sz="2900" b="1">
                  <a:solidFill>
                    <a:srgbClr val="000000"/>
                  </a:solidFill>
                  <a:latin typeface="Book Antiqua" pitchFamily="18" charset="0"/>
                </a:rPr>
                <a:t>°C</a:t>
              </a:r>
            </a:p>
          </p:txBody>
        </p:sp>
      </p:grpSp>
      <p:sp>
        <p:nvSpPr>
          <p:cNvPr id="104487" name="Rectangle 39"/>
          <p:cNvSpPr>
            <a:spLocks noChangeArrowheads="1"/>
          </p:cNvSpPr>
          <p:nvPr/>
        </p:nvSpPr>
        <p:spPr bwMode="auto">
          <a:xfrm>
            <a:off x="6407150" y="5622926"/>
            <a:ext cx="2514600" cy="685800"/>
          </a:xfrm>
          <a:prstGeom prst="rect">
            <a:avLst/>
          </a:prstGeom>
          <a:solidFill>
            <a:srgbClr val="CCFF66"/>
          </a:solidFill>
          <a:ln w="12700">
            <a:noFill/>
            <a:miter lim="800000"/>
            <a:headEnd/>
            <a:tailEnd/>
          </a:ln>
        </p:spPr>
        <p:txBody>
          <a:bodyPr wrap="none" lIns="18225" tIns="25819" rIns="18225" bIns="25819"/>
          <a:lstStyle/>
          <a:p>
            <a:pPr defTabSz="728663" eaLnBrk="0" hangingPunct="0">
              <a:lnSpc>
                <a:spcPts val="2300"/>
              </a:lnSpc>
              <a:tabLst>
                <a:tab pos="438150" algn="l"/>
                <a:tab pos="874713" algn="l"/>
                <a:tab pos="1312863" algn="l"/>
              </a:tabLst>
            </a:pPr>
            <a:r>
              <a:rPr lang="it-IT" sz="2100" b="1" dirty="0" smtClean="0">
                <a:solidFill>
                  <a:srgbClr val="CC3399"/>
                </a:solidFill>
              </a:rPr>
              <a:t>   termometro </a:t>
            </a:r>
            <a:r>
              <a:rPr lang="it-IT" sz="2100" b="1" dirty="0">
                <a:solidFill>
                  <a:srgbClr val="CC3399"/>
                </a:solidFill>
              </a:rPr>
              <a:t>clinico</a:t>
            </a:r>
            <a:endParaRPr lang="it-IT" sz="2100" b="1" dirty="0" smtClean="0">
              <a:solidFill>
                <a:srgbClr val="CC3399"/>
              </a:solidFill>
            </a:endParaRPr>
          </a:p>
          <a:p>
            <a:pPr defTabSz="728663" eaLnBrk="0" hangingPunct="0">
              <a:lnSpc>
                <a:spcPts val="2300"/>
              </a:lnSpc>
              <a:tabLst>
                <a:tab pos="438150" algn="l"/>
                <a:tab pos="874713" algn="l"/>
                <a:tab pos="1312863" algn="l"/>
              </a:tabLst>
            </a:pPr>
            <a:r>
              <a:rPr lang="it-IT" sz="1900" b="1" dirty="0" smtClean="0">
                <a:solidFill>
                  <a:srgbClr val="000000"/>
                </a:solidFill>
              </a:rPr>
              <a:t>       (</a:t>
            </a:r>
            <a:r>
              <a:rPr lang="it-IT" sz="1900" b="1" dirty="0" err="1">
                <a:solidFill>
                  <a:srgbClr val="000000"/>
                </a:solidFill>
              </a:rPr>
              <a:t>t</a:t>
            </a:r>
            <a:r>
              <a:rPr lang="it-IT" sz="1500" b="1" baseline="-25000" dirty="0" err="1">
                <a:solidFill>
                  <a:srgbClr val="000000"/>
                </a:solidFill>
              </a:rPr>
              <a:t>MAX</a:t>
            </a:r>
            <a:r>
              <a:rPr lang="it-IT" sz="1900" b="1" dirty="0">
                <a:solidFill>
                  <a:srgbClr val="000000"/>
                </a:solidFill>
              </a:rPr>
              <a:t> si conserva)</a:t>
            </a:r>
          </a:p>
        </p:txBody>
      </p:sp>
      <p:sp>
        <p:nvSpPr>
          <p:cNvPr id="104577" name="Text Box 129"/>
          <p:cNvSpPr txBox="1">
            <a:spLocks noChangeArrowheads="1"/>
          </p:cNvSpPr>
          <p:nvPr/>
        </p:nvSpPr>
        <p:spPr bwMode="auto">
          <a:xfrm>
            <a:off x="304800" y="4191000"/>
            <a:ext cx="4177007" cy="1077218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1" dirty="0" smtClean="0"/>
              <a:t>      Per </a:t>
            </a:r>
            <a:r>
              <a:rPr lang="en-US" b="1" dirty="0" err="1"/>
              <a:t>definire</a:t>
            </a:r>
            <a:r>
              <a:rPr lang="en-US" b="1" dirty="0"/>
              <a:t> </a:t>
            </a:r>
            <a:r>
              <a:rPr lang="en-US" b="1" dirty="0" err="1"/>
              <a:t>senza</a:t>
            </a:r>
            <a:r>
              <a:rPr lang="en-US" b="1" dirty="0"/>
              <a:t> </a:t>
            </a:r>
            <a:r>
              <a:rPr lang="en-US" b="1" dirty="0" err="1"/>
              <a:t>ambiguità</a:t>
            </a:r>
            <a:r>
              <a:rPr lang="en-US" b="1" dirty="0"/>
              <a:t> </a:t>
            </a:r>
            <a:r>
              <a:rPr lang="en-US" b="1" dirty="0" err="1"/>
              <a:t>una</a:t>
            </a:r>
            <a:endParaRPr lang="en-US" b="1" dirty="0" smtClean="0"/>
          </a:p>
          <a:p>
            <a:pPr algn="l"/>
            <a:r>
              <a:rPr lang="en-US" b="1" dirty="0" smtClean="0"/>
              <a:t>      </a:t>
            </a:r>
            <a:r>
              <a:rPr lang="en-US" b="1" dirty="0" err="1" smtClean="0"/>
              <a:t>scala</a:t>
            </a:r>
            <a:r>
              <a:rPr lang="en-US" b="1" dirty="0" smtClean="0"/>
              <a:t> </a:t>
            </a:r>
            <a:r>
              <a:rPr lang="en-US" b="1" dirty="0" err="1"/>
              <a:t>di</a:t>
            </a:r>
            <a:r>
              <a:rPr lang="en-US" b="1" dirty="0"/>
              <a:t> temperature </a:t>
            </a:r>
            <a:r>
              <a:rPr lang="en-US" b="1" dirty="0" err="1"/>
              <a:t>si</a:t>
            </a:r>
            <a:r>
              <a:rPr lang="en-US" b="1" dirty="0"/>
              <a:t> </a:t>
            </a:r>
            <a:r>
              <a:rPr lang="en-US" b="1" dirty="0" err="1"/>
              <a:t>sfrutta</a:t>
            </a:r>
            <a:r>
              <a:rPr lang="en-US" b="1" dirty="0"/>
              <a:t> la</a:t>
            </a:r>
            <a:endParaRPr lang="en-US" b="1" dirty="0" smtClean="0"/>
          </a:p>
          <a:p>
            <a:pPr algn="l"/>
            <a:r>
              <a:rPr lang="en-US" sz="2800" b="1" dirty="0" smtClean="0">
                <a:solidFill>
                  <a:srgbClr val="009900"/>
                </a:solidFill>
              </a:rPr>
              <a:t>  </a:t>
            </a:r>
            <a:r>
              <a:rPr lang="en-US" sz="2800" b="1" dirty="0" err="1" smtClean="0">
                <a:solidFill>
                  <a:srgbClr val="009900"/>
                </a:solidFill>
              </a:rPr>
              <a:t>dilatazione</a:t>
            </a:r>
            <a:r>
              <a:rPr lang="en-US" sz="2800" b="1" dirty="0" smtClean="0">
                <a:solidFill>
                  <a:srgbClr val="009900"/>
                </a:solidFill>
              </a:rPr>
              <a:t> </a:t>
            </a:r>
            <a:r>
              <a:rPr lang="en-US" sz="2800" b="1" dirty="0" err="1">
                <a:solidFill>
                  <a:srgbClr val="009900"/>
                </a:solidFill>
              </a:rPr>
              <a:t>termica</a:t>
            </a:r>
            <a:r>
              <a:rPr lang="en-US" sz="2800" b="1" dirty="0"/>
              <a:t> </a:t>
            </a:r>
            <a:r>
              <a:rPr lang="en-US" b="1" dirty="0" err="1"/>
              <a:t>dei</a:t>
            </a:r>
            <a:r>
              <a:rPr lang="en-US" b="1" dirty="0"/>
              <a:t> </a:t>
            </a:r>
            <a:r>
              <a:rPr lang="en-US" b="1" dirty="0" err="1"/>
              <a:t>corpi</a:t>
            </a:r>
            <a:r>
              <a:rPr lang="en-US" b="1" dirty="0"/>
              <a:t>:</a:t>
            </a:r>
            <a:endParaRPr lang="it-IT" b="1" dirty="0"/>
          </a:p>
        </p:txBody>
      </p:sp>
      <p:sp>
        <p:nvSpPr>
          <p:cNvPr id="104578" name="Rectangle 130"/>
          <p:cNvSpPr>
            <a:spLocks noChangeArrowheads="1"/>
          </p:cNvSpPr>
          <p:nvPr/>
        </p:nvSpPr>
        <p:spPr bwMode="auto">
          <a:xfrm>
            <a:off x="304800" y="2286000"/>
            <a:ext cx="4114800" cy="990600"/>
          </a:xfrm>
          <a:prstGeom prst="rect">
            <a:avLst/>
          </a:prstGeom>
          <a:solidFill>
            <a:srgbClr val="66FFFF"/>
          </a:solidFill>
          <a:ln w="12700">
            <a:noFill/>
            <a:miter lim="800000"/>
            <a:headEnd/>
            <a:tailEnd/>
          </a:ln>
        </p:spPr>
        <p:txBody>
          <a:bodyPr wrap="none" lIns="18225" tIns="25819" rIns="18225" bIns="25819"/>
          <a:lstStyle/>
          <a:p>
            <a:pPr defTabSz="728663" eaLnBrk="0" hangingPunct="0">
              <a:lnSpc>
                <a:spcPts val="3450"/>
              </a:lnSpc>
              <a:tabLst>
                <a:tab pos="438150" algn="l"/>
                <a:tab pos="874713" algn="l"/>
                <a:tab pos="1312863" algn="l"/>
              </a:tabLst>
            </a:pPr>
            <a:r>
              <a:rPr lang="en-US" sz="2100" b="1" dirty="0" smtClean="0">
                <a:solidFill>
                  <a:srgbClr val="6600FF"/>
                </a:solidFill>
              </a:rPr>
              <a:t>     </a:t>
            </a:r>
            <a:r>
              <a:rPr lang="en-US" sz="2100" b="1" dirty="0" err="1" smtClean="0">
                <a:solidFill>
                  <a:srgbClr val="6600FF"/>
                </a:solidFill>
              </a:rPr>
              <a:t>Proprietà</a:t>
            </a:r>
            <a:r>
              <a:rPr lang="en-US" sz="2100" b="1" dirty="0" smtClean="0">
                <a:solidFill>
                  <a:srgbClr val="6600FF"/>
                </a:solidFill>
              </a:rPr>
              <a:t> </a:t>
            </a:r>
            <a:r>
              <a:rPr lang="en-US" sz="2100" b="1" dirty="0" err="1">
                <a:solidFill>
                  <a:srgbClr val="6600FF"/>
                </a:solidFill>
              </a:rPr>
              <a:t>intrinseca</a:t>
            </a:r>
            <a:r>
              <a:rPr lang="en-US" sz="2100" b="1" dirty="0">
                <a:solidFill>
                  <a:srgbClr val="6600FF"/>
                </a:solidFill>
              </a:rPr>
              <a:t> </a:t>
            </a:r>
            <a:r>
              <a:rPr lang="en-US" sz="2100" b="1" dirty="0" err="1">
                <a:solidFill>
                  <a:srgbClr val="6600FF"/>
                </a:solidFill>
              </a:rPr>
              <a:t>dei</a:t>
            </a:r>
            <a:r>
              <a:rPr lang="en-US" sz="2100" b="1" dirty="0">
                <a:solidFill>
                  <a:srgbClr val="6600FF"/>
                </a:solidFill>
              </a:rPr>
              <a:t> </a:t>
            </a:r>
            <a:r>
              <a:rPr lang="en-US" sz="2100" b="1" dirty="0" err="1">
                <a:solidFill>
                  <a:srgbClr val="6600FF"/>
                </a:solidFill>
              </a:rPr>
              <a:t>corpi</a:t>
            </a:r>
            <a:endParaRPr lang="en-US" sz="2100" b="1" dirty="0" smtClean="0">
              <a:solidFill>
                <a:srgbClr val="6600FF"/>
              </a:solidFill>
            </a:endParaRPr>
          </a:p>
          <a:p>
            <a:pPr defTabSz="728663" eaLnBrk="0" hangingPunct="0">
              <a:lnSpc>
                <a:spcPts val="3450"/>
              </a:lnSpc>
              <a:tabLst>
                <a:tab pos="438150" algn="l"/>
                <a:tab pos="874713" algn="l"/>
                <a:tab pos="1312863" algn="l"/>
              </a:tabLst>
            </a:pPr>
            <a:r>
              <a:rPr lang="en-US" sz="2100" b="1" dirty="0" smtClean="0">
                <a:solidFill>
                  <a:srgbClr val="6600FF"/>
                </a:solidFill>
                <a:sym typeface="Wingdings" pitchFamily="2" charset="2"/>
              </a:rPr>
              <a:t>     </a:t>
            </a:r>
            <a:r>
              <a:rPr lang="en-US" sz="2100" b="1" dirty="0" err="1" smtClean="0">
                <a:solidFill>
                  <a:srgbClr val="6600FF"/>
                </a:solidFill>
                <a:sym typeface="Wingdings" pitchFamily="2" charset="2"/>
              </a:rPr>
              <a:t></a:t>
            </a:r>
            <a:r>
              <a:rPr lang="en-US" sz="2100" b="1" dirty="0" smtClean="0">
                <a:solidFill>
                  <a:srgbClr val="6600FF"/>
                </a:solidFill>
                <a:sym typeface="Wingdings" pitchFamily="2" charset="2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sym typeface="Wingdings" pitchFamily="2" charset="2"/>
              </a:rPr>
              <a:t>grandezza</a:t>
            </a:r>
            <a:r>
              <a:rPr lang="en-US" sz="2100" b="1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sym typeface="Wingdings" pitchFamily="2" charset="2"/>
              </a:rPr>
              <a:t>fondamentale</a:t>
            </a:r>
            <a:endParaRPr lang="it-IT" sz="2100" b="1" dirty="0">
              <a:solidFill>
                <a:srgbClr val="FF0000"/>
              </a:solidFill>
            </a:endParaRPr>
          </a:p>
        </p:txBody>
      </p:sp>
      <p:sp>
        <p:nvSpPr>
          <p:cNvPr id="132" name="Rectangle 2"/>
          <p:cNvSpPr txBox="1">
            <a:spLocks noChangeArrowheads="1"/>
          </p:cNvSpPr>
          <p:nvPr/>
        </p:nvSpPr>
        <p:spPr bwMode="auto">
          <a:xfrm>
            <a:off x="685800" y="152400"/>
            <a:ext cx="7772400" cy="10668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5400000" scaled="1"/>
          </a:gra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600" b="1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Temperatura</a:t>
            </a:r>
          </a:p>
        </p:txBody>
      </p:sp>
      <p:sp>
        <p:nvSpPr>
          <p:cNvPr id="134" name="Segnaposto numero diapositiva 1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14DBE-9CE8-DA47-83AB-9EA22C17AF00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4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4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4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4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animBg="1" autoUpdateAnimBg="0"/>
      <p:bldP spid="104452" grpId="0" autoUpdateAnimBg="0"/>
      <p:bldP spid="104453" grpId="0" animBg="1" autoUpdateAnimBg="0"/>
      <p:bldP spid="104454" grpId="0" animBg="1" autoUpdateAnimBg="0"/>
      <p:bldP spid="104487" grpId="0" animBg="1" autoUpdateAnimBg="0"/>
      <p:bldP spid="104577" grpId="0" animBg="1" autoUpdateAnimBg="0"/>
      <p:bldP spid="104578" grpId="0" animBg="1" autoUpdateAnimBg="0"/>
      <p:bldP spid="132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763554"/>
          </a:xfrm>
          <a:prstGeom prst="rect">
            <a:avLst/>
          </a:prstGeom>
        </p:spPr>
      </p:pic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14DBE-9CE8-DA47-83AB-9EA22C17AF00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750" y="1506155"/>
            <a:ext cx="8318500" cy="2235200"/>
          </a:xfrm>
          <a:prstGeom prst="rect">
            <a:avLst/>
          </a:prstGeom>
        </p:spPr>
      </p:pic>
      <p:sp>
        <p:nvSpPr>
          <p:cNvPr id="3" name="Text Box 116"/>
          <p:cNvSpPr txBox="1">
            <a:spLocks noChangeArrowheads="1"/>
          </p:cNvSpPr>
          <p:nvPr/>
        </p:nvSpPr>
        <p:spPr bwMode="auto">
          <a:xfrm>
            <a:off x="2263857" y="4302005"/>
            <a:ext cx="4373037" cy="1206484"/>
          </a:xfrm>
          <a:prstGeom prst="rect">
            <a:avLst/>
          </a:prstGeom>
          <a:gradFill rotWithShape="0">
            <a:gsLst>
              <a:gs pos="0">
                <a:srgbClr val="CCFF66"/>
              </a:gs>
              <a:gs pos="100000">
                <a:srgbClr val="66FFFF"/>
              </a:gs>
            </a:gsLst>
            <a:lin ang="5400000" scaled="1"/>
          </a:gradFill>
          <a:ln w="38100">
            <a:solidFill>
              <a:srgbClr val="66FFFF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 b="1" i="1" u="sng" dirty="0">
                <a:solidFill>
                  <a:srgbClr val="0000FF"/>
                </a:solidFill>
              </a:rPr>
              <a:t>Principio dell’equilibrio termico:</a:t>
            </a:r>
          </a:p>
          <a:p>
            <a:pPr>
              <a:lnSpc>
                <a:spcPct val="120000"/>
              </a:lnSpc>
            </a:pPr>
            <a:r>
              <a:rPr lang="it-IT" sz="2200" b="1" dirty="0">
                <a:solidFill>
                  <a:srgbClr val="0000FF"/>
                </a:solidFill>
              </a:rPr>
              <a:t>due corpi messi a contatto tendono</a:t>
            </a:r>
          </a:p>
          <a:p>
            <a:r>
              <a:rPr lang="it-IT" sz="2200" b="1" dirty="0">
                <a:solidFill>
                  <a:srgbClr val="0000FF"/>
                </a:solidFill>
              </a:rPr>
              <a:t>a raggiungere la stessa temperatura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2882900" y="331339"/>
            <a:ext cx="3378200" cy="71120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000" y="5508489"/>
            <a:ext cx="8382000" cy="1079500"/>
          </a:xfrm>
          <a:prstGeom prst="rect">
            <a:avLst/>
          </a:prstGeom>
        </p:spPr>
      </p:pic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14DBE-9CE8-DA47-83AB-9EA22C17AF00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14DBE-9CE8-DA47-83AB-9EA22C17AF00}" type="slidenum">
              <a:rPr lang="it-IT" smtClean="0"/>
              <a:pPr/>
              <a:t>5</a:t>
            </a:fld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5960942" y="301731"/>
            <a:ext cx="849784" cy="73866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it-IT" sz="4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it-IT" sz="4200" b="1" baseline="-25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</a:t>
            </a:r>
            <a:endParaRPr lang="it-IT" sz="4200" b="1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837774" y="4989555"/>
            <a:ext cx="1137435" cy="73866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it-IT" sz="4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it-IT" sz="4200" b="1" baseline="-25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</a:t>
            </a:r>
            <a:r>
              <a:rPr lang="it-IT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endParaRPr lang="it-IT" sz="4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804722" y="4947460"/>
            <a:ext cx="1146468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it-IT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</a:t>
            </a:r>
            <a:r>
              <a:rPr lang="it-IT" sz="3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it-IT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(K</a:t>
            </a:r>
            <a:endParaRPr lang="it-IT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6440426" y="1342126"/>
            <a:ext cx="543739" cy="646331"/>
          </a:xfrm>
          <a:prstGeom prst="rect">
            <a:avLst/>
          </a:prstGeom>
          <a:solidFill>
            <a:srgbClr val="CCFFCC"/>
          </a:solidFill>
        </p:spPr>
        <p:txBody>
          <a:bodyPr wrap="none" rtlCol="0">
            <a:spAutoFit/>
          </a:bodyPr>
          <a:lstStyle/>
          <a:p>
            <a:r>
              <a:rPr lang="it-IT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lang="it-IT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/>
              <a:t>Calore</a:t>
            </a:r>
          </a:p>
        </p:txBody>
      </p:sp>
      <p:sp>
        <p:nvSpPr>
          <p:cNvPr id="107523" name="Rectangle 3"/>
          <p:cNvSpPr>
            <a:spLocks noChangeArrowheads="1"/>
          </p:cNvSpPr>
          <p:nvPr/>
        </p:nvSpPr>
        <p:spPr bwMode="auto">
          <a:xfrm>
            <a:off x="304800" y="1447800"/>
            <a:ext cx="8547100" cy="914400"/>
          </a:xfrm>
          <a:prstGeom prst="rect">
            <a:avLst/>
          </a:prstGeom>
          <a:solidFill>
            <a:srgbClr val="99FF33"/>
          </a:solidFill>
          <a:ln w="12700">
            <a:noFill/>
            <a:miter lim="800000"/>
            <a:headEnd/>
            <a:tailEnd/>
          </a:ln>
        </p:spPr>
        <p:txBody>
          <a:bodyPr wrap="none" lIns="18225" tIns="25819" rIns="18225" bIns="25819"/>
          <a:lstStyle/>
          <a:p>
            <a:pPr algn="ctr" defTabSz="728663" eaLnBrk="0" hangingPunct="0">
              <a:lnSpc>
                <a:spcPts val="3450"/>
              </a:lnSpc>
              <a:tabLst>
                <a:tab pos="438150" algn="l"/>
                <a:tab pos="874713" algn="l"/>
                <a:tab pos="1312863" algn="l"/>
              </a:tabLst>
            </a:pPr>
            <a:r>
              <a:rPr lang="en-US" sz="2500" b="1" dirty="0" smtClean="0">
                <a:solidFill>
                  <a:srgbClr val="0000FF"/>
                </a:solidFill>
              </a:rPr>
              <a:t>      T</a:t>
            </a:r>
            <a:r>
              <a:rPr lang="it-IT" sz="2500" b="1" dirty="0" err="1" smtClean="0">
                <a:solidFill>
                  <a:srgbClr val="0000FF"/>
                </a:solidFill>
              </a:rPr>
              <a:t>emperatura</a:t>
            </a:r>
            <a:r>
              <a:rPr lang="it-IT" sz="2500" b="1" dirty="0" smtClean="0">
                <a:solidFill>
                  <a:srgbClr val="0000FF"/>
                </a:solidFill>
              </a:rPr>
              <a:t> </a:t>
            </a:r>
            <a:r>
              <a:rPr lang="en-US" sz="2500" b="1" dirty="0">
                <a:solidFill>
                  <a:srgbClr val="0000FF"/>
                </a:solidFill>
              </a:rPr>
              <a:t>	= </a:t>
            </a:r>
            <a:r>
              <a:rPr lang="it-IT" sz="2500" b="1" dirty="0">
                <a:solidFill>
                  <a:srgbClr val="0000FF"/>
                </a:solidFill>
              </a:rPr>
              <a:t>indice </a:t>
            </a:r>
            <a:r>
              <a:rPr lang="en-US" sz="2500" b="1" dirty="0" err="1">
                <a:solidFill>
                  <a:srgbClr val="0000FF"/>
                </a:solidFill>
              </a:rPr>
              <a:t>dello</a:t>
            </a:r>
            <a:r>
              <a:rPr lang="en-US" sz="2500" b="1" dirty="0">
                <a:solidFill>
                  <a:srgbClr val="0000FF"/>
                </a:solidFill>
              </a:rPr>
              <a:t> </a:t>
            </a:r>
            <a:r>
              <a:rPr lang="it-IT" sz="2500" b="1" dirty="0">
                <a:solidFill>
                  <a:srgbClr val="0000FF"/>
                </a:solidFill>
              </a:rPr>
              <a:t>stato termico di un corpo</a:t>
            </a:r>
            <a:endParaRPr lang="en-US" sz="2500" b="1" dirty="0" smtClean="0">
              <a:solidFill>
                <a:srgbClr val="0000FF"/>
              </a:solidFill>
            </a:endParaRPr>
          </a:p>
          <a:p>
            <a:pPr algn="ctr" defTabSz="728663" eaLnBrk="0" hangingPunct="0">
              <a:lnSpc>
                <a:spcPts val="3450"/>
              </a:lnSpc>
              <a:tabLst>
                <a:tab pos="438150" algn="l"/>
                <a:tab pos="874713" algn="l"/>
                <a:tab pos="1312863" algn="l"/>
              </a:tabLst>
            </a:pPr>
            <a:r>
              <a:rPr lang="en-US" sz="2500" b="1" dirty="0" smtClean="0">
                <a:solidFill>
                  <a:srgbClr val="FF0000"/>
                </a:solidFill>
              </a:rPr>
              <a:t>       </a:t>
            </a:r>
            <a:r>
              <a:rPr lang="en-US" sz="2500" b="1" dirty="0" err="1" smtClean="0">
                <a:solidFill>
                  <a:srgbClr val="FF0000"/>
                </a:solidFill>
              </a:rPr>
              <a:t>Calore</a:t>
            </a:r>
            <a:r>
              <a:rPr lang="en-US" sz="2500" b="1" dirty="0" smtClean="0">
                <a:solidFill>
                  <a:schemeClr val="tx2"/>
                </a:solidFill>
              </a:rPr>
              <a:t>	  </a:t>
            </a:r>
            <a:r>
              <a:rPr lang="en-US" sz="2500" b="1" dirty="0" smtClean="0">
                <a:solidFill>
                  <a:srgbClr val="FF0000"/>
                </a:solidFill>
              </a:rPr>
              <a:t>= </a:t>
            </a:r>
            <a:r>
              <a:rPr lang="en-US" sz="2500" b="1" dirty="0">
                <a:solidFill>
                  <a:srgbClr val="FF0000"/>
                </a:solidFill>
              </a:rPr>
              <a:t>forma </a:t>
            </a:r>
            <a:r>
              <a:rPr lang="en-US" sz="2500" b="1" dirty="0" err="1">
                <a:solidFill>
                  <a:srgbClr val="FF0000"/>
                </a:solidFill>
              </a:rPr>
              <a:t>di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energia</a:t>
            </a:r>
            <a:endParaRPr lang="it-IT" sz="2500" b="1" dirty="0">
              <a:solidFill>
                <a:srgbClr val="FF0000"/>
              </a:solidFill>
            </a:endParaRPr>
          </a:p>
        </p:txBody>
      </p:sp>
      <p:sp>
        <p:nvSpPr>
          <p:cNvPr id="107524" name="Text Box 4"/>
          <p:cNvSpPr txBox="1">
            <a:spLocks noChangeArrowheads="1"/>
          </p:cNvSpPr>
          <p:nvPr/>
        </p:nvSpPr>
        <p:spPr bwMode="auto">
          <a:xfrm>
            <a:off x="609600" y="2625048"/>
            <a:ext cx="8077200" cy="132343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66FFFF"/>
              </a:gs>
            </a:gsLst>
            <a:lin ang="5400000" scaled="1"/>
          </a:gra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0000FF"/>
                </a:solidFill>
              </a:rPr>
              <a:t>A livello microscopico, </a:t>
            </a:r>
          </a:p>
          <a:p>
            <a:pPr algn="ctr"/>
            <a:r>
              <a:rPr lang="it-IT" sz="2000" b="1" dirty="0"/>
              <a:t>la materia è costituita da un gran numero di particelle, </a:t>
            </a:r>
          </a:p>
          <a:p>
            <a:pPr algn="ctr"/>
            <a:r>
              <a:rPr lang="it-IT" sz="2000" b="1" dirty="0"/>
              <a:t>più o meno legate le une alle altre </a:t>
            </a:r>
            <a:r>
              <a:rPr lang="it-IT" sz="2000" b="1" dirty="0">
                <a:sym typeface="Wingdings" pitchFamily="2" charset="2"/>
              </a:rPr>
              <a:t> </a:t>
            </a:r>
            <a:r>
              <a:rPr lang="it-IT" sz="2000" b="1" dirty="0">
                <a:solidFill>
                  <a:srgbClr val="0000FF"/>
                </a:solidFill>
                <a:sym typeface="Wingdings" pitchFamily="2" charset="2"/>
              </a:rPr>
              <a:t>energia di legame</a:t>
            </a:r>
          </a:p>
          <a:p>
            <a:pPr algn="ctr"/>
            <a:r>
              <a:rPr lang="it-IT" sz="2000" b="1" dirty="0"/>
              <a:t>in continuo movimento (agitazione termica) </a:t>
            </a:r>
            <a:r>
              <a:rPr lang="it-IT" sz="2000" b="1" dirty="0">
                <a:sym typeface="Wingdings" pitchFamily="2" charset="2"/>
              </a:rPr>
              <a:t> </a:t>
            </a:r>
            <a:r>
              <a:rPr lang="it-IT" sz="2000" b="1" dirty="0">
                <a:solidFill>
                  <a:srgbClr val="0000FF"/>
                </a:solidFill>
                <a:sym typeface="Wingdings" pitchFamily="2" charset="2"/>
              </a:rPr>
              <a:t>energia cinetica</a:t>
            </a:r>
            <a:endParaRPr lang="it-IT" sz="2000" b="1" dirty="0">
              <a:solidFill>
                <a:srgbClr val="0000FF"/>
              </a:solidFill>
            </a:endParaRPr>
          </a:p>
        </p:txBody>
      </p:sp>
      <p:sp>
        <p:nvSpPr>
          <p:cNvPr id="107525" name="Text Box 5"/>
          <p:cNvSpPr txBox="1">
            <a:spLocks noChangeArrowheads="1"/>
          </p:cNvSpPr>
          <p:nvPr/>
        </p:nvSpPr>
        <p:spPr bwMode="auto">
          <a:xfrm>
            <a:off x="773112" y="4142412"/>
            <a:ext cx="7761287" cy="954107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800" b="1" dirty="0">
                <a:solidFill>
                  <a:srgbClr val="FF0000"/>
                </a:solidFill>
              </a:rPr>
              <a:t>Energia interna</a:t>
            </a:r>
            <a:r>
              <a:rPr lang="it-IT" sz="2800" b="1" dirty="0"/>
              <a:t> = somma delle energie cinetiche, </a:t>
            </a:r>
          </a:p>
          <a:p>
            <a:pPr algn="ctr"/>
            <a:r>
              <a:rPr lang="it-IT" sz="2800" b="1" dirty="0"/>
              <a:t>potenziali e di legame di tutte le particelle</a:t>
            </a:r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1062100" y="5257266"/>
            <a:ext cx="7258050" cy="1262910"/>
          </a:xfrm>
          <a:prstGeom prst="rect">
            <a:avLst/>
          </a:prstGeom>
          <a:gradFill rotWithShape="0">
            <a:gsLst>
              <a:gs pos="0">
                <a:srgbClr val="FFCC66"/>
              </a:gs>
              <a:gs pos="100000">
                <a:srgbClr val="99FF33"/>
              </a:gs>
            </a:gsLst>
            <a:lin ang="5400000" scaled="1"/>
          </a:gradFill>
          <a:ln w="38100">
            <a:solidFill>
              <a:srgbClr val="99FF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800" b="1" dirty="0" err="1">
                <a:solidFill>
                  <a:srgbClr val="009900"/>
                </a:solidFill>
              </a:rPr>
              <a:t>Riscaldamento</a:t>
            </a:r>
            <a:r>
              <a:rPr lang="en-US" sz="2800" b="1" dirty="0">
                <a:solidFill>
                  <a:srgbClr val="009900"/>
                </a:solidFill>
              </a:rPr>
              <a:t> / </a:t>
            </a:r>
            <a:r>
              <a:rPr lang="en-US" sz="2800" b="1" dirty="0" err="1">
                <a:solidFill>
                  <a:srgbClr val="009900"/>
                </a:solidFill>
              </a:rPr>
              <a:t>raffreddamento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</a:p>
          <a:p>
            <a:pPr algn="ctr" eaLnBrk="0" hangingPunct="0"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= </a:t>
            </a:r>
            <a:r>
              <a:rPr lang="en-US" sz="2800" b="1" dirty="0" err="1">
                <a:solidFill>
                  <a:srgbClr val="FF0000"/>
                </a:solidFill>
              </a:rPr>
              <a:t>scambio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it-IT" sz="2800" b="1" dirty="0">
                <a:solidFill>
                  <a:srgbClr val="FF0000"/>
                </a:solidFill>
              </a:rPr>
              <a:t>calore  </a:t>
            </a:r>
            <a:r>
              <a:rPr lang="it-IT" sz="2800" b="1" dirty="0" err="1">
                <a:solidFill>
                  <a:srgbClr val="FF0000"/>
                </a:solidFill>
              </a:rPr>
              <a:t>Q</a:t>
            </a:r>
            <a:r>
              <a:rPr lang="it-IT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</a:p>
          <a:p>
            <a:pPr algn="ctr" eaLnBrk="0" hangingPunct="0"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= </a:t>
            </a:r>
            <a:r>
              <a:rPr lang="en-US" sz="2800" b="1" dirty="0" err="1">
                <a:solidFill>
                  <a:srgbClr val="FF0000"/>
                </a:solidFill>
              </a:rPr>
              <a:t>trasferimento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energia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interna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tra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corpi</a:t>
            </a:r>
            <a:endParaRPr lang="it-IT" sz="2800" b="1" dirty="0">
              <a:latin typeface="Times New Roman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85800" y="152400"/>
            <a:ext cx="7772400" cy="10668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5400000" scaled="1"/>
          </a:gra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600" b="1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Calore</a:t>
            </a: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14DBE-9CE8-DA47-83AB-9EA22C17AF00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2" grpId="0" animBg="1" autoUpdateAnimBg="0"/>
      <p:bldP spid="107523" grpId="0" animBg="1" autoUpdateAnimBg="0"/>
      <p:bldP spid="107524" grpId="0" animBg="1" autoUpdateAnimBg="0"/>
      <p:bldP spid="107525" grpId="0" animBg="1" autoUpdateAnimBg="0"/>
      <p:bldP spid="107526" grpId="0" animBg="1" autoUpdateAnimBg="0"/>
      <p:bldP spid="7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3"/>
          <p:cNvSpPr>
            <a:spLocks noChangeArrowheads="1"/>
          </p:cNvSpPr>
          <p:nvPr/>
        </p:nvSpPr>
        <p:spPr bwMode="auto">
          <a:xfrm>
            <a:off x="1066800" y="1371600"/>
            <a:ext cx="6934200" cy="581025"/>
          </a:xfrm>
          <a:prstGeom prst="rect">
            <a:avLst/>
          </a:prstGeom>
          <a:solidFill>
            <a:srgbClr val="FFCC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18225" tIns="25819" rIns="18225" bIns="25819"/>
          <a:lstStyle/>
          <a:p>
            <a:pPr algn="l" defTabSz="728663" eaLnBrk="0" hangingPunct="0">
              <a:lnSpc>
                <a:spcPts val="3450"/>
              </a:lnSpc>
              <a:tabLst>
                <a:tab pos="438150" algn="l"/>
                <a:tab pos="874713" algn="l"/>
                <a:tab pos="1312863" algn="l"/>
              </a:tabLst>
              <a:defRPr/>
            </a:pPr>
            <a:r>
              <a:rPr lang="en-US" sz="2900" b="1" dirty="0">
                <a:solidFill>
                  <a:srgbClr val="6B4414"/>
                </a:solidFill>
              </a:rPr>
              <a:t>U</a:t>
            </a:r>
            <a:r>
              <a:rPr lang="it-IT" sz="2900" b="1" dirty="0" err="1">
                <a:solidFill>
                  <a:srgbClr val="6B4414"/>
                </a:solidFill>
              </a:rPr>
              <a:t>nità</a:t>
            </a:r>
            <a:r>
              <a:rPr lang="it-IT" sz="2900" b="1" dirty="0">
                <a:solidFill>
                  <a:srgbClr val="6B4414"/>
                </a:solidFill>
              </a:rPr>
              <a:t> di misura </a:t>
            </a:r>
            <a:r>
              <a:rPr lang="it-IT" sz="2900" b="1" u="sng" dirty="0">
                <a:solidFill>
                  <a:srgbClr val="6B441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pratica</a:t>
            </a:r>
            <a:r>
              <a:rPr lang="it-IT" sz="2900" b="1" dirty="0">
                <a:solidFill>
                  <a:srgbClr val="6B4414"/>
                </a:solidFill>
              </a:rPr>
              <a:t> :</a:t>
            </a:r>
            <a:r>
              <a:rPr lang="en-US" sz="2900" b="1" dirty="0">
                <a:solidFill>
                  <a:srgbClr val="6B4414"/>
                </a:solidFill>
              </a:rPr>
              <a:t> </a:t>
            </a:r>
            <a:r>
              <a:rPr lang="en-US" sz="29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caloria</a:t>
            </a:r>
            <a:r>
              <a:rPr lang="en-US" sz="2900" b="1" dirty="0">
                <a:solidFill>
                  <a:srgbClr val="FF0000"/>
                </a:solidFill>
              </a:rPr>
              <a:t> (cal)</a:t>
            </a:r>
            <a:endParaRPr lang="it-IT" sz="2900" b="1" dirty="0">
              <a:solidFill>
                <a:srgbClr val="FF0000"/>
              </a:solidFill>
            </a:endParaRPr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3810000" y="3971925"/>
            <a:ext cx="4800600" cy="457200"/>
          </a:xfrm>
          <a:prstGeom prst="rect">
            <a:avLst/>
          </a:prstGeom>
          <a:solidFill>
            <a:srgbClr val="99FF33"/>
          </a:solidFill>
          <a:ln w="12700">
            <a:noFill/>
            <a:miter lim="800000"/>
            <a:headEnd/>
            <a:tailEnd/>
          </a:ln>
        </p:spPr>
        <p:txBody>
          <a:bodyPr wrap="none" lIns="18225" tIns="25819" rIns="18225" bIns="25819"/>
          <a:lstStyle/>
          <a:p>
            <a:pPr algn="l" defTabSz="728663" eaLnBrk="0" hangingPunct="0">
              <a:lnSpc>
                <a:spcPts val="3450"/>
              </a:lnSpc>
              <a:tabLst>
                <a:tab pos="438150" algn="l"/>
                <a:tab pos="874713" algn="l"/>
                <a:tab pos="1312863" algn="l"/>
              </a:tabLst>
            </a:pPr>
            <a:r>
              <a:rPr lang="en-US" sz="2100" b="1" dirty="0">
                <a:solidFill>
                  <a:srgbClr val="6B4414"/>
                </a:solidFill>
              </a:rPr>
              <a:t>(</a:t>
            </a:r>
            <a:r>
              <a:rPr lang="en-US" sz="2100" b="1" dirty="0" err="1">
                <a:solidFill>
                  <a:srgbClr val="6B4414"/>
                </a:solidFill>
              </a:rPr>
              <a:t>Spesso</a:t>
            </a:r>
            <a:r>
              <a:rPr lang="en-US" sz="2100" b="1" dirty="0">
                <a:solidFill>
                  <a:srgbClr val="6B4414"/>
                </a:solidFill>
              </a:rPr>
              <a:t>: </a:t>
            </a:r>
            <a:r>
              <a:rPr lang="it-IT" sz="2100" b="1" dirty="0">
                <a:solidFill>
                  <a:srgbClr val="6B4414"/>
                </a:solidFill>
              </a:rPr>
              <a:t>1000 </a:t>
            </a:r>
            <a:r>
              <a:rPr lang="it-IT" sz="2100" b="1" dirty="0" err="1">
                <a:solidFill>
                  <a:srgbClr val="6B4414"/>
                </a:solidFill>
              </a:rPr>
              <a:t>cal</a:t>
            </a:r>
            <a:r>
              <a:rPr lang="it-IT" sz="2100" b="1" dirty="0">
                <a:solidFill>
                  <a:srgbClr val="6B4414"/>
                </a:solidFill>
              </a:rPr>
              <a:t> = </a:t>
            </a:r>
            <a:r>
              <a:rPr lang="it-IT" sz="2100" b="1" dirty="0" err="1">
                <a:solidFill>
                  <a:srgbClr val="6B4414"/>
                </a:solidFill>
              </a:rPr>
              <a:t>1</a:t>
            </a:r>
            <a:r>
              <a:rPr lang="it-IT" sz="2100" b="1" dirty="0">
                <a:solidFill>
                  <a:srgbClr val="6B4414"/>
                </a:solidFill>
              </a:rPr>
              <a:t> kcal = </a:t>
            </a:r>
            <a:r>
              <a:rPr lang="it-IT" sz="2100" b="1" dirty="0" err="1">
                <a:solidFill>
                  <a:srgbClr val="6B4414"/>
                </a:solidFill>
              </a:rPr>
              <a:t>1</a:t>
            </a:r>
            <a:r>
              <a:rPr lang="it-IT" sz="2100" b="1" dirty="0">
                <a:solidFill>
                  <a:srgbClr val="6B4414"/>
                </a:solidFill>
              </a:rPr>
              <a:t> </a:t>
            </a:r>
            <a:r>
              <a:rPr lang="it-IT" sz="2100" b="1" dirty="0" err="1">
                <a:solidFill>
                  <a:srgbClr val="6B4414"/>
                </a:solidFill>
              </a:rPr>
              <a:t>Cal</a:t>
            </a:r>
            <a:r>
              <a:rPr lang="en-US" sz="2100" b="1" dirty="0">
                <a:solidFill>
                  <a:srgbClr val="6B4414"/>
                </a:solidFill>
              </a:rPr>
              <a:t>)</a:t>
            </a:r>
            <a:endParaRPr lang="it-IT" sz="2100" b="1" dirty="0">
              <a:solidFill>
                <a:srgbClr val="6B4414"/>
              </a:solidFill>
            </a:endParaRPr>
          </a:p>
        </p:txBody>
      </p:sp>
      <p:sp>
        <p:nvSpPr>
          <p:cNvPr id="108555" name="Text Box 11"/>
          <p:cNvSpPr txBox="1">
            <a:spLocks noChangeArrowheads="1"/>
          </p:cNvSpPr>
          <p:nvPr/>
        </p:nvSpPr>
        <p:spPr bwMode="auto">
          <a:xfrm>
            <a:off x="285750" y="2143125"/>
            <a:ext cx="3372540" cy="2304221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2200" b="1" dirty="0">
                <a:solidFill>
                  <a:srgbClr val="0000FF"/>
                </a:solidFill>
              </a:rPr>
              <a:t>1 </a:t>
            </a:r>
            <a:r>
              <a:rPr lang="en-US" sz="2200" b="1" dirty="0" err="1">
                <a:solidFill>
                  <a:srgbClr val="0000FF"/>
                </a:solidFill>
              </a:rPr>
              <a:t>caloria</a:t>
            </a:r>
            <a:r>
              <a:rPr lang="en-US" sz="2200" b="1" dirty="0">
                <a:solidFill>
                  <a:srgbClr val="0000FF"/>
                </a:solidFill>
              </a:rPr>
              <a:t> </a:t>
            </a:r>
            <a:r>
              <a:rPr lang="en-US" sz="2200" b="1" dirty="0"/>
              <a:t>= </a:t>
            </a:r>
            <a:r>
              <a:rPr lang="en-US" sz="2200" b="1" dirty="0" err="1"/>
              <a:t>quantità</a:t>
            </a:r>
            <a:r>
              <a:rPr lang="en-US" sz="2200" b="1" dirty="0"/>
              <a:t> </a:t>
            </a:r>
            <a:r>
              <a:rPr lang="en-US" sz="2200" b="1" dirty="0" err="1"/>
              <a:t>di</a:t>
            </a:r>
            <a:r>
              <a:rPr lang="en-US" sz="2200" b="1" dirty="0"/>
              <a:t> </a:t>
            </a:r>
            <a:r>
              <a:rPr lang="en-US" sz="2200" b="1" dirty="0" err="1"/>
              <a:t>calore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necessaria</a:t>
            </a:r>
            <a:r>
              <a:rPr lang="en-US" sz="2200" b="1" dirty="0" smtClean="0"/>
              <a:t> </a:t>
            </a:r>
            <a:r>
              <a:rPr lang="en-US" sz="2200" b="1" dirty="0"/>
              <a:t>per </a:t>
            </a:r>
            <a:r>
              <a:rPr lang="en-US" sz="2200" b="1" dirty="0" err="1"/>
              <a:t>aumentare</a:t>
            </a:r>
            <a:r>
              <a:rPr lang="en-US" sz="2200" b="1" dirty="0" smtClean="0"/>
              <a:t> la </a:t>
            </a:r>
            <a:r>
              <a:rPr lang="en-US" sz="2200" b="1" dirty="0" err="1" smtClean="0"/>
              <a:t>temperatura</a:t>
            </a:r>
            <a:endParaRPr lang="en-US" sz="2200" b="1" dirty="0" smtClean="0"/>
          </a:p>
          <a:p>
            <a:pPr algn="l">
              <a:lnSpc>
                <a:spcPct val="80000"/>
              </a:lnSpc>
            </a:pPr>
            <a:r>
              <a:rPr lang="en-US" sz="2200" b="1" dirty="0" smtClean="0"/>
              <a:t> </a:t>
            </a:r>
            <a:endParaRPr lang="en-US" sz="2200" b="1" dirty="0"/>
          </a:p>
          <a:p>
            <a:pPr algn="l">
              <a:lnSpc>
                <a:spcPct val="90000"/>
              </a:lnSpc>
            </a:pPr>
            <a:r>
              <a:rPr lang="en-US" sz="2200" b="1" dirty="0" err="1"/>
              <a:t>di</a:t>
            </a:r>
            <a:r>
              <a:rPr lang="en-US" sz="2200" b="1" dirty="0"/>
              <a:t> </a:t>
            </a:r>
            <a:r>
              <a:rPr lang="en-US" sz="2200" b="1" dirty="0">
                <a:solidFill>
                  <a:srgbClr val="0000FF"/>
                </a:solidFill>
              </a:rPr>
              <a:t>1</a:t>
            </a:r>
            <a:r>
              <a:rPr lang="en-US" sz="2200" b="1" baseline="30000" dirty="0">
                <a:solidFill>
                  <a:srgbClr val="0000FF"/>
                </a:solidFill>
              </a:rPr>
              <a:t>o</a:t>
            </a:r>
            <a:r>
              <a:rPr lang="en-US" sz="2200" b="1" dirty="0">
                <a:solidFill>
                  <a:srgbClr val="0000FF"/>
                </a:solidFill>
              </a:rPr>
              <a:t>C</a:t>
            </a:r>
            <a:r>
              <a:rPr lang="en-US" sz="2200" b="1" dirty="0">
                <a:solidFill>
                  <a:schemeClr val="accent2"/>
                </a:solidFill>
              </a:rPr>
              <a:t>		</a:t>
            </a:r>
            <a:r>
              <a:rPr lang="en-US" sz="2200" b="1" dirty="0" err="1">
                <a:solidFill>
                  <a:srgbClr val="009900"/>
                </a:solidFill>
                <a:sym typeface="Wingdings" pitchFamily="2" charset="2"/>
              </a:rPr>
              <a:t></a:t>
            </a:r>
            <a:r>
              <a:rPr lang="en-US" sz="2200" b="1" dirty="0">
                <a:solidFill>
                  <a:srgbClr val="009900"/>
                </a:solidFill>
                <a:sym typeface="Wingdings" pitchFamily="2" charset="2"/>
              </a:rPr>
              <a:t> Q </a:t>
            </a:r>
            <a:r>
              <a:rPr lang="en-US" sz="2200" b="1" dirty="0" err="1">
                <a:solidFill>
                  <a:srgbClr val="009900"/>
                </a:solidFill>
                <a:sym typeface="Symbol" pitchFamily="18" charset="2"/>
              </a:rPr>
              <a:t></a:t>
            </a:r>
            <a:r>
              <a:rPr lang="en-US" sz="2200" b="1" dirty="0">
                <a:solidFill>
                  <a:srgbClr val="009900"/>
                </a:solidFill>
                <a:sym typeface="Symbol" pitchFamily="18" charset="2"/>
              </a:rPr>
              <a:t> </a:t>
            </a:r>
            <a:r>
              <a:rPr lang="en-US" sz="2200" b="1" dirty="0" err="1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D</a:t>
            </a:r>
            <a:r>
              <a:rPr lang="en-US" sz="2200" b="1" dirty="0" err="1">
                <a:solidFill>
                  <a:srgbClr val="009900"/>
                </a:solidFill>
                <a:sym typeface="Symbol" pitchFamily="18" charset="2"/>
              </a:rPr>
              <a:t>t</a:t>
            </a:r>
            <a:endParaRPr lang="en-US" sz="2200" b="1" dirty="0">
              <a:solidFill>
                <a:srgbClr val="009900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2200" b="1" dirty="0" err="1"/>
              <a:t>di</a:t>
            </a:r>
            <a:r>
              <a:rPr lang="en-US" sz="2200" b="1" dirty="0"/>
              <a:t> </a:t>
            </a:r>
            <a:r>
              <a:rPr lang="en-US" sz="2200" b="1" dirty="0">
                <a:solidFill>
                  <a:srgbClr val="0000FF"/>
                </a:solidFill>
              </a:rPr>
              <a:t>1 </a:t>
            </a:r>
            <a:r>
              <a:rPr lang="en-US" sz="2200" b="1" dirty="0" err="1">
                <a:solidFill>
                  <a:srgbClr val="0000FF"/>
                </a:solidFill>
              </a:rPr>
              <a:t>g</a:t>
            </a:r>
            <a:r>
              <a:rPr lang="en-US" sz="2200" b="1" dirty="0">
                <a:solidFill>
                  <a:schemeClr val="accent2"/>
                </a:solidFill>
              </a:rPr>
              <a:t>		</a:t>
            </a:r>
            <a:r>
              <a:rPr lang="en-US" sz="2200" b="1" dirty="0" err="1">
                <a:solidFill>
                  <a:srgbClr val="009900"/>
                </a:solidFill>
                <a:sym typeface="Wingdings" pitchFamily="2" charset="2"/>
              </a:rPr>
              <a:t></a:t>
            </a:r>
            <a:r>
              <a:rPr lang="en-US" sz="2200" b="1" dirty="0">
                <a:solidFill>
                  <a:srgbClr val="009900"/>
                </a:solidFill>
                <a:sym typeface="Wingdings" pitchFamily="2" charset="2"/>
              </a:rPr>
              <a:t> Q </a:t>
            </a:r>
            <a:r>
              <a:rPr lang="en-US" sz="2200" b="1" dirty="0" err="1">
                <a:solidFill>
                  <a:srgbClr val="009900"/>
                </a:solidFill>
                <a:sym typeface="Symbol" pitchFamily="18" charset="2"/>
              </a:rPr>
              <a:t></a:t>
            </a:r>
            <a:r>
              <a:rPr lang="en-US" sz="2200" b="1" dirty="0">
                <a:solidFill>
                  <a:srgbClr val="009900"/>
                </a:solidFill>
                <a:sym typeface="Symbol" pitchFamily="18" charset="2"/>
              </a:rPr>
              <a:t> </a:t>
            </a:r>
            <a:r>
              <a:rPr lang="en-US" sz="2200" b="1" dirty="0" err="1">
                <a:solidFill>
                  <a:srgbClr val="009900"/>
                </a:solidFill>
                <a:sym typeface="Symbol" pitchFamily="18" charset="2"/>
              </a:rPr>
              <a:t>m</a:t>
            </a:r>
            <a:endParaRPr lang="en-US" sz="2200" b="1" dirty="0">
              <a:solidFill>
                <a:srgbClr val="009900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2200" b="1" dirty="0" err="1"/>
              <a:t>di</a:t>
            </a:r>
            <a:r>
              <a:rPr lang="en-US" sz="2200" b="1" dirty="0"/>
              <a:t> </a:t>
            </a:r>
            <a:r>
              <a:rPr lang="en-US" sz="2200" b="1" dirty="0" err="1">
                <a:solidFill>
                  <a:srgbClr val="0000FF"/>
                </a:solidFill>
              </a:rPr>
              <a:t>acqua</a:t>
            </a:r>
            <a:r>
              <a:rPr lang="en-US" sz="2200" b="1" dirty="0">
                <a:solidFill>
                  <a:schemeClr val="accent2"/>
                </a:solidFill>
              </a:rPr>
              <a:t>	</a:t>
            </a:r>
            <a:r>
              <a:rPr lang="en-US" sz="2200" b="1" dirty="0" err="1">
                <a:solidFill>
                  <a:srgbClr val="009900"/>
                </a:solidFill>
                <a:sym typeface="Wingdings" pitchFamily="2" charset="2"/>
              </a:rPr>
              <a:t></a:t>
            </a:r>
            <a:r>
              <a:rPr lang="en-US" sz="2200" b="1" dirty="0">
                <a:solidFill>
                  <a:srgbClr val="009900"/>
                </a:solidFill>
                <a:sym typeface="Wingdings" pitchFamily="2" charset="2"/>
              </a:rPr>
              <a:t> Q </a:t>
            </a:r>
            <a:r>
              <a:rPr lang="en-US" sz="2200" b="1" dirty="0" err="1">
                <a:solidFill>
                  <a:srgbClr val="009900"/>
                </a:solidFill>
                <a:sym typeface="Symbol" pitchFamily="18" charset="2"/>
              </a:rPr>
              <a:t></a:t>
            </a:r>
            <a:r>
              <a:rPr lang="en-US" sz="2200" b="1" dirty="0">
                <a:solidFill>
                  <a:srgbClr val="009900"/>
                </a:solidFill>
                <a:sym typeface="Symbol" pitchFamily="18" charset="2"/>
              </a:rPr>
              <a:t> </a:t>
            </a:r>
            <a:r>
              <a:rPr lang="en-US" sz="2200" b="1" dirty="0" err="1">
                <a:solidFill>
                  <a:srgbClr val="009900"/>
                </a:solidFill>
                <a:sym typeface="Symbol" pitchFamily="18" charset="2"/>
              </a:rPr>
              <a:t>sostanza</a:t>
            </a:r>
            <a:endParaRPr lang="it-IT" sz="2200" b="1" dirty="0">
              <a:solidFill>
                <a:srgbClr val="009900"/>
              </a:solidFill>
              <a:sym typeface="Symbol" pitchFamily="18" charset="2"/>
            </a:endParaRPr>
          </a:p>
        </p:txBody>
      </p:sp>
      <p:sp>
        <p:nvSpPr>
          <p:cNvPr id="108558" name="Text Box 14"/>
          <p:cNvSpPr txBox="1">
            <a:spLocks noChangeArrowheads="1"/>
          </p:cNvSpPr>
          <p:nvPr/>
        </p:nvSpPr>
        <p:spPr bwMode="auto">
          <a:xfrm>
            <a:off x="285750" y="5410200"/>
            <a:ext cx="3733800" cy="1077912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b="1"/>
              <a:t>Se Q si esprime in cal:</a:t>
            </a:r>
            <a:r>
              <a:rPr lang="en-US" sz="2000" b="1">
                <a:latin typeface="Times New Roman" charset="0"/>
              </a:rPr>
              <a:t> </a:t>
            </a:r>
          </a:p>
          <a:p>
            <a:pPr algn="l"/>
            <a:r>
              <a:rPr lang="en-US" sz="4400" b="1">
                <a:solidFill>
                  <a:srgbClr val="FF0000"/>
                </a:solidFill>
                <a:latin typeface="Tahoma" pitchFamily="34" charset="0"/>
              </a:rPr>
              <a:t>L = J Q</a:t>
            </a:r>
            <a:r>
              <a:rPr lang="en-US" sz="4400" b="1">
                <a:latin typeface="Tahoma" pitchFamily="34" charset="0"/>
              </a:rPr>
              <a:t> </a:t>
            </a:r>
            <a:endParaRPr lang="it-IT" sz="4400" b="1">
              <a:latin typeface="Tahoma" pitchFamily="34" charset="0"/>
            </a:endParaRPr>
          </a:p>
        </p:txBody>
      </p:sp>
      <p:sp>
        <p:nvSpPr>
          <p:cNvPr id="108559" name="Line 15"/>
          <p:cNvSpPr>
            <a:spLocks noChangeShapeType="1"/>
          </p:cNvSpPr>
          <p:nvPr/>
        </p:nvSpPr>
        <p:spPr bwMode="auto">
          <a:xfrm>
            <a:off x="3352800" y="5791200"/>
            <a:ext cx="762000" cy="0"/>
          </a:xfrm>
          <a:prstGeom prst="line">
            <a:avLst/>
          </a:prstGeom>
          <a:noFill/>
          <a:ln w="76200">
            <a:solidFill>
              <a:srgbClr val="9900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 b="1"/>
          </a:p>
        </p:txBody>
      </p:sp>
      <p:sp>
        <p:nvSpPr>
          <p:cNvPr id="108562" name="Text Box 18"/>
          <p:cNvSpPr txBox="1">
            <a:spLocks noChangeArrowheads="1"/>
          </p:cNvSpPr>
          <p:nvPr/>
        </p:nvSpPr>
        <p:spPr bwMode="auto">
          <a:xfrm>
            <a:off x="4489118" y="4553648"/>
            <a:ext cx="3968003" cy="59503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it-IT" sz="2000" b="1" dirty="0">
                <a:solidFill>
                  <a:srgbClr val="0000FF"/>
                </a:solidFill>
              </a:rPr>
              <a:t>equivalente termico del lavoro</a:t>
            </a:r>
          </a:p>
          <a:p>
            <a:pPr>
              <a:lnSpc>
                <a:spcPct val="80000"/>
              </a:lnSpc>
            </a:pPr>
            <a:r>
              <a:rPr lang="en-US" sz="2000" b="1" dirty="0" err="1">
                <a:solidFill>
                  <a:srgbClr val="0000FF"/>
                </a:solidFill>
              </a:rPr>
              <a:t>equivalente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meccanico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della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caloria</a:t>
            </a:r>
            <a:endParaRPr lang="it-IT" sz="2000" b="1" dirty="0">
              <a:solidFill>
                <a:srgbClr val="0000FF"/>
              </a:solidFill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4191000" y="5473700"/>
            <a:ext cx="4419600" cy="1038225"/>
            <a:chOff x="2640" y="3264"/>
            <a:chExt cx="2784" cy="654"/>
          </a:xfrm>
        </p:grpSpPr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2736" y="3264"/>
              <a:ext cx="2353" cy="654"/>
              <a:chOff x="2255" y="3360"/>
              <a:chExt cx="2353" cy="654"/>
            </a:xfrm>
          </p:grpSpPr>
          <p:sp>
            <p:nvSpPr>
              <p:cNvPr id="7189" name="Rectangle 6"/>
              <p:cNvSpPr>
                <a:spLocks noChangeArrowheads="1"/>
              </p:cNvSpPr>
              <p:nvPr/>
            </p:nvSpPr>
            <p:spPr bwMode="auto">
              <a:xfrm>
                <a:off x="2255" y="3504"/>
                <a:ext cx="514" cy="36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18225" tIns="25819" rIns="18225" bIns="25819"/>
              <a:lstStyle/>
              <a:p>
                <a:pPr algn="l" defTabSz="728663" eaLnBrk="0" hangingPunct="0">
                  <a:lnSpc>
                    <a:spcPts val="3450"/>
                  </a:lnSpc>
                  <a:tabLst>
                    <a:tab pos="438150" algn="l"/>
                    <a:tab pos="874713" algn="l"/>
                    <a:tab pos="1312863" algn="l"/>
                  </a:tabLst>
                </a:pPr>
                <a:r>
                  <a:rPr lang="it-IT" sz="2900" b="1">
                    <a:solidFill>
                      <a:srgbClr val="0000FF"/>
                    </a:solidFill>
                    <a:latin typeface="Tahoma" pitchFamily="34" charset="0"/>
                  </a:rPr>
                  <a:t>J = </a:t>
                </a:r>
              </a:p>
            </p:txBody>
          </p:sp>
          <p:sp>
            <p:nvSpPr>
              <p:cNvPr id="7190" name="Rectangle 7"/>
              <p:cNvSpPr>
                <a:spLocks noChangeArrowheads="1"/>
              </p:cNvSpPr>
              <p:nvPr/>
            </p:nvSpPr>
            <p:spPr bwMode="auto">
              <a:xfrm>
                <a:off x="2688" y="3360"/>
                <a:ext cx="399" cy="3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18225" tIns="25819" rIns="18225" bIns="25819"/>
              <a:lstStyle/>
              <a:p>
                <a:pPr algn="l" defTabSz="728663" eaLnBrk="0" hangingPunct="0">
                  <a:lnSpc>
                    <a:spcPts val="3450"/>
                  </a:lnSpc>
                  <a:tabLst>
                    <a:tab pos="438150" algn="l"/>
                    <a:tab pos="874713" algn="l"/>
                    <a:tab pos="1312863" algn="l"/>
                  </a:tabLst>
                </a:pPr>
                <a:r>
                  <a:rPr lang="it-IT" sz="2900" b="1">
                    <a:solidFill>
                      <a:srgbClr val="0000FF"/>
                    </a:solidFill>
                    <a:latin typeface="Tahoma" pitchFamily="34" charset="0"/>
                  </a:rPr>
                  <a:t>L</a:t>
                </a:r>
              </a:p>
            </p:txBody>
          </p:sp>
          <p:sp>
            <p:nvSpPr>
              <p:cNvPr id="7191" name="Rectangle 8"/>
              <p:cNvSpPr>
                <a:spLocks noChangeArrowheads="1"/>
              </p:cNvSpPr>
              <p:nvPr/>
            </p:nvSpPr>
            <p:spPr bwMode="auto">
              <a:xfrm>
                <a:off x="2688" y="3648"/>
                <a:ext cx="414" cy="36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18225" tIns="25819" rIns="18225" bIns="25819"/>
              <a:lstStyle/>
              <a:p>
                <a:pPr algn="l" defTabSz="728663" eaLnBrk="0" hangingPunct="0">
                  <a:lnSpc>
                    <a:spcPts val="3450"/>
                  </a:lnSpc>
                  <a:tabLst>
                    <a:tab pos="438150" algn="l"/>
                    <a:tab pos="874713" algn="l"/>
                    <a:tab pos="1312863" algn="l"/>
                  </a:tabLst>
                </a:pPr>
                <a:r>
                  <a:rPr lang="it-IT" sz="2900" b="1">
                    <a:solidFill>
                      <a:srgbClr val="0000FF"/>
                    </a:solidFill>
                    <a:latin typeface="Tahoma" pitchFamily="34" charset="0"/>
                  </a:rPr>
                  <a:t>Q</a:t>
                </a:r>
              </a:p>
            </p:txBody>
          </p:sp>
          <p:sp>
            <p:nvSpPr>
              <p:cNvPr id="7192" name="Rectangle 9"/>
              <p:cNvSpPr>
                <a:spLocks noChangeArrowheads="1"/>
              </p:cNvSpPr>
              <p:nvPr/>
            </p:nvSpPr>
            <p:spPr bwMode="auto">
              <a:xfrm>
                <a:off x="2976" y="3504"/>
                <a:ext cx="1632" cy="36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18225" tIns="25819" rIns="18225" bIns="25819"/>
              <a:lstStyle/>
              <a:p>
                <a:pPr algn="l" defTabSz="728663" eaLnBrk="0" hangingPunct="0">
                  <a:lnSpc>
                    <a:spcPts val="3450"/>
                  </a:lnSpc>
                  <a:tabLst>
                    <a:tab pos="438150" algn="l"/>
                    <a:tab pos="874713" algn="l"/>
                    <a:tab pos="1312863" algn="l"/>
                  </a:tabLst>
                </a:pPr>
                <a:r>
                  <a:rPr lang="it-IT" sz="2900" b="1">
                    <a:solidFill>
                      <a:srgbClr val="0000FF"/>
                    </a:solidFill>
                    <a:latin typeface="Tahoma" pitchFamily="34" charset="0"/>
                  </a:rPr>
                  <a:t>= </a:t>
                </a:r>
                <a:r>
                  <a:rPr lang="it-IT" sz="2900" b="1">
                    <a:solidFill>
                      <a:srgbClr val="FF0000"/>
                    </a:solidFill>
                    <a:latin typeface="Tahoma" pitchFamily="34" charset="0"/>
                  </a:rPr>
                  <a:t>4.18 joule</a:t>
                </a:r>
                <a:r>
                  <a:rPr lang="en-US" sz="2900" b="1">
                    <a:solidFill>
                      <a:srgbClr val="FF0000"/>
                    </a:solidFill>
                    <a:latin typeface="Tahoma" pitchFamily="34" charset="0"/>
                  </a:rPr>
                  <a:t>/</a:t>
                </a:r>
                <a:r>
                  <a:rPr lang="it-IT" sz="2900" b="1">
                    <a:solidFill>
                      <a:srgbClr val="FF0000"/>
                    </a:solidFill>
                    <a:latin typeface="Tahoma" pitchFamily="34" charset="0"/>
                  </a:rPr>
                  <a:t>cal</a:t>
                </a:r>
                <a:endParaRPr lang="it-IT" sz="2900" b="1" baseline="30000">
                  <a:solidFill>
                    <a:srgbClr val="FF0000"/>
                  </a:solidFill>
                  <a:latin typeface="Tahoma" pitchFamily="34" charset="0"/>
                </a:endParaRPr>
              </a:p>
            </p:txBody>
          </p:sp>
          <p:sp>
            <p:nvSpPr>
              <p:cNvPr id="7193" name="Line 10"/>
              <p:cNvSpPr>
                <a:spLocks noChangeShapeType="1"/>
              </p:cNvSpPr>
              <p:nvPr/>
            </p:nvSpPr>
            <p:spPr bwMode="auto">
              <a:xfrm>
                <a:off x="2654" y="3664"/>
                <a:ext cx="268" cy="0"/>
              </a:xfrm>
              <a:prstGeom prst="line">
                <a:avLst/>
              </a:prstGeom>
              <a:noFill/>
              <a:ln w="254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b="1"/>
              </a:p>
            </p:txBody>
          </p:sp>
        </p:grpSp>
        <p:sp>
          <p:nvSpPr>
            <p:cNvPr id="7188" name="Rectangle 20"/>
            <p:cNvSpPr>
              <a:spLocks noChangeArrowheads="1"/>
            </p:cNvSpPr>
            <p:nvPr/>
          </p:nvSpPr>
          <p:spPr bwMode="auto">
            <a:xfrm>
              <a:off x="2640" y="3264"/>
              <a:ext cx="2784" cy="624"/>
            </a:xfrm>
            <a:prstGeom prst="rect">
              <a:avLst/>
            </a:prstGeom>
            <a:noFill/>
            <a:ln w="57150">
              <a:solidFill>
                <a:srgbClr val="99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 b="1"/>
            </a:p>
          </p:txBody>
        </p:sp>
      </p:grpSp>
      <p:sp>
        <p:nvSpPr>
          <p:cNvPr id="108566" name="AutoShape 22"/>
          <p:cNvSpPr>
            <a:spLocks noChangeArrowheads="1"/>
          </p:cNvSpPr>
          <p:nvPr/>
        </p:nvSpPr>
        <p:spPr bwMode="auto">
          <a:xfrm>
            <a:off x="8610600" y="4776784"/>
            <a:ext cx="381000" cy="1014415"/>
          </a:xfrm>
          <a:prstGeom prst="curvedLeftArrow">
            <a:avLst>
              <a:gd name="adj1" fmla="val 52000"/>
              <a:gd name="adj2" fmla="val 104000"/>
              <a:gd name="adj3" fmla="val 33333"/>
            </a:avLst>
          </a:prstGeom>
          <a:solidFill>
            <a:srgbClr val="9900CC"/>
          </a:solidFill>
          <a:ln w="9525">
            <a:solidFill>
              <a:srgbClr val="99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 b="1"/>
          </a:p>
        </p:txBody>
      </p:sp>
      <p:sp>
        <p:nvSpPr>
          <p:cNvPr id="21" name="Rectangle 3"/>
          <p:cNvSpPr>
            <a:spLocks noChangeArrowheads="1"/>
          </p:cNvSpPr>
          <p:nvPr/>
        </p:nvSpPr>
        <p:spPr bwMode="auto">
          <a:xfrm>
            <a:off x="5857875" y="2214563"/>
            <a:ext cx="2357438" cy="5826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lIns="18225" tIns="25819" rIns="18225" bIns="25819"/>
          <a:lstStyle/>
          <a:p>
            <a:pPr defTabSz="728663" eaLnBrk="0" hangingPunct="0">
              <a:lnSpc>
                <a:spcPts val="3450"/>
              </a:lnSpc>
              <a:tabLst>
                <a:tab pos="438150" algn="l"/>
                <a:tab pos="874713" algn="l"/>
                <a:tab pos="1312863" algn="l"/>
              </a:tabLst>
              <a:defRPr/>
            </a:pPr>
            <a:r>
              <a:rPr lang="it-IT" sz="2900" b="1" dirty="0">
                <a:solidFill>
                  <a:srgbClr val="FF0000"/>
                </a:solidFill>
                <a:latin typeface="Tahoma" pitchFamily="34" charset="0"/>
              </a:rPr>
              <a:t>Q = c m </a:t>
            </a:r>
            <a:r>
              <a:rPr lang="it-IT" sz="2900" b="1" dirty="0" err="1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it-IT" sz="2900" b="1" dirty="0" err="1">
                <a:solidFill>
                  <a:srgbClr val="FF0000"/>
                </a:solidFill>
                <a:latin typeface="Tahoma" pitchFamily="34" charset="0"/>
              </a:rPr>
              <a:t>t</a:t>
            </a:r>
            <a:endParaRPr lang="it-IT" sz="2900" b="1" dirty="0">
              <a:solidFill>
                <a:srgbClr val="FF0000"/>
              </a:solidFill>
              <a:latin typeface="Tahoma" pitchFamily="34" charset="0"/>
            </a:endParaRPr>
          </a:p>
        </p:txBody>
      </p:sp>
      <p:cxnSp>
        <p:nvCxnSpPr>
          <p:cNvPr id="7180" name="Connettore 2 22"/>
          <p:cNvCxnSpPr>
            <a:cxnSpLocks noChangeShapeType="1"/>
            <a:stCxn id="7181" idx="2"/>
          </p:cNvCxnSpPr>
          <p:nvPr/>
        </p:nvCxnSpPr>
        <p:spPr bwMode="auto">
          <a:xfrm rot="10800000" flipH="1">
            <a:off x="3286125" y="2643189"/>
            <a:ext cx="2401888" cy="1100137"/>
          </a:xfrm>
          <a:prstGeom prst="straightConnector1">
            <a:avLst/>
          </a:prstGeom>
          <a:noFill/>
          <a:ln w="76200" algn="ctr">
            <a:solidFill>
              <a:schemeClr val="accent2"/>
            </a:solidFill>
            <a:round/>
            <a:headEnd/>
            <a:tailEnd type="arrow" w="med" len="med"/>
          </a:ln>
        </p:spPr>
      </p:cxnSp>
      <p:sp>
        <p:nvSpPr>
          <p:cNvPr id="7181" name="Parentesi quadra chiusa 24"/>
          <p:cNvSpPr>
            <a:spLocks/>
          </p:cNvSpPr>
          <p:nvPr/>
        </p:nvSpPr>
        <p:spPr bwMode="auto">
          <a:xfrm>
            <a:off x="3071813" y="3286125"/>
            <a:ext cx="214312" cy="914400"/>
          </a:xfrm>
          <a:prstGeom prst="rightBracket">
            <a:avLst>
              <a:gd name="adj" fmla="val 8336"/>
            </a:avLst>
          </a:prstGeom>
          <a:noFill/>
          <a:ln w="76200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t-IT" b="1"/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5786438" y="3286125"/>
            <a:ext cx="2743200" cy="533400"/>
          </a:xfrm>
          <a:prstGeom prst="rect">
            <a:avLst/>
          </a:prstGeom>
          <a:solidFill>
            <a:srgbClr val="99FF33"/>
          </a:solidFill>
          <a:ln w="12700">
            <a:noFill/>
            <a:miter lim="800000"/>
            <a:headEnd/>
            <a:tailEnd/>
          </a:ln>
        </p:spPr>
        <p:txBody>
          <a:bodyPr wrap="none" lIns="18225" tIns="25819" rIns="18225" bIns="25819"/>
          <a:lstStyle/>
          <a:p>
            <a:pPr algn="l" defTabSz="728663" eaLnBrk="0" hangingPunct="0">
              <a:lnSpc>
                <a:spcPts val="3450"/>
              </a:lnSpc>
              <a:tabLst>
                <a:tab pos="438150" algn="l"/>
                <a:tab pos="874713" algn="l"/>
                <a:tab pos="1312863" algn="l"/>
              </a:tabLst>
            </a:pPr>
            <a:r>
              <a:rPr lang="it-IT" sz="2800" b="1">
                <a:solidFill>
                  <a:srgbClr val="FF0000"/>
                </a:solidFill>
              </a:rPr>
              <a:t>calore specifico</a:t>
            </a:r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6875795" y="2643189"/>
            <a:ext cx="267955" cy="642936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 b="1"/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923925" y="4267959"/>
            <a:ext cx="2362200" cy="1143000"/>
            <a:chOff x="120" y="2191"/>
            <a:chExt cx="1488" cy="720"/>
          </a:xfrm>
        </p:grpSpPr>
        <p:sp>
          <p:nvSpPr>
            <p:cNvPr id="7185" name="AutoShape 12"/>
            <p:cNvSpPr>
              <a:spLocks noChangeArrowheads="1"/>
            </p:cNvSpPr>
            <p:nvPr/>
          </p:nvSpPr>
          <p:spPr bwMode="auto">
            <a:xfrm>
              <a:off x="120" y="2191"/>
              <a:ext cx="1488" cy="720"/>
            </a:xfrm>
            <a:prstGeom prst="diamond">
              <a:avLst/>
            </a:prstGeom>
            <a:solidFill>
              <a:srgbClr val="FFFF00"/>
            </a:solidFill>
            <a:ln w="762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 b="1"/>
            </a:p>
          </p:txBody>
        </p:sp>
        <p:sp>
          <p:nvSpPr>
            <p:cNvPr id="7186" name="Text Box 13"/>
            <p:cNvSpPr txBox="1">
              <a:spLocks noChangeArrowheads="1"/>
            </p:cNvSpPr>
            <p:nvPr/>
          </p:nvSpPr>
          <p:spPr bwMode="auto">
            <a:xfrm>
              <a:off x="471" y="2339"/>
              <a:ext cx="836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b="1" dirty="0" err="1">
                  <a:solidFill>
                    <a:srgbClr val="FF33CC"/>
                  </a:solidFill>
                  <a:latin typeface="Showcard Gothic" pitchFamily="82" charset="0"/>
                </a:rPr>
                <a:t>il</a:t>
              </a:r>
              <a:r>
                <a:rPr lang="en-US" sz="1800" b="1" dirty="0">
                  <a:solidFill>
                    <a:srgbClr val="FF33CC"/>
                  </a:solidFill>
                  <a:latin typeface="Showcard Gothic" pitchFamily="82" charset="0"/>
                </a:rPr>
                <a:t> </a:t>
              </a:r>
              <a:r>
                <a:rPr lang="en-US" sz="1800" b="1" dirty="0" err="1">
                  <a:solidFill>
                    <a:srgbClr val="FF33CC"/>
                  </a:solidFill>
                  <a:latin typeface="Showcard Gothic" pitchFamily="82" charset="0"/>
                </a:rPr>
                <a:t>calore</a:t>
              </a:r>
              <a:endParaRPr lang="en-US" sz="1800" b="1" dirty="0">
                <a:solidFill>
                  <a:srgbClr val="FF33CC"/>
                </a:solidFill>
                <a:latin typeface="Showcard Gothic" pitchFamily="82" charset="0"/>
              </a:endParaRPr>
            </a:p>
            <a:p>
              <a:r>
                <a:rPr lang="en-US" sz="1800" b="1" dirty="0" err="1">
                  <a:solidFill>
                    <a:srgbClr val="FF33CC"/>
                  </a:solidFill>
                  <a:latin typeface="Showcard Gothic" pitchFamily="82" charset="0"/>
                </a:rPr>
                <a:t>e</a:t>
              </a:r>
              <a:r>
                <a:rPr lang="en-US" sz="1800" b="1" dirty="0">
                  <a:solidFill>
                    <a:srgbClr val="FF33CC"/>
                  </a:solidFill>
                  <a:latin typeface="Showcard Gothic" pitchFamily="82" charset="0"/>
                </a:rPr>
                <a:t>’ </a:t>
              </a:r>
              <a:r>
                <a:rPr lang="en-US" sz="1800" b="1" dirty="0" err="1">
                  <a:solidFill>
                    <a:srgbClr val="FF33CC"/>
                  </a:solidFill>
                  <a:latin typeface="Showcard Gothic" pitchFamily="82" charset="0"/>
                </a:rPr>
                <a:t>energia</a:t>
              </a:r>
              <a:r>
                <a:rPr lang="en-US" sz="1800" b="1" dirty="0">
                  <a:solidFill>
                    <a:srgbClr val="FF33CC"/>
                  </a:solidFill>
                  <a:latin typeface="Showcard Gothic" pitchFamily="82" charset="0"/>
                </a:rPr>
                <a:t>!</a:t>
              </a:r>
              <a:endParaRPr lang="it-IT" sz="1800" b="1" dirty="0">
                <a:solidFill>
                  <a:srgbClr val="FF33CC"/>
                </a:solidFill>
                <a:latin typeface="Showcard Gothic" pitchFamily="82" charset="0"/>
              </a:endParaRPr>
            </a:p>
          </p:txBody>
        </p:sp>
      </p:grpSp>
      <p:sp>
        <p:nvSpPr>
          <p:cNvPr id="28" name="Rectangle 2"/>
          <p:cNvSpPr txBox="1">
            <a:spLocks noChangeArrowheads="1"/>
          </p:cNvSpPr>
          <p:nvPr/>
        </p:nvSpPr>
        <p:spPr bwMode="auto">
          <a:xfrm>
            <a:off x="685800" y="152400"/>
            <a:ext cx="7772400" cy="10668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5400000" scaled="1"/>
          </a:gra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600" b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Caloria e Joule</a:t>
            </a:r>
          </a:p>
        </p:txBody>
      </p:sp>
      <p:sp>
        <p:nvSpPr>
          <p:cNvPr id="32" name="Segnaposto numero diapositiva 31"/>
          <p:cNvSpPr>
            <a:spLocks noGrp="1"/>
          </p:cNvSpPr>
          <p:nvPr>
            <p:ph type="sldNum" sz="quarter" idx="12"/>
          </p:nvPr>
        </p:nvSpPr>
        <p:spPr>
          <a:xfrm>
            <a:off x="6589140" y="6428242"/>
            <a:ext cx="2133600" cy="365125"/>
          </a:xfrm>
        </p:spPr>
        <p:txBody>
          <a:bodyPr/>
          <a:lstStyle/>
          <a:p>
            <a:fld id="{4B514DBE-9CE8-DA47-83AB-9EA22C17AF00}" type="slidenum">
              <a:rPr lang="it-IT" smtClean="0"/>
              <a:pPr/>
              <a:t>7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8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8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8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8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animBg="1" autoUpdateAnimBg="0"/>
      <p:bldP spid="108548" grpId="0" animBg="1" autoUpdateAnimBg="0"/>
      <p:bldP spid="108555" grpId="0" animBg="1" autoUpdateAnimBg="0"/>
      <p:bldP spid="108558" grpId="0" animBg="1" autoUpdateAnimBg="0"/>
      <p:bldP spid="108559" grpId="0" animBg="1"/>
      <p:bldP spid="108562" grpId="0" animBg="1" autoUpdateAnimBg="0"/>
      <p:bldP spid="108566" grpId="0" animBg="1"/>
      <p:bldP spid="21" grpId="0" animBg="1" autoUpdateAnimBg="0"/>
      <p:bldP spid="7181" grpId="0" animBg="1"/>
      <p:bldP spid="26" grpId="0" animBg="1" autoUpdateAnimBg="0"/>
      <p:bldP spid="27" grpId="0" animBg="1"/>
      <p:bldP spid="28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39157"/>
            <a:ext cx="8229600" cy="2336800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3232417" y="303726"/>
            <a:ext cx="2209800" cy="736600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5"/>
              <a:stretch>
                <a:fillRect/>
              </a:stretch>
            </p:blipFill>
          </mc:Choice>
          <mc:Fallback>
            <p:blipFill>
              <a:blip r:embed="rId6"/>
              <a:stretch>
                <a:fillRect/>
              </a:stretch>
            </p:blipFill>
          </mc:Fallback>
        </mc:AlternateContent>
        <p:spPr>
          <a:xfrm>
            <a:off x="250127" y="3678157"/>
            <a:ext cx="6350144" cy="161290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5291057"/>
            <a:ext cx="7988300" cy="647700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9852" y="3616047"/>
            <a:ext cx="2615548" cy="2537771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3513197" y="6129854"/>
            <a:ext cx="5658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/>
              <a:t>Esperimento di Joule sull’equivalente meccanico del calore</a:t>
            </a:r>
            <a:endParaRPr lang="it-IT" i="1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14DBE-9CE8-DA47-83AB-9EA22C17AF00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14DBE-9CE8-DA47-83AB-9EA22C17AF00}" type="slidenum">
              <a:rPr lang="it-IT" smtClean="0"/>
              <a:pPr/>
              <a:t>9</a:t>
            </a:fld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594</Words>
  <Application>Microsoft Office PowerPoint</Application>
  <PresentationFormat>Presentazione su schermo (4:3)</PresentationFormat>
  <Paragraphs>108</Paragraphs>
  <Slides>11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20" baseType="lpstr">
      <vt:lpstr>Arial</vt:lpstr>
      <vt:lpstr>Book Antiqua</vt:lpstr>
      <vt:lpstr>Calibri</vt:lpstr>
      <vt:lpstr>Showcard Gothic</vt:lpstr>
      <vt:lpstr>Symbol</vt:lpstr>
      <vt:lpstr>Tahoma</vt:lpstr>
      <vt:lpstr>Times New Roman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Calore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UNIPV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Fabrizio Boffelli</dc:creator>
  <cp:lastModifiedBy>Alessandro Lascialfari</cp:lastModifiedBy>
  <cp:revision>17</cp:revision>
  <dcterms:created xsi:type="dcterms:W3CDTF">2018-10-19T11:43:39Z</dcterms:created>
  <dcterms:modified xsi:type="dcterms:W3CDTF">2019-11-19T19:22:57Z</dcterms:modified>
</cp:coreProperties>
</file>