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53" y="2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8000" dirty="0" err="1" smtClean="0"/>
              <a:t>FitLike</a:t>
            </a:r>
            <a:endParaRPr lang="fr-FR" sz="8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2400" dirty="0" err="1" smtClean="0"/>
              <a:t>Graphical</a:t>
            </a:r>
            <a:r>
              <a:rPr lang="fr-FR" sz="2400" dirty="0" smtClean="0"/>
              <a:t> User Interface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55915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1" y="3670960"/>
            <a:ext cx="3460064" cy="316774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156753"/>
            <a:ext cx="8596668" cy="13208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IV- </a:t>
            </a:r>
            <a:r>
              <a:rPr lang="fr-FR" sz="4000" dirty="0" err="1" smtClean="0"/>
              <a:t>Features</a:t>
            </a:r>
            <a:r>
              <a:rPr lang="fr-FR" sz="4000" dirty="0"/>
              <a:t> </a:t>
            </a:r>
            <a:r>
              <a:rPr lang="fr-FR" sz="4000" dirty="0" smtClean="0"/>
              <a:t>(</a:t>
            </a:r>
            <a:r>
              <a:rPr lang="fr-FR" sz="4000" dirty="0" err="1" smtClean="0"/>
              <a:t>ProcessingManager</a:t>
            </a:r>
            <a:r>
              <a:rPr lang="fr-FR" sz="4000" dirty="0" smtClean="0"/>
              <a:t>)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5745" y="1218645"/>
            <a:ext cx="9581363" cy="5238759"/>
          </a:xfrm>
        </p:spPr>
        <p:txBody>
          <a:bodyPr>
            <a:noAutofit/>
          </a:bodyPr>
          <a:lstStyle/>
          <a:p>
            <a:r>
              <a:rPr lang="fr-FR" sz="2000" dirty="0" err="1" smtClean="0"/>
              <a:t>Two</a:t>
            </a:r>
            <a:r>
              <a:rPr lang="fr-FR" sz="2000" dirty="0" smtClean="0"/>
              <a:t> mode options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Batch: One Pipeline/Multiple Files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Simulation: Multiple Pipeline/One File (not </a:t>
            </a:r>
            <a:r>
              <a:rPr lang="fr-FR" sz="1800" dirty="0" err="1" smtClean="0"/>
              <a:t>available</a:t>
            </a:r>
            <a:r>
              <a:rPr lang="fr-FR" sz="1800" dirty="0" smtClean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1800" dirty="0"/>
          </a:p>
          <a:p>
            <a:r>
              <a:rPr lang="fr-FR" sz="2000" dirty="0" smtClean="0"/>
              <a:t>Manage pipeline(s)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 smtClean="0"/>
              <a:t>Add</a:t>
            </a:r>
            <a:r>
              <a:rPr lang="fr-FR" sz="1800" dirty="0" smtClean="0"/>
              <a:t>/</a:t>
            </a:r>
            <a:r>
              <a:rPr lang="fr-FR" sz="1800" dirty="0" err="1" smtClean="0"/>
              <a:t>Remove</a:t>
            </a:r>
            <a:endParaRPr lang="fr-FR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Save/</a:t>
            </a:r>
            <a:r>
              <a:rPr lang="fr-FR" sz="1800" dirty="0" err="1" smtClean="0"/>
              <a:t>Load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 smtClean="0"/>
              <a:t>Rename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fr-FR" sz="1800" dirty="0"/>
          </a:p>
          <a:p>
            <a:r>
              <a:rPr lang="fr-FR" sz="2000" dirty="0" smtClean="0"/>
              <a:t>Custom pipeline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 smtClean="0"/>
              <a:t>Add</a:t>
            </a:r>
            <a:r>
              <a:rPr lang="fr-FR" sz="1800" dirty="0" smtClean="0"/>
              <a:t>/</a:t>
            </a:r>
            <a:r>
              <a:rPr lang="fr-FR" sz="1800" dirty="0" err="1" smtClean="0"/>
              <a:t>Remove</a:t>
            </a:r>
            <a:r>
              <a:rPr lang="fr-FR" sz="1800" dirty="0" smtClean="0"/>
              <a:t> </a:t>
            </a:r>
            <a:r>
              <a:rPr lang="fr-FR" sz="1800" dirty="0" err="1" smtClean="0"/>
              <a:t>process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Move </a:t>
            </a:r>
            <a:r>
              <a:rPr lang="fr-FR" sz="1800" dirty="0" err="1" smtClean="0"/>
              <a:t>process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Manage </a:t>
            </a:r>
            <a:r>
              <a:rPr lang="fr-FR" sz="1800" dirty="0" err="1" smtClean="0"/>
              <a:t>process</a:t>
            </a:r>
            <a:r>
              <a:rPr lang="fr-FR" sz="1800" dirty="0" smtClean="0"/>
              <a:t> </a:t>
            </a:r>
            <a:r>
              <a:rPr lang="fr-FR" sz="1800" dirty="0" err="1" smtClean="0"/>
              <a:t>parameters</a:t>
            </a:r>
            <a:r>
              <a:rPr lang="fr-FR" sz="1800" dirty="0" smtClean="0"/>
              <a:t> (not </a:t>
            </a:r>
            <a:r>
              <a:rPr lang="fr-FR" sz="1800" dirty="0" err="1" smtClean="0"/>
              <a:t>available</a:t>
            </a:r>
            <a:r>
              <a:rPr lang="fr-FR" sz="1800" dirty="0" smtClean="0"/>
              <a:t>)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" t="3176" r="1052"/>
          <a:stretch/>
        </p:blipFill>
        <p:spPr>
          <a:xfrm>
            <a:off x="7104704" y="898806"/>
            <a:ext cx="3511045" cy="326558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709" y="3264298"/>
            <a:ext cx="3129330" cy="284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35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148042"/>
            <a:ext cx="8596668" cy="13208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IV- </a:t>
            </a:r>
            <a:r>
              <a:rPr lang="fr-FR" sz="4000" dirty="0" err="1" smtClean="0"/>
              <a:t>Features</a:t>
            </a:r>
            <a:r>
              <a:rPr lang="fr-FR" sz="4000" dirty="0"/>
              <a:t> </a:t>
            </a:r>
            <a:r>
              <a:rPr lang="fr-FR" sz="4000" dirty="0" smtClean="0"/>
              <a:t>(</a:t>
            </a:r>
            <a:r>
              <a:rPr lang="fr-FR" sz="4000" dirty="0" err="1" smtClean="0"/>
              <a:t>ModelManager</a:t>
            </a:r>
            <a:r>
              <a:rPr lang="fr-FR" sz="4000" dirty="0" smtClean="0"/>
              <a:t>)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5745" y="1044474"/>
            <a:ext cx="9581363" cy="5238759"/>
          </a:xfrm>
        </p:spPr>
        <p:txBody>
          <a:bodyPr>
            <a:noAutofit/>
          </a:bodyPr>
          <a:lstStyle/>
          <a:p>
            <a:r>
              <a:rPr lang="fr-FR" sz="2000" dirty="0" err="1" smtClean="0"/>
              <a:t>Two</a:t>
            </a:r>
            <a:r>
              <a:rPr lang="fr-FR" sz="2000" dirty="0" smtClean="0"/>
              <a:t> mode options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Batch: One Model/Multiple Files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Simulation: Multiple </a:t>
            </a:r>
            <a:r>
              <a:rPr lang="fr-FR" sz="1800" dirty="0" err="1" smtClean="0"/>
              <a:t>Models</a:t>
            </a:r>
            <a:r>
              <a:rPr lang="fr-FR" sz="1800" dirty="0" smtClean="0"/>
              <a:t>/One File (not </a:t>
            </a:r>
            <a:r>
              <a:rPr lang="fr-FR" sz="1800" dirty="0" err="1" smtClean="0"/>
              <a:t>available</a:t>
            </a:r>
            <a:r>
              <a:rPr lang="fr-FR" sz="1800" dirty="0" smtClean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700" dirty="0"/>
          </a:p>
          <a:p>
            <a:r>
              <a:rPr lang="fr-FR" sz="2000" dirty="0" smtClean="0"/>
              <a:t>Manage model(s)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 smtClean="0"/>
              <a:t>Add</a:t>
            </a:r>
            <a:r>
              <a:rPr lang="fr-FR" sz="1800" dirty="0" smtClean="0"/>
              <a:t>/</a:t>
            </a:r>
            <a:r>
              <a:rPr lang="fr-FR" sz="1800" dirty="0" err="1" smtClean="0"/>
              <a:t>Remove</a:t>
            </a:r>
            <a:endParaRPr lang="fr-FR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Save/</a:t>
            </a:r>
            <a:r>
              <a:rPr lang="fr-FR" sz="1800" dirty="0" err="1" smtClean="0"/>
              <a:t>Load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 smtClean="0"/>
              <a:t>Rename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fr-FR" sz="700" dirty="0"/>
          </a:p>
          <a:p>
            <a:r>
              <a:rPr lang="fr-FR" sz="2000" dirty="0" smtClean="0"/>
              <a:t>Custom model(s)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/>
              <a:t>Add</a:t>
            </a:r>
            <a:r>
              <a:rPr lang="fr-FR" sz="1800" dirty="0"/>
              <a:t>/</a:t>
            </a:r>
            <a:r>
              <a:rPr lang="fr-FR" sz="1800" dirty="0" err="1"/>
              <a:t>Remove</a:t>
            </a:r>
            <a:r>
              <a:rPr lang="fr-FR" sz="1800" dirty="0"/>
              <a:t> </a:t>
            </a:r>
            <a:r>
              <a:rPr lang="fr-FR" sz="1800" dirty="0" err="1"/>
              <a:t>functions</a:t>
            </a:r>
            <a:endParaRPr lang="fr-FR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/>
              <a:t>Manage </a:t>
            </a:r>
            <a:r>
              <a:rPr lang="fr-FR" sz="1800" dirty="0" err="1"/>
              <a:t>boundaries</a:t>
            </a:r>
            <a:r>
              <a:rPr lang="fr-FR" sz="1800" dirty="0"/>
              <a:t> and </a:t>
            </a:r>
            <a:r>
              <a:rPr lang="fr-FR" sz="1800" dirty="0" err="1"/>
              <a:t>start</a:t>
            </a:r>
            <a:r>
              <a:rPr lang="fr-FR" sz="1800" dirty="0"/>
              <a:t> point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/>
              <a:t>Manage fit </a:t>
            </a:r>
            <a:r>
              <a:rPr lang="fr-FR" sz="1800" dirty="0" err="1"/>
              <a:t>parameters</a:t>
            </a:r>
            <a:r>
              <a:rPr lang="fr-FR" sz="1800" dirty="0"/>
              <a:t> (not </a:t>
            </a:r>
            <a:r>
              <a:rPr lang="fr-FR" sz="1800" dirty="0" err="1"/>
              <a:t>available</a:t>
            </a:r>
            <a:r>
              <a:rPr lang="fr-FR" sz="1800" dirty="0"/>
              <a:t>)</a:t>
            </a:r>
          </a:p>
          <a:p>
            <a:endParaRPr lang="fr-FR" sz="700" dirty="0" smtClean="0"/>
          </a:p>
          <a:p>
            <a:r>
              <a:rPr lang="fr-FR" sz="2000" dirty="0" smtClean="0"/>
              <a:t>Visualise fit </a:t>
            </a:r>
            <a:r>
              <a:rPr lang="fr-FR" sz="2000" dirty="0" err="1" smtClean="0"/>
              <a:t>results</a:t>
            </a:r>
            <a:endParaRPr lang="fr-FR" sz="2000" dirty="0" smtClean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" r="1082" b="1303"/>
          <a:stretch/>
        </p:blipFill>
        <p:spPr>
          <a:xfrm>
            <a:off x="5921830" y="2246174"/>
            <a:ext cx="3554420" cy="454161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8" t="8075" r="1032" b="551"/>
          <a:stretch/>
        </p:blipFill>
        <p:spPr bwMode="auto">
          <a:xfrm>
            <a:off x="9137692" y="206635"/>
            <a:ext cx="2592753" cy="5107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/>
          <p:cNvSpPr/>
          <p:nvPr/>
        </p:nvSpPr>
        <p:spPr>
          <a:xfrm>
            <a:off x="5781946" y="2246174"/>
            <a:ext cx="1476375" cy="877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5781945" y="5747658"/>
            <a:ext cx="1476375" cy="13607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134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226420"/>
            <a:ext cx="8596668" cy="13208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IV- </a:t>
            </a:r>
            <a:r>
              <a:rPr lang="fr-FR" sz="4000" dirty="0" err="1" smtClean="0"/>
              <a:t>Features</a:t>
            </a:r>
            <a:r>
              <a:rPr lang="fr-FR" sz="4000" dirty="0"/>
              <a:t> </a:t>
            </a:r>
            <a:r>
              <a:rPr lang="fr-FR" sz="4000" dirty="0" smtClean="0"/>
              <a:t>(</a:t>
            </a:r>
            <a:r>
              <a:rPr lang="fr-FR" sz="4000" dirty="0" err="1" smtClean="0"/>
              <a:t>FitLikeView</a:t>
            </a:r>
            <a:r>
              <a:rPr lang="fr-FR" sz="4000" dirty="0" smtClean="0"/>
              <a:t>)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5745" y="1269544"/>
            <a:ext cx="9581363" cy="5238759"/>
          </a:xfrm>
        </p:spPr>
        <p:txBody>
          <a:bodyPr>
            <a:noAutofit/>
          </a:bodyPr>
          <a:lstStyle/>
          <a:p>
            <a:r>
              <a:rPr lang="fr-FR" sz="2000" dirty="0" smtClean="0"/>
              <a:t>File importation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 smtClean="0"/>
              <a:t>Stelar</a:t>
            </a:r>
            <a:r>
              <a:rPr lang="fr-FR" sz="1800" dirty="0" smtClean="0"/>
              <a:t> files (.sdf, .</a:t>
            </a:r>
            <a:r>
              <a:rPr lang="fr-FR" sz="1800" dirty="0" err="1" smtClean="0"/>
              <a:t>sef</a:t>
            </a:r>
            <a:r>
              <a:rPr lang="fr-FR" sz="1800" dirty="0" smtClean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 smtClean="0"/>
              <a:t>Saved</a:t>
            </a:r>
            <a:r>
              <a:rPr lang="fr-FR" sz="1800" dirty="0" smtClean="0"/>
              <a:t> </a:t>
            </a:r>
            <a:r>
              <a:rPr lang="fr-FR" sz="1800" dirty="0" err="1" smtClean="0"/>
              <a:t>dataset</a:t>
            </a:r>
            <a:r>
              <a:rPr lang="fr-FR" sz="1800" dirty="0" smtClean="0"/>
              <a:t> (.mat files)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1800" dirty="0"/>
          </a:p>
          <a:p>
            <a:r>
              <a:rPr lang="fr-FR" sz="2000" dirty="0" smtClean="0"/>
              <a:t>Save/Export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Export dispersion data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Export fit </a:t>
            </a:r>
            <a:r>
              <a:rPr lang="fr-FR" sz="1800" dirty="0" err="1" smtClean="0"/>
              <a:t>results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Export </a:t>
            </a:r>
            <a:r>
              <a:rPr lang="fr-FR" sz="1800" dirty="0" err="1" smtClean="0"/>
              <a:t>current</a:t>
            </a:r>
            <a:r>
              <a:rPr lang="fr-FR" sz="1800" dirty="0" smtClean="0"/>
              <a:t> display </a:t>
            </a:r>
            <a:r>
              <a:rPr lang="fr-FR" sz="1800" dirty="0" err="1" smtClean="0"/>
              <a:t>window</a:t>
            </a:r>
            <a:r>
              <a:rPr lang="fr-FR" sz="1800" dirty="0" smtClean="0"/>
              <a:t> (figure)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Save </a:t>
            </a:r>
            <a:r>
              <a:rPr lang="fr-FR" sz="1800" dirty="0" err="1" smtClean="0"/>
              <a:t>dataset</a:t>
            </a:r>
            <a:endParaRPr lang="fr-FR" sz="1800" dirty="0" smtClean="0"/>
          </a:p>
          <a:p>
            <a:pPr marL="0" indent="0">
              <a:buNone/>
            </a:pPr>
            <a:endParaRPr lang="fr-FR" sz="2000" dirty="0" smtClean="0"/>
          </a:p>
          <a:p>
            <a:r>
              <a:rPr lang="fr-FR" sz="2000" dirty="0" smtClean="0"/>
              <a:t>Set </a:t>
            </a:r>
            <a:r>
              <a:rPr lang="fr-FR" sz="2000" dirty="0" err="1" smtClean="0"/>
              <a:t>windows</a:t>
            </a:r>
            <a:r>
              <a:rPr lang="fr-FR" sz="2000" dirty="0" smtClean="0"/>
              <a:t> </a:t>
            </a:r>
            <a:r>
              <a:rPr lang="fr-FR" sz="2000" dirty="0" err="1" smtClean="0"/>
              <a:t>visibility</a:t>
            </a:r>
            <a:endParaRPr lang="fr-FR" sz="2000" dirty="0" smtClean="0"/>
          </a:p>
          <a:p>
            <a:endParaRPr lang="fr-FR" sz="2000" dirty="0"/>
          </a:p>
          <a:p>
            <a:r>
              <a:rPr lang="fr-FR" sz="2000" dirty="0" err="1" smtClean="0"/>
              <a:t>Add</a:t>
            </a:r>
            <a:r>
              <a:rPr lang="fr-FR" sz="2000" dirty="0" smtClean="0"/>
              <a:t>/</a:t>
            </a:r>
            <a:r>
              <a:rPr lang="fr-FR" sz="2000" dirty="0" err="1" smtClean="0"/>
              <a:t>Remove</a:t>
            </a:r>
            <a:r>
              <a:rPr lang="fr-FR" sz="2000" dirty="0" smtClean="0"/>
              <a:t> labels (not </a:t>
            </a:r>
            <a:r>
              <a:rPr lang="fr-FR" sz="2000" dirty="0" err="1" smtClean="0"/>
              <a:t>totally</a:t>
            </a:r>
            <a:r>
              <a:rPr lang="fr-FR" sz="2000" dirty="0" smtClean="0"/>
              <a:t> </a:t>
            </a:r>
            <a:r>
              <a:rPr lang="fr-FR" sz="2000" dirty="0" err="1" smtClean="0"/>
              <a:t>functionnal</a:t>
            </a:r>
            <a:r>
              <a:rPr lang="fr-FR" sz="2000" dirty="0" smtClean="0"/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5581650" y="1298575"/>
            <a:ext cx="1476375" cy="8324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5581649" y="4822825"/>
            <a:ext cx="1476375" cy="1292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275" y="1590675"/>
            <a:ext cx="5069298" cy="127031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426" y="582571"/>
            <a:ext cx="4377173" cy="578219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857" y="4914901"/>
            <a:ext cx="5515140" cy="101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34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374469"/>
            <a:ext cx="8596668" cy="13208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IV- </a:t>
            </a:r>
            <a:r>
              <a:rPr lang="fr-FR" sz="4000" dirty="0" err="1" smtClean="0"/>
              <a:t>Next</a:t>
            </a:r>
            <a:r>
              <a:rPr lang="fr-FR" sz="4000" dirty="0" smtClean="0"/>
              <a:t> </a:t>
            </a:r>
            <a:r>
              <a:rPr lang="fr-FR" sz="4000" dirty="0" err="1" smtClean="0"/>
              <a:t>Features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6374" y="1462487"/>
            <a:ext cx="9581363" cy="5238759"/>
          </a:xfrm>
        </p:spPr>
        <p:txBody>
          <a:bodyPr>
            <a:noAutofit/>
          </a:bodyPr>
          <a:lstStyle/>
          <a:p>
            <a:r>
              <a:rPr lang="fr-FR" sz="2000" dirty="0" err="1" smtClean="0"/>
              <a:t>Merge</a:t>
            </a:r>
            <a:r>
              <a:rPr lang="fr-FR" sz="2000" dirty="0" smtClean="0"/>
              <a:t> files</a:t>
            </a:r>
          </a:p>
          <a:p>
            <a:endParaRPr lang="fr-FR" sz="2000" dirty="0"/>
          </a:p>
          <a:p>
            <a:r>
              <a:rPr lang="fr-FR" sz="2000" dirty="0" smtClean="0"/>
              <a:t>Access fit </a:t>
            </a:r>
            <a:r>
              <a:rPr lang="fr-FR" sz="2000" dirty="0" err="1" smtClean="0"/>
              <a:t>parameters</a:t>
            </a:r>
            <a:r>
              <a:rPr lang="fr-FR" sz="2000" dirty="0" smtClean="0"/>
              <a:t> (</a:t>
            </a:r>
            <a:r>
              <a:rPr lang="fr-FR" sz="2000" dirty="0" err="1" smtClean="0"/>
              <a:t>algorithm</a:t>
            </a:r>
            <a:r>
              <a:rPr lang="fr-FR" sz="2000" dirty="0" smtClean="0"/>
              <a:t>, </a:t>
            </a:r>
            <a:r>
              <a:rPr lang="fr-FR" sz="2000" dirty="0" err="1" smtClean="0"/>
              <a:t>tolerance</a:t>
            </a:r>
            <a:r>
              <a:rPr lang="fr-FR" sz="2000" dirty="0" smtClean="0"/>
              <a:t>,..) for all </a:t>
            </a:r>
            <a:r>
              <a:rPr lang="fr-FR" sz="2000" dirty="0" err="1" smtClean="0"/>
              <a:t>process</a:t>
            </a:r>
            <a:r>
              <a:rPr lang="fr-FR" sz="2000" dirty="0" smtClean="0"/>
              <a:t>, </a:t>
            </a:r>
            <a:r>
              <a:rPr lang="fr-FR" sz="2000" dirty="0" err="1" smtClean="0"/>
              <a:t>including</a:t>
            </a:r>
            <a:r>
              <a:rPr lang="fr-FR" sz="2000" dirty="0" smtClean="0"/>
              <a:t> dispersion fit</a:t>
            </a:r>
          </a:p>
          <a:p>
            <a:endParaRPr lang="fr-FR" sz="2000" dirty="0"/>
          </a:p>
          <a:p>
            <a:r>
              <a:rPr lang="fr-FR" sz="2000" dirty="0" smtClean="0"/>
              <a:t>Export fit </a:t>
            </a:r>
            <a:r>
              <a:rPr lang="fr-FR" sz="2000" dirty="0" err="1" smtClean="0"/>
              <a:t>results</a:t>
            </a:r>
            <a:endParaRPr lang="fr-FR" sz="2000" dirty="0" smtClean="0"/>
          </a:p>
          <a:p>
            <a:endParaRPr lang="fr-FR" sz="2000" dirty="0"/>
          </a:p>
          <a:p>
            <a:r>
              <a:rPr lang="fr-FR" sz="2000" dirty="0" smtClean="0"/>
              <a:t>Bloc tab </a:t>
            </a:r>
            <a:endParaRPr lang="fr-FR" sz="2000" dirty="0"/>
          </a:p>
          <a:p>
            <a:endParaRPr lang="fr-FR" sz="2000" dirty="0"/>
          </a:p>
          <a:p>
            <a:r>
              <a:rPr lang="fr-FR" sz="2000" dirty="0" err="1" smtClean="0"/>
              <a:t>Labeled</a:t>
            </a:r>
            <a:r>
              <a:rPr lang="fr-FR" sz="2000" dirty="0" smtClean="0"/>
              <a:t> </a:t>
            </a:r>
            <a:r>
              <a:rPr lang="fr-FR" sz="2000" dirty="0" err="1" smtClean="0"/>
              <a:t>curves</a:t>
            </a:r>
            <a:r>
              <a:rPr lang="fr-FR" sz="2000" dirty="0" smtClean="0"/>
              <a:t> and use </a:t>
            </a:r>
            <a:r>
              <a:rPr lang="fr-FR" sz="2000" dirty="0" err="1" smtClean="0"/>
              <a:t>them</a:t>
            </a:r>
            <a:r>
              <a:rPr lang="fr-FR" sz="2000" dirty="0" smtClean="0"/>
              <a:t> for </a:t>
            </a:r>
            <a:r>
              <a:rPr lang="fr-FR" sz="2000" dirty="0" err="1" smtClean="0"/>
              <a:t>statistical</a:t>
            </a:r>
            <a:r>
              <a:rPr lang="fr-FR" sz="2000" dirty="0" smtClean="0"/>
              <a:t> </a:t>
            </a:r>
            <a:r>
              <a:rPr lang="fr-FR" sz="2000" dirty="0" err="1" smtClean="0"/>
              <a:t>analysis</a:t>
            </a:r>
            <a:r>
              <a:rPr lang="fr-FR" sz="2000" dirty="0" smtClean="0"/>
              <a:t> (</a:t>
            </a:r>
            <a:r>
              <a:rPr lang="fr-FR" sz="2000" dirty="0" err="1" smtClean="0"/>
              <a:t>boxplot</a:t>
            </a:r>
            <a:r>
              <a:rPr lang="fr-FR" sz="2000" dirty="0" smtClean="0"/>
              <a:t>, </a:t>
            </a:r>
            <a:r>
              <a:rPr lang="fr-FR" sz="2000" dirty="0" err="1" smtClean="0"/>
              <a:t>anova</a:t>
            </a:r>
            <a:r>
              <a:rPr lang="fr-FR" sz="2000" dirty="0" smtClean="0"/>
              <a:t>,…)</a:t>
            </a:r>
          </a:p>
          <a:p>
            <a:endParaRPr lang="fr-FR" sz="2000" dirty="0"/>
          </a:p>
          <a:p>
            <a:r>
              <a:rPr lang="fr-FR" sz="2000" dirty="0" smtClean="0"/>
              <a:t>And </a:t>
            </a:r>
            <a:r>
              <a:rPr lang="fr-FR" sz="2000" dirty="0" err="1" smtClean="0"/>
              <a:t>after</a:t>
            </a:r>
            <a:r>
              <a:rPr lang="fr-FR" sz="2000" dirty="0" smtClean="0"/>
              <a:t>? </a:t>
            </a:r>
            <a:r>
              <a:rPr lang="fr-FR" sz="2000" dirty="0" smtClean="0">
                <a:sym typeface="Wingdings" panose="05000000000000000000" pitchFamily="2" charset="2"/>
              </a:rPr>
              <a:t> </a:t>
            </a:r>
            <a:r>
              <a:rPr lang="fr-FR" sz="2000" dirty="0" err="1" smtClean="0">
                <a:sym typeface="Wingdings" panose="05000000000000000000" pitchFamily="2" charset="2"/>
              </a:rPr>
              <a:t>Ideas</a:t>
            </a:r>
            <a:r>
              <a:rPr lang="fr-FR" sz="2000" dirty="0"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ym typeface="Wingdings" panose="05000000000000000000" pitchFamily="2" charset="2"/>
              </a:rPr>
              <a:t>are </a:t>
            </a:r>
            <a:r>
              <a:rPr lang="fr-FR" sz="2000" dirty="0" err="1" smtClean="0">
                <a:sym typeface="Wingdings" panose="05000000000000000000" pitchFamily="2" charset="2"/>
              </a:rPr>
              <a:t>welcomed</a:t>
            </a:r>
            <a:r>
              <a:rPr lang="fr-FR" sz="2000" dirty="0" smtClean="0">
                <a:sym typeface="Wingdings" panose="05000000000000000000" pitchFamily="2" charset="2"/>
              </a:rPr>
              <a:t>! (</a:t>
            </a:r>
            <a:r>
              <a:rPr lang="fr-FR" sz="2000" dirty="0" err="1" smtClean="0">
                <a:sym typeface="Wingdings" panose="05000000000000000000" pitchFamily="2" charset="2"/>
              </a:rPr>
              <a:t>During</a:t>
            </a:r>
            <a:r>
              <a:rPr lang="fr-FR" sz="2000" dirty="0" smtClean="0">
                <a:sym typeface="Wingdings" panose="05000000000000000000" pitchFamily="2" charset="2"/>
              </a:rPr>
              <a:t> </a:t>
            </a:r>
            <a:r>
              <a:rPr lang="fr-FR" sz="2000" dirty="0" err="1" smtClean="0">
                <a:sym typeface="Wingdings" panose="05000000000000000000" pitchFamily="2" charset="2"/>
              </a:rPr>
              <a:t>this</a:t>
            </a:r>
            <a:r>
              <a:rPr lang="fr-FR" sz="2000" dirty="0" smtClean="0">
                <a:sym typeface="Wingdings" panose="05000000000000000000" pitchFamily="2" charset="2"/>
              </a:rPr>
              <a:t> </a:t>
            </a:r>
            <a:r>
              <a:rPr lang="fr-FR" sz="2000" dirty="0" err="1" smtClean="0">
                <a:sym typeface="Wingdings" panose="05000000000000000000" pitchFamily="2" charset="2"/>
              </a:rPr>
              <a:t>day</a:t>
            </a:r>
            <a:r>
              <a:rPr lang="fr-FR" sz="2000" dirty="0" smtClean="0">
                <a:sym typeface="Wingdings" panose="05000000000000000000" pitchFamily="2" charset="2"/>
              </a:rPr>
              <a:t> or </a:t>
            </a:r>
            <a:r>
              <a:rPr lang="fr-FR" sz="2000" dirty="0" err="1" smtClean="0">
                <a:sym typeface="Wingdings" panose="05000000000000000000" pitchFamily="2" charset="2"/>
              </a:rPr>
              <a:t>later</a:t>
            </a:r>
            <a:r>
              <a:rPr lang="fr-FR" sz="2000" dirty="0" smtClean="0">
                <a:sym typeface="Wingdings" panose="05000000000000000000" pitchFamily="2" charset="2"/>
              </a:rPr>
              <a:t> in GitHub)</a:t>
            </a:r>
            <a:endParaRPr lang="fr-FR" sz="2000" dirty="0" smtClean="0"/>
          </a:p>
          <a:p>
            <a:endParaRPr lang="fr-FR" sz="2000" dirty="0"/>
          </a:p>
          <a:p>
            <a:endParaRPr lang="fr-FR" sz="2000" dirty="0" smtClean="0"/>
          </a:p>
        </p:txBody>
      </p:sp>
    </p:spTree>
    <p:extLst>
      <p:ext uri="{BB962C8B-B14F-4D97-AF65-F5344CB8AC3E}">
        <p14:creationId xmlns:p14="http://schemas.microsoft.com/office/powerpoint/2010/main" val="426430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278674"/>
            <a:ext cx="8596668" cy="13208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I- Introduction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428206"/>
            <a:ext cx="8596668" cy="4317065"/>
          </a:xfrm>
        </p:spPr>
        <p:txBody>
          <a:bodyPr>
            <a:noAutofit/>
          </a:bodyPr>
          <a:lstStyle/>
          <a:p>
            <a:r>
              <a:rPr lang="fr-FR" sz="2400" dirty="0" err="1" smtClean="0"/>
              <a:t>Why</a:t>
            </a:r>
            <a:r>
              <a:rPr lang="fr-FR" sz="2400" dirty="0" smtClean="0"/>
              <a:t> a </a:t>
            </a:r>
            <a:r>
              <a:rPr lang="fr-FR" sz="2400" dirty="0" err="1" smtClean="0"/>
              <a:t>graphical</a:t>
            </a:r>
            <a:r>
              <a:rPr lang="fr-FR" sz="2400" dirty="0" smtClean="0"/>
              <a:t> user interface (GUI) 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 smtClean="0"/>
              <a:t>Non-</a:t>
            </a:r>
            <a:r>
              <a:rPr lang="fr-FR" sz="2000" dirty="0" err="1" smtClean="0"/>
              <a:t>developer</a:t>
            </a:r>
            <a:r>
              <a:rPr lang="fr-FR" sz="2000" dirty="0" smtClean="0"/>
              <a:t> people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 err="1" smtClean="0"/>
              <a:t>Fast</a:t>
            </a:r>
            <a:r>
              <a:rPr lang="fr-FR" sz="2000" dirty="0" smtClean="0"/>
              <a:t> visualisation </a:t>
            </a:r>
            <a:r>
              <a:rPr lang="fr-FR" sz="2000" dirty="0"/>
              <a:t>and </a:t>
            </a:r>
            <a:r>
              <a:rPr lang="fr-FR" sz="2000" dirty="0" err="1" smtClean="0"/>
              <a:t>treatment</a:t>
            </a:r>
            <a:r>
              <a:rPr lang="fr-FR" sz="2000" dirty="0" smtClean="0"/>
              <a:t> of </a:t>
            </a:r>
            <a:r>
              <a:rPr lang="fr-FR" sz="2000" dirty="0"/>
              <a:t>large </a:t>
            </a:r>
            <a:r>
              <a:rPr lang="fr-FR" sz="2000" dirty="0" err="1" smtClean="0"/>
              <a:t>dataset</a:t>
            </a:r>
            <a:endParaRPr lang="fr-FR" sz="20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 smtClean="0"/>
          </a:p>
          <a:p>
            <a:r>
              <a:rPr lang="fr-FR" sz="2400" dirty="0" smtClean="0"/>
              <a:t>Main </a:t>
            </a:r>
            <a:r>
              <a:rPr lang="fr-FR" sz="2400" dirty="0" err="1" smtClean="0"/>
              <a:t>functions</a:t>
            </a:r>
            <a:endParaRPr lang="fr-FR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 err="1" smtClean="0"/>
              <a:t>Process</a:t>
            </a:r>
            <a:r>
              <a:rPr lang="fr-FR" sz="2000" dirty="0" smtClean="0"/>
              <a:t> </a:t>
            </a:r>
            <a:r>
              <a:rPr lang="fr-FR" sz="2000" dirty="0" err="1" smtClean="0"/>
              <a:t>relaxometric</a:t>
            </a:r>
            <a:r>
              <a:rPr lang="fr-FR" sz="2000" dirty="0" smtClean="0"/>
              <a:t> data </a:t>
            </a:r>
            <a:r>
              <a:rPr lang="fr-FR" sz="2000" dirty="0" err="1" smtClean="0"/>
              <a:t>with</a:t>
            </a:r>
            <a:r>
              <a:rPr lang="fr-FR" sz="2000" dirty="0" smtClean="0"/>
              <a:t> custom </a:t>
            </a:r>
            <a:r>
              <a:rPr lang="fr-FR" sz="2000" dirty="0" err="1" smtClean="0"/>
              <a:t>functions</a:t>
            </a:r>
            <a:r>
              <a:rPr lang="fr-FR" sz="2000" dirty="0" smtClean="0"/>
              <a:t> and </a:t>
            </a:r>
            <a:r>
              <a:rPr lang="fr-FR" sz="2000" dirty="0" err="1" smtClean="0"/>
              <a:t>methods</a:t>
            </a:r>
            <a:endParaRPr lang="fr-FR" sz="2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 smtClean="0"/>
              <a:t>Visualise and explore </a:t>
            </a:r>
            <a:r>
              <a:rPr lang="fr-FR" sz="2000" dirty="0" err="1" smtClean="0"/>
              <a:t>relaxometric</a:t>
            </a:r>
            <a:r>
              <a:rPr lang="fr-FR" sz="2000" dirty="0" smtClean="0"/>
              <a:t> data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 smtClean="0"/>
              <a:t>Organise and format large </a:t>
            </a:r>
            <a:r>
              <a:rPr lang="fr-FR" sz="2000" dirty="0" err="1" smtClean="0"/>
              <a:t>dataset</a:t>
            </a:r>
            <a:endParaRPr lang="fr-FR" sz="2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 smtClean="0"/>
              <a:t>Fit and export custom </a:t>
            </a:r>
            <a:r>
              <a:rPr lang="fr-FR" sz="2000" dirty="0" err="1" smtClean="0"/>
              <a:t>models</a:t>
            </a:r>
            <a:r>
              <a:rPr lang="fr-FR" sz="2000" dirty="0" smtClean="0"/>
              <a:t> for dispersion data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 smtClean="0"/>
          </a:p>
          <a:p>
            <a:r>
              <a:rPr lang="fr-FR" sz="2400" dirty="0" err="1" smtClean="0"/>
              <a:t>Modular</a:t>
            </a:r>
            <a:r>
              <a:rPr lang="fr-FR" sz="2400" dirty="0" smtClean="0"/>
              <a:t> architecture</a:t>
            </a:r>
          </a:p>
          <a:p>
            <a:endParaRPr lang="fr-FR" sz="2400" dirty="0"/>
          </a:p>
          <a:p>
            <a:pPr marL="0" indent="0">
              <a:buNone/>
            </a:pPr>
            <a:endParaRPr lang="fr-FR" sz="24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/>
          </a:p>
          <a:p>
            <a:pPr>
              <a:buFont typeface="Arial" panose="020B0604020202020204" pitchFamily="34" charset="0"/>
              <a:buChar char="•"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00565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" r="760"/>
          <a:stretch/>
        </p:blipFill>
        <p:spPr bwMode="auto">
          <a:xfrm>
            <a:off x="2003909" y="1269999"/>
            <a:ext cx="10077752" cy="52074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/>
              <a:t>II- GUI </a:t>
            </a:r>
            <a:r>
              <a:rPr lang="fr-FR" sz="4000" dirty="0" err="1" smtClean="0"/>
              <a:t>Presentation</a:t>
            </a:r>
            <a:endParaRPr lang="fr-FR" sz="4000" dirty="0"/>
          </a:p>
        </p:txBody>
      </p:sp>
      <p:sp>
        <p:nvSpPr>
          <p:cNvPr id="9" name="ZoneTexte 8"/>
          <p:cNvSpPr txBox="1"/>
          <p:nvPr/>
        </p:nvSpPr>
        <p:spPr>
          <a:xfrm>
            <a:off x="252050" y="2330098"/>
            <a:ext cx="1838476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err="1" smtClean="0"/>
              <a:t>FileManager</a:t>
            </a:r>
            <a:r>
              <a:rPr lang="fr-FR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Organise </a:t>
            </a:r>
            <a:r>
              <a:rPr lang="fr-FR" dirty="0" err="1" smtClean="0"/>
              <a:t>dataset</a:t>
            </a: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Explore data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7187645" y="3206695"/>
            <a:ext cx="1877978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err="1" smtClean="0"/>
              <a:t>DisplayManager</a:t>
            </a:r>
            <a:r>
              <a:rPr lang="fr-FR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Visualise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 smtClean="0"/>
              <a:t>Mask</a:t>
            </a:r>
            <a:r>
              <a:rPr lang="fr-FR" dirty="0" smtClean="0"/>
              <a:t> data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6391185" y="209902"/>
            <a:ext cx="2395763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err="1" smtClean="0"/>
              <a:t>FitLikeView</a:t>
            </a:r>
            <a:r>
              <a:rPr lang="fr-FR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Open/</a:t>
            </a:r>
            <a:r>
              <a:rPr lang="fr-FR" dirty="0" err="1" smtClean="0"/>
              <a:t>remove</a:t>
            </a:r>
            <a:r>
              <a:rPr lang="fr-FR" dirty="0" smtClean="0"/>
              <a:t> file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Save/Export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…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9781608" y="609600"/>
            <a:ext cx="2152008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err="1" smtClean="0"/>
              <a:t>ModelManager</a:t>
            </a:r>
            <a:r>
              <a:rPr lang="fr-FR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Manage </a:t>
            </a:r>
            <a:r>
              <a:rPr lang="fr-FR" dirty="0" err="1" smtClean="0"/>
              <a:t>models</a:t>
            </a: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Visualise </a:t>
            </a:r>
            <a:r>
              <a:rPr lang="fr-FR" dirty="0" err="1" smtClean="0"/>
              <a:t>results</a:t>
            </a:r>
            <a:endParaRPr lang="fr-FR" dirty="0" smtClean="0"/>
          </a:p>
        </p:txBody>
      </p:sp>
      <p:pic>
        <p:nvPicPr>
          <p:cNvPr id="13" name="Imag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2" y="3758768"/>
            <a:ext cx="3268980" cy="2967355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194016" y="5344192"/>
            <a:ext cx="2904732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err="1" smtClean="0"/>
              <a:t>ProcessingManager</a:t>
            </a:r>
            <a:r>
              <a:rPr lang="fr-FR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Manage </a:t>
            </a:r>
            <a:r>
              <a:rPr lang="fr-FR" dirty="0" err="1" smtClean="0"/>
              <a:t>processing</a:t>
            </a:r>
            <a:r>
              <a:rPr lang="fr-FR" dirty="0" smtClean="0"/>
              <a:t> pipeline(s)</a:t>
            </a:r>
          </a:p>
        </p:txBody>
      </p:sp>
    </p:spTree>
    <p:extLst>
      <p:ext uri="{BB962C8B-B14F-4D97-AF65-F5344CB8AC3E}">
        <p14:creationId xmlns:p14="http://schemas.microsoft.com/office/powerpoint/2010/main" val="201945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400594"/>
            <a:ext cx="8596668" cy="13208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III- GUI Architecture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573798"/>
            <a:ext cx="9581363" cy="4772850"/>
          </a:xfrm>
        </p:spPr>
        <p:txBody>
          <a:bodyPr>
            <a:noAutofit/>
          </a:bodyPr>
          <a:lstStyle/>
          <a:p>
            <a:r>
              <a:rPr lang="fr-FR" sz="2400" dirty="0" err="1" smtClean="0"/>
              <a:t>Oriented</a:t>
            </a:r>
            <a:r>
              <a:rPr lang="fr-FR" sz="2400" dirty="0" smtClean="0"/>
              <a:t>-Object </a:t>
            </a:r>
            <a:r>
              <a:rPr lang="fr-FR" sz="2400" dirty="0" err="1" smtClean="0"/>
              <a:t>Programming</a:t>
            </a:r>
            <a:r>
              <a:rPr lang="fr-FR" sz="2400" dirty="0" smtClean="0"/>
              <a:t> (OOP) design </a:t>
            </a:r>
            <a:r>
              <a:rPr lang="fr-FR" sz="2400" dirty="0" err="1" smtClean="0"/>
              <a:t>with</a:t>
            </a:r>
            <a:r>
              <a:rPr lang="fr-FR" sz="2400" dirty="0" smtClean="0"/>
              <a:t> a « pseudo MVC » architecture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/>
              <a:t>« </a:t>
            </a:r>
            <a:r>
              <a:rPr lang="fr-FR" sz="2000" dirty="0" err="1"/>
              <a:t>View</a:t>
            </a:r>
            <a:r>
              <a:rPr lang="fr-FR" sz="2000" dirty="0"/>
              <a:t> » classes: </a:t>
            </a:r>
            <a:r>
              <a:rPr lang="fr-FR" sz="2000" dirty="0" err="1"/>
              <a:t>FileManager</a:t>
            </a:r>
            <a:r>
              <a:rPr lang="fr-FR" sz="2000" dirty="0"/>
              <a:t>, </a:t>
            </a:r>
            <a:r>
              <a:rPr lang="fr-FR" sz="2000" dirty="0" err="1"/>
              <a:t>DisplayManager</a:t>
            </a:r>
            <a:r>
              <a:rPr lang="fr-FR" sz="2000" dirty="0"/>
              <a:t>,…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/>
              <a:t>« </a:t>
            </a:r>
            <a:r>
              <a:rPr lang="fr-FR" sz="2000" dirty="0" smtClean="0"/>
              <a:t>Model</a:t>
            </a:r>
            <a:r>
              <a:rPr lang="fr-FR" sz="2000" dirty="0"/>
              <a:t> » classes: </a:t>
            </a:r>
            <a:r>
              <a:rPr lang="fr-FR" sz="2000" dirty="0" err="1"/>
              <a:t>DataUnit</a:t>
            </a:r>
            <a:r>
              <a:rPr lang="fr-FR" sz="2000" dirty="0"/>
              <a:t>, Bloc, Zone,…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/>
              <a:t>« </a:t>
            </a:r>
            <a:r>
              <a:rPr lang="fr-FR" sz="2000" dirty="0" smtClean="0"/>
              <a:t>Controller</a:t>
            </a:r>
            <a:r>
              <a:rPr lang="fr-FR" sz="2000" dirty="0"/>
              <a:t> </a:t>
            </a:r>
            <a:r>
              <a:rPr lang="fr-FR" sz="2000" dirty="0" smtClean="0"/>
              <a:t>» class</a:t>
            </a:r>
            <a:r>
              <a:rPr lang="fr-FR" sz="2000" dirty="0"/>
              <a:t>: </a:t>
            </a:r>
            <a:r>
              <a:rPr lang="fr-FR" sz="2000" dirty="0" err="1"/>
              <a:t>FitLike</a:t>
            </a:r>
            <a:endParaRPr lang="fr-FR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 err="1" smtClean="0"/>
              <a:t>Process</a:t>
            </a:r>
            <a:r>
              <a:rPr lang="fr-FR" sz="2000" dirty="0" smtClean="0"/>
              <a:t> </a:t>
            </a:r>
            <a:r>
              <a:rPr lang="fr-FR" sz="2000" dirty="0"/>
              <a:t>classes: </a:t>
            </a:r>
            <a:r>
              <a:rPr lang="fr-FR" sz="2000" dirty="0" err="1" smtClean="0"/>
              <a:t>ProcessDataUnit</a:t>
            </a:r>
            <a:r>
              <a:rPr lang="fr-FR" sz="2000" dirty="0" smtClean="0"/>
              <a:t>, </a:t>
            </a:r>
            <a:r>
              <a:rPr lang="fr-FR" sz="2000" dirty="0" err="1" smtClean="0"/>
              <a:t>DataFit</a:t>
            </a:r>
            <a:r>
              <a:rPr lang="fr-FR" sz="2000" dirty="0" smtClean="0"/>
              <a:t>,…</a:t>
            </a:r>
            <a:endParaRPr lang="fr-FR" sz="2000" dirty="0" smtClean="0"/>
          </a:p>
          <a:p>
            <a:pPr marL="457200" lvl="1" indent="0">
              <a:buNone/>
            </a:pPr>
            <a:endParaRPr lang="fr-FR" sz="2000" dirty="0" smtClean="0"/>
          </a:p>
          <a:p>
            <a:r>
              <a:rPr lang="fr-FR" sz="2400" dirty="0" smtClean="0"/>
              <a:t>« Pseudo MVC » </a:t>
            </a:r>
            <a:r>
              <a:rPr lang="fr-FR" sz="2400" dirty="0" err="1" smtClean="0"/>
              <a:t>because</a:t>
            </a:r>
            <a:r>
              <a:rPr lang="fr-FR" sz="2400" dirty="0" smtClean="0"/>
              <a:t> </a:t>
            </a:r>
            <a:r>
              <a:rPr lang="fr-FR" sz="2400" dirty="0" err="1" smtClean="0"/>
              <a:t>View</a:t>
            </a:r>
            <a:r>
              <a:rPr lang="fr-FR" sz="2400" dirty="0" smtClean="0"/>
              <a:t> classes </a:t>
            </a:r>
            <a:r>
              <a:rPr lang="fr-FR" sz="2400" dirty="0" err="1" smtClean="0"/>
              <a:t>can</a:t>
            </a:r>
            <a:r>
              <a:rPr lang="fr-FR" sz="2400" dirty="0" smtClean="0"/>
              <a:t> </a:t>
            </a:r>
            <a:r>
              <a:rPr lang="fr-FR" sz="2400" dirty="0" err="1" smtClean="0"/>
              <a:t>be</a:t>
            </a:r>
            <a:r>
              <a:rPr lang="fr-FR" sz="2400" dirty="0" smtClean="0"/>
              <a:t> </a:t>
            </a:r>
            <a:r>
              <a:rPr lang="fr-FR" sz="2400" dirty="0" err="1" smtClean="0"/>
              <a:t>completely</a:t>
            </a:r>
            <a:r>
              <a:rPr lang="fr-FR" sz="2400" dirty="0" smtClean="0"/>
              <a:t> </a:t>
            </a:r>
            <a:r>
              <a:rPr lang="fr-FR" sz="2400" dirty="0" err="1" smtClean="0"/>
              <a:t>independent</a:t>
            </a:r>
            <a:endParaRPr lang="fr-FR" sz="2400" dirty="0" smtClean="0"/>
          </a:p>
          <a:p>
            <a:endParaRPr lang="fr-FR" sz="2400" dirty="0"/>
          </a:p>
          <a:p>
            <a:r>
              <a:rPr lang="fr-FR" sz="2400" dirty="0" smtClean="0"/>
              <a:t>Design to </a:t>
            </a:r>
            <a:r>
              <a:rPr lang="fr-FR" sz="2400" dirty="0" err="1" smtClean="0"/>
              <a:t>be</a:t>
            </a:r>
            <a:r>
              <a:rPr lang="fr-FR" sz="2400" dirty="0" smtClean="0"/>
              <a:t> </a:t>
            </a:r>
            <a:r>
              <a:rPr lang="fr-FR" sz="2400" dirty="0" err="1" smtClean="0"/>
              <a:t>modular</a:t>
            </a:r>
            <a:r>
              <a:rPr lang="fr-FR" sz="2400" dirty="0" smtClean="0"/>
              <a:t> and </a:t>
            </a:r>
            <a:r>
              <a:rPr lang="fr-FR" sz="2400" dirty="0" err="1" smtClean="0"/>
              <a:t>scalable</a:t>
            </a: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29992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8" name="Connecteur en angle 137"/>
          <p:cNvCxnSpPr/>
          <p:nvPr/>
        </p:nvCxnSpPr>
        <p:spPr>
          <a:xfrm rot="10800000" flipV="1">
            <a:off x="6317625" y="2577310"/>
            <a:ext cx="2071106" cy="1343523"/>
          </a:xfrm>
          <a:prstGeom prst="bentConnector3">
            <a:avLst>
              <a:gd name="adj1" fmla="val -457"/>
            </a:avLst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necteur en angle 141"/>
          <p:cNvCxnSpPr/>
          <p:nvPr/>
        </p:nvCxnSpPr>
        <p:spPr>
          <a:xfrm rot="10800000" flipV="1">
            <a:off x="2056316" y="4234439"/>
            <a:ext cx="2081798" cy="720565"/>
          </a:xfrm>
          <a:prstGeom prst="bentConnector3">
            <a:avLst>
              <a:gd name="adj1" fmla="val 99780"/>
            </a:avLst>
          </a:prstGeom>
          <a:ln w="3810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6" name="Connecteur en angle 125"/>
          <p:cNvCxnSpPr/>
          <p:nvPr/>
        </p:nvCxnSpPr>
        <p:spPr>
          <a:xfrm rot="10800000">
            <a:off x="2056315" y="2894017"/>
            <a:ext cx="2078482" cy="829900"/>
          </a:xfrm>
          <a:prstGeom prst="bentConnector3">
            <a:avLst>
              <a:gd name="adj1" fmla="val 99859"/>
            </a:avLst>
          </a:prstGeom>
          <a:ln w="3810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131310"/>
            <a:ext cx="8596668" cy="1320800"/>
          </a:xfrm>
        </p:spPr>
        <p:txBody>
          <a:bodyPr>
            <a:normAutofit/>
          </a:bodyPr>
          <a:lstStyle/>
          <a:p>
            <a:r>
              <a:rPr lang="fr-FR" sz="4400" dirty="0" smtClean="0"/>
              <a:t>III- GUI Architecture</a:t>
            </a:r>
            <a:endParaRPr lang="fr-FR" sz="4400" dirty="0"/>
          </a:p>
        </p:txBody>
      </p:sp>
      <p:sp>
        <p:nvSpPr>
          <p:cNvPr id="18" name="Rectangle 17"/>
          <p:cNvSpPr/>
          <p:nvPr/>
        </p:nvSpPr>
        <p:spPr>
          <a:xfrm>
            <a:off x="4165275" y="3606832"/>
            <a:ext cx="2152348" cy="8385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FitLike</a:t>
            </a:r>
            <a:endParaRPr lang="fr-FR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90921" y="2205600"/>
            <a:ext cx="2152348" cy="37446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DataUnit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896800" y="5573138"/>
            <a:ext cx="2152348" cy="3744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ProcessDataUnit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3130200" y="2404611"/>
            <a:ext cx="209877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 smtClean="0">
                <a:solidFill>
                  <a:schemeClr val="accent4"/>
                </a:solidFill>
              </a:rPr>
              <a:t>Fire</a:t>
            </a:r>
            <a:r>
              <a:rPr lang="fr-FR" sz="1600" dirty="0" smtClean="0">
                <a:solidFill>
                  <a:schemeClr val="accent4"/>
                </a:solidFill>
              </a:rPr>
              <a:t> data </a:t>
            </a:r>
            <a:r>
              <a:rPr lang="fr-FR" sz="1600" dirty="0" err="1" smtClean="0">
                <a:solidFill>
                  <a:schemeClr val="accent4"/>
                </a:solidFill>
              </a:rPr>
              <a:t>nodes</a:t>
            </a:r>
            <a:r>
              <a:rPr lang="fr-FR" sz="1600" dirty="0" smtClean="0">
                <a:solidFill>
                  <a:schemeClr val="accent4"/>
                </a:solidFill>
              </a:rPr>
              <a:t> (</a:t>
            </a:r>
            <a:r>
              <a:rPr lang="fr-FR" sz="1600" dirty="0" err="1" smtClean="0">
                <a:solidFill>
                  <a:schemeClr val="accent4"/>
                </a:solidFill>
              </a:rPr>
              <a:t>tree</a:t>
            </a:r>
            <a:r>
              <a:rPr lang="fr-FR" sz="1600" dirty="0" smtClean="0">
                <a:solidFill>
                  <a:schemeClr val="accent4"/>
                </a:solidFill>
              </a:rPr>
              <a:t>) update</a:t>
            </a:r>
          </a:p>
          <a:p>
            <a:pPr algn="r"/>
            <a:r>
              <a:rPr lang="fr-FR" sz="1600" dirty="0" err="1" smtClean="0">
                <a:solidFill>
                  <a:schemeClr val="accent4"/>
                </a:solidFill>
              </a:rPr>
              <a:t>Fire</a:t>
            </a:r>
            <a:r>
              <a:rPr lang="fr-FR" sz="1600" dirty="0" smtClean="0">
                <a:solidFill>
                  <a:schemeClr val="accent4"/>
                </a:solidFill>
              </a:rPr>
              <a:t> console message</a:t>
            </a:r>
            <a:endParaRPr lang="fr-FR" sz="1600" dirty="0">
              <a:solidFill>
                <a:schemeClr val="accent4"/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5437111" y="2908869"/>
            <a:ext cx="104569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00" dirty="0" err="1" smtClean="0">
                <a:solidFill>
                  <a:schemeClr val="accent1"/>
                </a:solidFill>
              </a:rPr>
              <a:t>Fire</a:t>
            </a:r>
            <a:r>
              <a:rPr lang="fr-FR" sz="1600" dirty="0" smtClean="0">
                <a:solidFill>
                  <a:schemeClr val="accent1"/>
                </a:solidFill>
              </a:rPr>
              <a:t> data </a:t>
            </a:r>
            <a:r>
              <a:rPr lang="fr-FR" sz="1600" dirty="0" err="1" smtClean="0">
                <a:solidFill>
                  <a:schemeClr val="accent1"/>
                </a:solidFill>
              </a:rPr>
              <a:t>selection</a:t>
            </a:r>
            <a:endParaRPr lang="fr-FR" sz="1600" dirty="0" smtClean="0">
              <a:solidFill>
                <a:schemeClr val="accent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58454" y="2051968"/>
            <a:ext cx="2152348" cy="3744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FileManager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7165" y="2536842"/>
            <a:ext cx="2152348" cy="3744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DisplayManager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3389" y="4938613"/>
            <a:ext cx="2348253" cy="3981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ProcessingManager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58454" y="5586624"/>
            <a:ext cx="2152348" cy="3744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ModelManager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9" name="ZoneTexte 78"/>
          <p:cNvSpPr txBox="1"/>
          <p:nvPr/>
        </p:nvSpPr>
        <p:spPr>
          <a:xfrm>
            <a:off x="87668" y="3162786"/>
            <a:ext cx="104569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 smtClean="0">
                <a:solidFill>
                  <a:schemeClr val="accent4"/>
                </a:solidFill>
              </a:rPr>
              <a:t>Fire</a:t>
            </a:r>
            <a:r>
              <a:rPr lang="fr-FR" sz="1600" dirty="0" smtClean="0">
                <a:solidFill>
                  <a:schemeClr val="accent4"/>
                </a:solidFill>
              </a:rPr>
              <a:t> data display</a:t>
            </a:r>
          </a:p>
        </p:txBody>
      </p:sp>
      <p:sp>
        <p:nvSpPr>
          <p:cNvPr id="80" name="ZoneTexte 79"/>
          <p:cNvSpPr txBox="1"/>
          <p:nvPr/>
        </p:nvSpPr>
        <p:spPr>
          <a:xfrm>
            <a:off x="2053120" y="2905450"/>
            <a:ext cx="1831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>
                <a:solidFill>
                  <a:schemeClr val="accent1"/>
                </a:solidFill>
              </a:rPr>
              <a:t>Send</a:t>
            </a:r>
            <a:r>
              <a:rPr lang="fr-FR" sz="1600" dirty="0" smtClean="0">
                <a:solidFill>
                  <a:schemeClr val="accent1"/>
                </a:solidFill>
              </a:rPr>
              <a:t> data </a:t>
            </a:r>
            <a:r>
              <a:rPr lang="fr-FR" sz="1600" dirty="0" err="1" smtClean="0">
                <a:solidFill>
                  <a:schemeClr val="accent1"/>
                </a:solidFill>
              </a:rPr>
              <a:t>displayed</a:t>
            </a:r>
            <a:endParaRPr lang="fr-FR" sz="1600" dirty="0" smtClean="0">
              <a:solidFill>
                <a:schemeClr val="accent1"/>
              </a:solidFill>
            </a:endParaRPr>
          </a:p>
          <a:p>
            <a:r>
              <a:rPr lang="fr-FR" sz="1600" dirty="0" err="1" smtClean="0">
                <a:solidFill>
                  <a:schemeClr val="accent1"/>
                </a:solidFill>
              </a:rPr>
              <a:t>Fire</a:t>
            </a:r>
            <a:r>
              <a:rPr lang="fr-FR" sz="1600" dirty="0" smtClean="0">
                <a:solidFill>
                  <a:schemeClr val="accent1"/>
                </a:solidFill>
              </a:rPr>
              <a:t> </a:t>
            </a:r>
            <a:r>
              <a:rPr lang="fr-FR" sz="1600" dirty="0" err="1" smtClean="0">
                <a:solidFill>
                  <a:schemeClr val="accent1"/>
                </a:solidFill>
              </a:rPr>
              <a:t>masked</a:t>
            </a:r>
            <a:r>
              <a:rPr lang="fr-FR" sz="1600" dirty="0" smtClean="0">
                <a:solidFill>
                  <a:schemeClr val="accent1"/>
                </a:solidFill>
              </a:rPr>
              <a:t> data</a:t>
            </a:r>
          </a:p>
        </p:txBody>
      </p:sp>
      <p:sp>
        <p:nvSpPr>
          <p:cNvPr id="82" name="ZoneTexte 81"/>
          <p:cNvSpPr txBox="1"/>
          <p:nvPr/>
        </p:nvSpPr>
        <p:spPr>
          <a:xfrm>
            <a:off x="518418" y="4140317"/>
            <a:ext cx="146540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 smtClean="0">
                <a:solidFill>
                  <a:schemeClr val="accent1"/>
                </a:solidFill>
              </a:rPr>
              <a:t>Send</a:t>
            </a:r>
            <a:r>
              <a:rPr lang="fr-FR" sz="1600" dirty="0" smtClean="0">
                <a:solidFill>
                  <a:schemeClr val="accent1"/>
                </a:solidFill>
              </a:rPr>
              <a:t> pipeline </a:t>
            </a:r>
            <a:r>
              <a:rPr lang="fr-FR" sz="1600" dirty="0" err="1" smtClean="0">
                <a:solidFill>
                  <a:schemeClr val="accent1"/>
                </a:solidFill>
              </a:rPr>
              <a:t>Fire</a:t>
            </a:r>
            <a:r>
              <a:rPr lang="fr-FR" sz="1600" dirty="0" smtClean="0">
                <a:solidFill>
                  <a:schemeClr val="accent1"/>
                </a:solidFill>
              </a:rPr>
              <a:t> </a:t>
            </a:r>
            <a:r>
              <a:rPr lang="fr-FR" sz="1600" dirty="0" err="1" smtClean="0">
                <a:solidFill>
                  <a:schemeClr val="accent1"/>
                </a:solidFill>
              </a:rPr>
              <a:t>process</a:t>
            </a:r>
            <a:endParaRPr lang="fr-FR" sz="1600" dirty="0" smtClean="0">
              <a:solidFill>
                <a:schemeClr val="accent1"/>
              </a:solidFill>
            </a:endParaRPr>
          </a:p>
        </p:txBody>
      </p:sp>
      <p:sp>
        <p:nvSpPr>
          <p:cNvPr id="84" name="ZoneTexte 83"/>
          <p:cNvSpPr txBox="1"/>
          <p:nvPr/>
        </p:nvSpPr>
        <p:spPr>
          <a:xfrm>
            <a:off x="5452438" y="5337224"/>
            <a:ext cx="1242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>
                <a:solidFill>
                  <a:schemeClr val="accent1"/>
                </a:solidFill>
              </a:rPr>
              <a:t>Send</a:t>
            </a:r>
            <a:r>
              <a:rPr lang="fr-FR" sz="1600" dirty="0" smtClean="0">
                <a:solidFill>
                  <a:schemeClr val="accent1"/>
                </a:solidFill>
              </a:rPr>
              <a:t> model </a:t>
            </a:r>
            <a:r>
              <a:rPr lang="fr-FR" sz="1600" dirty="0" err="1" smtClean="0">
                <a:solidFill>
                  <a:schemeClr val="accent1"/>
                </a:solidFill>
              </a:rPr>
              <a:t>Fire</a:t>
            </a:r>
            <a:r>
              <a:rPr lang="fr-FR" sz="1600" dirty="0" smtClean="0">
                <a:solidFill>
                  <a:schemeClr val="accent1"/>
                </a:solidFill>
              </a:rPr>
              <a:t> fit</a:t>
            </a:r>
          </a:p>
        </p:txBody>
      </p:sp>
      <p:sp>
        <p:nvSpPr>
          <p:cNvPr id="85" name="ZoneTexte 84"/>
          <p:cNvSpPr txBox="1"/>
          <p:nvPr/>
        </p:nvSpPr>
        <p:spPr>
          <a:xfrm>
            <a:off x="4032070" y="4984937"/>
            <a:ext cx="1226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 smtClean="0">
                <a:solidFill>
                  <a:schemeClr val="accent4"/>
                </a:solidFill>
              </a:rPr>
              <a:t>Fire</a:t>
            </a:r>
            <a:r>
              <a:rPr lang="fr-FR" sz="1600" dirty="0" smtClean="0">
                <a:solidFill>
                  <a:schemeClr val="accent4"/>
                </a:solidFill>
              </a:rPr>
              <a:t> </a:t>
            </a:r>
            <a:r>
              <a:rPr lang="fr-FR" sz="1600" dirty="0" err="1" smtClean="0">
                <a:solidFill>
                  <a:schemeClr val="accent4"/>
                </a:solidFill>
              </a:rPr>
              <a:t>results</a:t>
            </a:r>
            <a:r>
              <a:rPr lang="fr-FR" sz="1600" dirty="0" smtClean="0">
                <a:solidFill>
                  <a:schemeClr val="accent4"/>
                </a:solidFill>
              </a:rPr>
              <a:t> display</a:t>
            </a:r>
          </a:p>
        </p:txBody>
      </p:sp>
      <p:sp>
        <p:nvSpPr>
          <p:cNvPr id="90" name="ZoneTexte 89"/>
          <p:cNvSpPr txBox="1"/>
          <p:nvPr/>
        </p:nvSpPr>
        <p:spPr>
          <a:xfrm>
            <a:off x="6252257" y="4553918"/>
            <a:ext cx="15850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 smtClean="0">
                <a:solidFill>
                  <a:schemeClr val="accent4"/>
                </a:solidFill>
              </a:rPr>
              <a:t>Fire</a:t>
            </a:r>
            <a:r>
              <a:rPr lang="fr-FR" sz="1600" dirty="0" smtClean="0">
                <a:solidFill>
                  <a:schemeClr val="accent4"/>
                </a:solidFill>
              </a:rPr>
              <a:t> </a:t>
            </a:r>
            <a:r>
              <a:rPr lang="fr-FR" sz="1600" dirty="0" err="1" smtClean="0">
                <a:solidFill>
                  <a:schemeClr val="accent4"/>
                </a:solidFill>
              </a:rPr>
              <a:t>process</a:t>
            </a:r>
            <a:r>
              <a:rPr lang="fr-FR" sz="1600" dirty="0" smtClean="0">
                <a:solidFill>
                  <a:schemeClr val="accent4"/>
                </a:solidFill>
              </a:rPr>
              <a:t> </a:t>
            </a:r>
          </a:p>
          <a:p>
            <a:pPr algn="r"/>
            <a:r>
              <a:rPr lang="fr-FR" sz="1600" dirty="0" smtClean="0">
                <a:solidFill>
                  <a:schemeClr val="accent4"/>
                </a:solidFill>
              </a:rPr>
              <a:t>(</a:t>
            </a:r>
            <a:r>
              <a:rPr lang="fr-FR" sz="1600" dirty="0" err="1" smtClean="0">
                <a:solidFill>
                  <a:schemeClr val="accent4"/>
                </a:solidFill>
              </a:rPr>
              <a:t>give</a:t>
            </a:r>
            <a:r>
              <a:rPr lang="fr-FR" sz="1600" dirty="0" smtClean="0">
                <a:solidFill>
                  <a:schemeClr val="accent4"/>
                </a:solidFill>
              </a:rPr>
              <a:t> data and </a:t>
            </a:r>
            <a:r>
              <a:rPr lang="fr-FR" sz="1600" dirty="0" err="1" smtClean="0">
                <a:solidFill>
                  <a:schemeClr val="accent4"/>
                </a:solidFill>
              </a:rPr>
              <a:t>process</a:t>
            </a:r>
            <a:r>
              <a:rPr lang="fr-FR" sz="1600" dirty="0" smtClean="0">
                <a:solidFill>
                  <a:schemeClr val="accent4"/>
                </a:solidFill>
              </a:rPr>
              <a:t>)</a:t>
            </a:r>
          </a:p>
        </p:txBody>
      </p:sp>
      <p:sp>
        <p:nvSpPr>
          <p:cNvPr id="91" name="ZoneTexte 90"/>
          <p:cNvSpPr txBox="1"/>
          <p:nvPr/>
        </p:nvSpPr>
        <p:spPr>
          <a:xfrm>
            <a:off x="8385009" y="4702879"/>
            <a:ext cx="1254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>
                <a:solidFill>
                  <a:schemeClr val="accent6">
                    <a:lumMod val="75000"/>
                  </a:schemeClr>
                </a:solidFill>
              </a:rPr>
              <a:t>Send</a:t>
            </a: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</a:rPr>
              <a:t> data </a:t>
            </a:r>
            <a:r>
              <a:rPr lang="fr-FR" sz="1600" dirty="0" err="1" smtClean="0">
                <a:solidFill>
                  <a:schemeClr val="accent6">
                    <a:lumMod val="75000"/>
                  </a:schemeClr>
                </a:solidFill>
              </a:rPr>
              <a:t>processed</a:t>
            </a:r>
            <a:endParaRPr lang="fr-FR" sz="16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2" name="ZoneTexte 91"/>
          <p:cNvSpPr txBox="1"/>
          <p:nvPr/>
        </p:nvSpPr>
        <p:spPr>
          <a:xfrm>
            <a:off x="8404746" y="3059338"/>
            <a:ext cx="1905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solidFill>
                  <a:schemeClr val="accent3"/>
                </a:solidFill>
              </a:rPr>
              <a:t>Send</a:t>
            </a:r>
            <a:r>
              <a:rPr lang="fr-FR" sz="1400" dirty="0" smtClean="0">
                <a:solidFill>
                  <a:schemeClr val="accent3"/>
                </a:solidFill>
              </a:rPr>
              <a:t> </a:t>
            </a:r>
          </a:p>
          <a:p>
            <a:r>
              <a:rPr lang="fr-FR" sz="1400" dirty="0" smtClean="0">
                <a:solidFill>
                  <a:schemeClr val="accent3"/>
                </a:solidFill>
              </a:rPr>
              <a:t>data</a:t>
            </a:r>
          </a:p>
        </p:txBody>
      </p:sp>
      <p:sp>
        <p:nvSpPr>
          <p:cNvPr id="93" name="ZoneTexte 92"/>
          <p:cNvSpPr txBox="1"/>
          <p:nvPr/>
        </p:nvSpPr>
        <p:spPr>
          <a:xfrm>
            <a:off x="5931364" y="2894017"/>
            <a:ext cx="1905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>
                <a:solidFill>
                  <a:schemeClr val="accent4"/>
                </a:solidFill>
              </a:rPr>
              <a:t>Update </a:t>
            </a:r>
          </a:p>
          <a:p>
            <a:pPr algn="r"/>
            <a:r>
              <a:rPr lang="fr-FR" sz="1600" dirty="0" smtClean="0">
                <a:solidFill>
                  <a:schemeClr val="accent4"/>
                </a:solidFill>
              </a:rPr>
              <a:t>data</a:t>
            </a:r>
          </a:p>
        </p:txBody>
      </p:sp>
      <p:cxnSp>
        <p:nvCxnSpPr>
          <p:cNvPr id="112" name="Connecteur en angle 111"/>
          <p:cNvCxnSpPr>
            <a:stCxn id="18" idx="0"/>
          </p:cNvCxnSpPr>
          <p:nvPr/>
        </p:nvCxnSpPr>
        <p:spPr>
          <a:xfrm rot="16200000" flipV="1">
            <a:off x="3849239" y="2214621"/>
            <a:ext cx="1256125" cy="1528297"/>
          </a:xfrm>
          <a:prstGeom prst="bentConnector2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8" name="Connecteur en angle 117"/>
          <p:cNvCxnSpPr/>
          <p:nvPr/>
        </p:nvCxnSpPr>
        <p:spPr>
          <a:xfrm rot="10800000">
            <a:off x="3708356" y="2154938"/>
            <a:ext cx="1715891" cy="1448639"/>
          </a:xfrm>
          <a:prstGeom prst="bentConnector3">
            <a:avLst>
              <a:gd name="adj1" fmla="val 263"/>
            </a:avLst>
          </a:prstGeom>
          <a:ln w="3810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1" name="Connecteur en angle 120"/>
          <p:cNvCxnSpPr/>
          <p:nvPr/>
        </p:nvCxnSpPr>
        <p:spPr>
          <a:xfrm rot="10800000">
            <a:off x="1164215" y="2936959"/>
            <a:ext cx="2993275" cy="942673"/>
          </a:xfrm>
          <a:prstGeom prst="bentConnector3">
            <a:avLst>
              <a:gd name="adj1" fmla="val 100041"/>
            </a:avLst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5" name="Connecteur en angle 134"/>
          <p:cNvCxnSpPr/>
          <p:nvPr/>
        </p:nvCxnSpPr>
        <p:spPr>
          <a:xfrm rot="5400000">
            <a:off x="3852923" y="4318771"/>
            <a:ext cx="1256125" cy="1528297"/>
          </a:xfrm>
          <a:prstGeom prst="bentConnector2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6" name="Connecteur en angle 135"/>
          <p:cNvCxnSpPr/>
          <p:nvPr/>
        </p:nvCxnSpPr>
        <p:spPr>
          <a:xfrm rot="10800000" flipV="1">
            <a:off x="3731172" y="4453890"/>
            <a:ext cx="1715891" cy="1448639"/>
          </a:xfrm>
          <a:prstGeom prst="bentConnector3">
            <a:avLst>
              <a:gd name="adj1" fmla="val 263"/>
            </a:avLst>
          </a:prstGeom>
          <a:ln w="3810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3" name="Connecteur en angle 142"/>
          <p:cNvCxnSpPr/>
          <p:nvPr/>
        </p:nvCxnSpPr>
        <p:spPr>
          <a:xfrm flipV="1">
            <a:off x="6322678" y="2583324"/>
            <a:ext cx="1487896" cy="1153847"/>
          </a:xfrm>
          <a:prstGeom prst="bentConnector3">
            <a:avLst>
              <a:gd name="adj1" fmla="val 99750"/>
            </a:avLst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0" name="Connecteur en angle 149"/>
          <p:cNvCxnSpPr/>
          <p:nvPr/>
        </p:nvCxnSpPr>
        <p:spPr>
          <a:xfrm>
            <a:off x="6317623" y="4342628"/>
            <a:ext cx="1504461" cy="1240529"/>
          </a:xfrm>
          <a:prstGeom prst="bentConnector3">
            <a:avLst>
              <a:gd name="adj1" fmla="val 99781"/>
            </a:avLst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3" name="Connecteur en angle 152"/>
          <p:cNvCxnSpPr/>
          <p:nvPr/>
        </p:nvCxnSpPr>
        <p:spPr>
          <a:xfrm rot="10800000">
            <a:off x="6325410" y="4191520"/>
            <a:ext cx="2079336" cy="1381618"/>
          </a:xfrm>
          <a:prstGeom prst="bentConnector3">
            <a:avLst>
              <a:gd name="adj1" fmla="val -258"/>
            </a:avLst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360876" y="6547336"/>
            <a:ext cx="7637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/>
              <a:t>* </a:t>
            </a:r>
            <a:r>
              <a:rPr lang="fr-FR" sz="1200" i="1" dirty="0" err="1" smtClean="0"/>
              <a:t>Here</a:t>
            </a:r>
            <a:r>
              <a:rPr lang="fr-FR" sz="1200" i="1" dirty="0" smtClean="0"/>
              <a:t> </a:t>
            </a:r>
            <a:r>
              <a:rPr lang="fr-FR" sz="1200" i="1" dirty="0" err="1" smtClean="0"/>
              <a:t>we</a:t>
            </a:r>
            <a:r>
              <a:rPr lang="fr-FR" sz="1200" i="1" dirty="0" smtClean="0"/>
              <a:t> </a:t>
            </a:r>
            <a:r>
              <a:rPr lang="fr-FR" sz="1200" i="1" dirty="0" err="1" smtClean="0"/>
              <a:t>omited</a:t>
            </a:r>
            <a:r>
              <a:rPr lang="fr-FR" sz="1200" i="1" dirty="0" smtClean="0"/>
              <a:t> </a:t>
            </a:r>
            <a:r>
              <a:rPr lang="fr-FR" sz="1200" i="1" dirty="0" err="1" smtClean="0"/>
              <a:t>FitLikeView</a:t>
            </a:r>
            <a:r>
              <a:rPr lang="fr-FR" sz="1200" i="1" dirty="0" smtClean="0"/>
              <a:t> (the main menu at the top): </a:t>
            </a:r>
            <a:r>
              <a:rPr lang="fr-FR" sz="1200" i="1" dirty="0" err="1" smtClean="0"/>
              <a:t>fire</a:t>
            </a:r>
            <a:r>
              <a:rPr lang="fr-FR" sz="1200" i="1" dirty="0" smtClean="0"/>
              <a:t> multiple callbacks to </a:t>
            </a:r>
            <a:r>
              <a:rPr lang="fr-FR" sz="1200" i="1" dirty="0" err="1" smtClean="0"/>
              <a:t>FitLike</a:t>
            </a:r>
            <a:r>
              <a:rPr lang="fr-FR" sz="1200" i="1" dirty="0" smtClean="0"/>
              <a:t> </a:t>
            </a:r>
            <a:endParaRPr lang="fr-FR" sz="1200" i="1" dirty="0"/>
          </a:p>
        </p:txBody>
      </p:sp>
      <p:sp>
        <p:nvSpPr>
          <p:cNvPr id="35" name="Espace réservé du contenu 2"/>
          <p:cNvSpPr>
            <a:spLocks noGrp="1"/>
          </p:cNvSpPr>
          <p:nvPr>
            <p:ph idx="1"/>
          </p:nvPr>
        </p:nvSpPr>
        <p:spPr>
          <a:xfrm>
            <a:off x="712894" y="1155779"/>
            <a:ext cx="9581363" cy="544813"/>
          </a:xfrm>
        </p:spPr>
        <p:txBody>
          <a:bodyPr>
            <a:normAutofit/>
          </a:bodyPr>
          <a:lstStyle/>
          <a:p>
            <a:r>
              <a:rPr lang="fr-FR" sz="2400" dirty="0" err="1" smtClean="0"/>
              <a:t>FitLike</a:t>
            </a:r>
            <a:r>
              <a:rPr lang="fr-FR" sz="2400" dirty="0" smtClean="0"/>
              <a:t> (Controller) </a:t>
            </a:r>
            <a:r>
              <a:rPr lang="fr-FR" sz="2400" dirty="0" err="1" smtClean="0"/>
              <a:t>is</a:t>
            </a:r>
            <a:r>
              <a:rPr lang="fr-FR" sz="2400" dirty="0" smtClean="0"/>
              <a:t> the center of the GUI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890921" y="6146842"/>
            <a:ext cx="2152348" cy="3744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DataUnit2DataUnit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47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Connecteur droit avec flèche 76"/>
          <p:cNvCxnSpPr/>
          <p:nvPr/>
        </p:nvCxnSpPr>
        <p:spPr>
          <a:xfrm>
            <a:off x="8484078" y="3009184"/>
            <a:ext cx="0" cy="1303373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avec flèche 77"/>
          <p:cNvCxnSpPr/>
          <p:nvPr/>
        </p:nvCxnSpPr>
        <p:spPr>
          <a:xfrm>
            <a:off x="7608526" y="2987854"/>
            <a:ext cx="0" cy="13033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avec flèche 75"/>
          <p:cNvCxnSpPr/>
          <p:nvPr/>
        </p:nvCxnSpPr>
        <p:spPr>
          <a:xfrm>
            <a:off x="2192134" y="3011533"/>
            <a:ext cx="0" cy="1303373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830513" y="4282518"/>
            <a:ext cx="1850197" cy="243430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cxnSp>
        <p:nvCxnSpPr>
          <p:cNvPr id="44" name="Connecteur droit avec flèche 43"/>
          <p:cNvCxnSpPr/>
          <p:nvPr/>
        </p:nvCxnSpPr>
        <p:spPr>
          <a:xfrm>
            <a:off x="1316582" y="2990203"/>
            <a:ext cx="0" cy="13033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/>
              <a:t>III- GUI Architecture – Tab system</a:t>
            </a:r>
            <a:endParaRPr lang="fr-FR" sz="4000" dirty="0"/>
          </a:p>
        </p:txBody>
      </p:sp>
      <p:sp>
        <p:nvSpPr>
          <p:cNvPr id="12" name="Rectangle 11"/>
          <p:cNvSpPr/>
          <p:nvPr/>
        </p:nvSpPr>
        <p:spPr>
          <a:xfrm>
            <a:off x="677334" y="2637160"/>
            <a:ext cx="2152348" cy="3744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DisplayManager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Espace réservé du contenu 2"/>
          <p:cNvSpPr>
            <a:spLocks noGrp="1"/>
          </p:cNvSpPr>
          <p:nvPr>
            <p:ph idx="1"/>
          </p:nvPr>
        </p:nvSpPr>
        <p:spPr>
          <a:xfrm>
            <a:off x="697819" y="1619841"/>
            <a:ext cx="9581363" cy="3880773"/>
          </a:xfrm>
        </p:spPr>
        <p:txBody>
          <a:bodyPr>
            <a:normAutofit/>
          </a:bodyPr>
          <a:lstStyle/>
          <a:p>
            <a:r>
              <a:rPr lang="fr-FR" sz="2000" dirty="0" smtClean="0"/>
              <a:t>The GUI </a:t>
            </a:r>
            <a:r>
              <a:rPr lang="fr-FR" sz="2000" dirty="0" err="1" smtClean="0"/>
              <a:t>contains</a:t>
            </a:r>
            <a:r>
              <a:rPr lang="fr-FR" sz="2000" dirty="0" smtClean="0"/>
              <a:t> a custom tab class system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939361" y="4750748"/>
            <a:ext cx="2152348" cy="8385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FitLike</a:t>
            </a:r>
            <a:endParaRPr lang="fr-FR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20644" y="2637160"/>
            <a:ext cx="2353357" cy="3744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ProcessingManager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937109" y="4458386"/>
            <a:ext cx="1652900" cy="3744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DispersionTab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80677" y="5018995"/>
            <a:ext cx="1569477" cy="3744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ZoneTab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80677" y="5589285"/>
            <a:ext cx="1569477" cy="3744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prstDash val="sys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BlocTab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80677" y="6141095"/>
            <a:ext cx="1569477" cy="3744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prstDash val="sys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BoxPlotTab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238207" y="4297488"/>
            <a:ext cx="1569477" cy="3744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ProcessTab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3" name="Connecteur en angle 42"/>
          <p:cNvCxnSpPr>
            <a:endCxn id="34" idx="0"/>
          </p:cNvCxnSpPr>
          <p:nvPr/>
        </p:nvCxnSpPr>
        <p:spPr>
          <a:xfrm>
            <a:off x="2829682" y="2763432"/>
            <a:ext cx="2185853" cy="1987316"/>
          </a:xfrm>
          <a:prstGeom prst="bentConnector2">
            <a:avLst/>
          </a:prstGeom>
          <a:ln w="38100">
            <a:solidFill>
              <a:schemeClr val="accent4"/>
            </a:solidFill>
            <a:headEnd type="triangl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8" name="ZoneTexte 47"/>
          <p:cNvSpPr txBox="1"/>
          <p:nvPr/>
        </p:nvSpPr>
        <p:spPr>
          <a:xfrm>
            <a:off x="2908579" y="2361566"/>
            <a:ext cx="18792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 smtClean="0">
                <a:solidFill>
                  <a:schemeClr val="accent4"/>
                </a:solidFill>
              </a:rPr>
              <a:t>Fire</a:t>
            </a:r>
            <a:r>
              <a:rPr lang="fr-FR" sz="1600" dirty="0" smtClean="0">
                <a:solidFill>
                  <a:schemeClr val="accent4"/>
                </a:solidFill>
              </a:rPr>
              <a:t> data display</a:t>
            </a:r>
          </a:p>
        </p:txBody>
      </p:sp>
      <p:cxnSp>
        <p:nvCxnSpPr>
          <p:cNvPr id="51" name="Connecteur en angle 50"/>
          <p:cNvCxnSpPr>
            <a:stCxn id="36" idx="1"/>
          </p:cNvCxnSpPr>
          <p:nvPr/>
        </p:nvCxnSpPr>
        <p:spPr>
          <a:xfrm rot="10800000" flipV="1">
            <a:off x="5608322" y="2824395"/>
            <a:ext cx="1312322" cy="1926352"/>
          </a:xfrm>
          <a:prstGeom prst="bentConnector2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6" name="ZoneTexte 55"/>
          <p:cNvSpPr txBox="1"/>
          <p:nvPr/>
        </p:nvSpPr>
        <p:spPr>
          <a:xfrm>
            <a:off x="5382685" y="2238456"/>
            <a:ext cx="1432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err="1" smtClean="0">
                <a:solidFill>
                  <a:schemeClr val="accent1"/>
                </a:solidFill>
              </a:rPr>
              <a:t>Send</a:t>
            </a:r>
            <a:r>
              <a:rPr lang="fr-FR" sz="1600" dirty="0" smtClean="0">
                <a:solidFill>
                  <a:schemeClr val="accent1"/>
                </a:solidFill>
              </a:rPr>
              <a:t> pipeline </a:t>
            </a:r>
            <a:r>
              <a:rPr lang="fr-FR" sz="1600" dirty="0" err="1" smtClean="0">
                <a:solidFill>
                  <a:schemeClr val="accent1"/>
                </a:solidFill>
              </a:rPr>
              <a:t>Fire</a:t>
            </a:r>
            <a:r>
              <a:rPr lang="fr-FR" sz="1600" dirty="0" smtClean="0">
                <a:solidFill>
                  <a:schemeClr val="accent1"/>
                </a:solidFill>
              </a:rPr>
              <a:t> </a:t>
            </a:r>
            <a:r>
              <a:rPr lang="fr-FR" sz="1600" dirty="0" err="1" smtClean="0">
                <a:solidFill>
                  <a:schemeClr val="accent1"/>
                </a:solidFill>
              </a:rPr>
              <a:t>process</a:t>
            </a:r>
            <a:endParaRPr lang="fr-FR" sz="1600" dirty="0" smtClean="0">
              <a:solidFill>
                <a:schemeClr val="accent1"/>
              </a:solidFill>
            </a:endParaRPr>
          </a:p>
        </p:txBody>
      </p:sp>
      <p:cxnSp>
        <p:nvCxnSpPr>
          <p:cNvPr id="81" name="Connecteur en angle 80"/>
          <p:cNvCxnSpPr/>
          <p:nvPr/>
        </p:nvCxnSpPr>
        <p:spPr>
          <a:xfrm rot="10800000">
            <a:off x="2829690" y="2926897"/>
            <a:ext cx="1890357" cy="1823851"/>
          </a:xfrm>
          <a:prstGeom prst="bentConnector3">
            <a:avLst>
              <a:gd name="adj1" fmla="val -215"/>
            </a:avLst>
          </a:prstGeom>
          <a:ln w="3810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9" name="ZoneTexte 88"/>
          <p:cNvSpPr txBox="1"/>
          <p:nvPr/>
        </p:nvSpPr>
        <p:spPr>
          <a:xfrm>
            <a:off x="2908579" y="3901462"/>
            <a:ext cx="1831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 smtClean="0">
                <a:solidFill>
                  <a:schemeClr val="accent1"/>
                </a:solidFill>
              </a:rPr>
              <a:t>Send</a:t>
            </a:r>
            <a:r>
              <a:rPr lang="fr-FR" sz="1600" dirty="0" smtClean="0">
                <a:solidFill>
                  <a:schemeClr val="accent1"/>
                </a:solidFill>
              </a:rPr>
              <a:t> data </a:t>
            </a:r>
            <a:r>
              <a:rPr lang="fr-FR" sz="1600" dirty="0" err="1" smtClean="0">
                <a:solidFill>
                  <a:schemeClr val="accent1"/>
                </a:solidFill>
              </a:rPr>
              <a:t>displayed</a:t>
            </a:r>
            <a:endParaRPr lang="fr-FR" sz="1600" dirty="0" smtClean="0">
              <a:solidFill>
                <a:schemeClr val="accent1"/>
              </a:solidFill>
            </a:endParaRPr>
          </a:p>
          <a:p>
            <a:pPr algn="r"/>
            <a:r>
              <a:rPr lang="fr-FR" sz="1600" dirty="0" err="1" smtClean="0">
                <a:solidFill>
                  <a:schemeClr val="accent1"/>
                </a:solidFill>
              </a:rPr>
              <a:t>Fire</a:t>
            </a:r>
            <a:r>
              <a:rPr lang="fr-FR" sz="1600" dirty="0" smtClean="0">
                <a:solidFill>
                  <a:schemeClr val="accent1"/>
                </a:solidFill>
              </a:rPr>
              <a:t> </a:t>
            </a:r>
            <a:r>
              <a:rPr lang="fr-FR" sz="1600" dirty="0" err="1" smtClean="0">
                <a:solidFill>
                  <a:schemeClr val="accent1"/>
                </a:solidFill>
              </a:rPr>
              <a:t>masked</a:t>
            </a:r>
            <a:r>
              <a:rPr lang="fr-FR" sz="1600" dirty="0" smtClean="0">
                <a:solidFill>
                  <a:schemeClr val="accent1"/>
                </a:solidFill>
              </a:rPr>
              <a:t> data</a:t>
            </a:r>
          </a:p>
        </p:txBody>
      </p:sp>
      <p:sp>
        <p:nvSpPr>
          <p:cNvPr id="94" name="ZoneTexte 93"/>
          <p:cNvSpPr txBox="1"/>
          <p:nvPr/>
        </p:nvSpPr>
        <p:spPr>
          <a:xfrm>
            <a:off x="-507218" y="3231575"/>
            <a:ext cx="182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 smtClean="0">
                <a:solidFill>
                  <a:schemeClr val="accent1"/>
                </a:solidFill>
              </a:rPr>
              <a:t>Send</a:t>
            </a:r>
            <a:r>
              <a:rPr lang="fr-FR" sz="1600" dirty="0" smtClean="0">
                <a:solidFill>
                  <a:schemeClr val="accent1"/>
                </a:solidFill>
              </a:rPr>
              <a:t> data </a:t>
            </a:r>
            <a:r>
              <a:rPr lang="fr-FR" sz="1600" dirty="0" smtClean="0">
                <a:solidFill>
                  <a:schemeClr val="accent1"/>
                </a:solidFill>
              </a:rPr>
              <a:t>to </a:t>
            </a:r>
            <a:r>
              <a:rPr lang="fr-FR" sz="1600" dirty="0" err="1" smtClean="0">
                <a:solidFill>
                  <a:schemeClr val="accent1"/>
                </a:solidFill>
              </a:rPr>
              <a:t>selected</a:t>
            </a:r>
            <a:r>
              <a:rPr lang="fr-FR" sz="1600" dirty="0" smtClean="0">
                <a:solidFill>
                  <a:schemeClr val="accent1"/>
                </a:solidFill>
              </a:rPr>
              <a:t> </a:t>
            </a:r>
            <a:r>
              <a:rPr lang="fr-FR" sz="1600" dirty="0" smtClean="0">
                <a:solidFill>
                  <a:schemeClr val="accent1"/>
                </a:solidFill>
              </a:rPr>
              <a:t>tab</a:t>
            </a:r>
          </a:p>
          <a:p>
            <a:pPr algn="r"/>
            <a:r>
              <a:rPr lang="fr-FR" sz="1600" dirty="0" smtClean="0">
                <a:solidFill>
                  <a:schemeClr val="accent1"/>
                </a:solidFill>
              </a:rPr>
              <a:t>Manage </a:t>
            </a:r>
            <a:r>
              <a:rPr lang="fr-FR" sz="1600" dirty="0" smtClean="0">
                <a:solidFill>
                  <a:schemeClr val="accent1"/>
                </a:solidFill>
              </a:rPr>
              <a:t>tab</a:t>
            </a:r>
            <a:endParaRPr lang="fr-FR" sz="1600" dirty="0" smtClean="0">
              <a:solidFill>
                <a:schemeClr val="accent1"/>
              </a:solidFill>
            </a:endParaRPr>
          </a:p>
        </p:txBody>
      </p:sp>
      <p:sp>
        <p:nvSpPr>
          <p:cNvPr id="95" name="ZoneTexte 94"/>
          <p:cNvSpPr txBox="1"/>
          <p:nvPr/>
        </p:nvSpPr>
        <p:spPr>
          <a:xfrm>
            <a:off x="2192133" y="3070465"/>
            <a:ext cx="20663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>
                <a:solidFill>
                  <a:schemeClr val="accent2"/>
                </a:solidFill>
              </a:rPr>
              <a:t>Send</a:t>
            </a:r>
            <a:r>
              <a:rPr lang="fr-FR" sz="1600" dirty="0" smtClean="0">
                <a:solidFill>
                  <a:schemeClr val="accent2"/>
                </a:solidFill>
              </a:rPr>
              <a:t> data </a:t>
            </a:r>
            <a:r>
              <a:rPr lang="fr-FR" sz="1600" dirty="0" err="1" smtClean="0">
                <a:solidFill>
                  <a:schemeClr val="accent2"/>
                </a:solidFill>
              </a:rPr>
              <a:t>displayed</a:t>
            </a:r>
            <a:r>
              <a:rPr lang="fr-FR" sz="1600" dirty="0" smtClean="0">
                <a:solidFill>
                  <a:schemeClr val="accent2"/>
                </a:solidFill>
              </a:rPr>
              <a:t> at the </a:t>
            </a:r>
            <a:r>
              <a:rPr lang="fr-FR" sz="1600" dirty="0" err="1" smtClean="0">
                <a:solidFill>
                  <a:schemeClr val="accent2"/>
                </a:solidFill>
              </a:rPr>
              <a:t>selected</a:t>
            </a:r>
            <a:r>
              <a:rPr lang="fr-FR" sz="1600" dirty="0" smtClean="0">
                <a:solidFill>
                  <a:schemeClr val="accent2"/>
                </a:solidFill>
              </a:rPr>
              <a:t> tab</a:t>
            </a:r>
          </a:p>
          <a:p>
            <a:r>
              <a:rPr lang="fr-FR" sz="1600" dirty="0" err="1" smtClean="0">
                <a:solidFill>
                  <a:schemeClr val="accent2"/>
                </a:solidFill>
              </a:rPr>
              <a:t>Send</a:t>
            </a:r>
            <a:r>
              <a:rPr lang="fr-FR" sz="1600" dirty="0" smtClean="0">
                <a:solidFill>
                  <a:schemeClr val="accent2"/>
                </a:solidFill>
              </a:rPr>
              <a:t> </a:t>
            </a:r>
            <a:r>
              <a:rPr lang="fr-FR" sz="1600" dirty="0" err="1" smtClean="0">
                <a:solidFill>
                  <a:schemeClr val="accent2"/>
                </a:solidFill>
              </a:rPr>
              <a:t>masked</a:t>
            </a:r>
            <a:r>
              <a:rPr lang="fr-FR" sz="1600" dirty="0" smtClean="0">
                <a:solidFill>
                  <a:schemeClr val="accent2"/>
                </a:solidFill>
              </a:rPr>
              <a:t> data</a:t>
            </a:r>
          </a:p>
        </p:txBody>
      </p:sp>
      <p:sp>
        <p:nvSpPr>
          <p:cNvPr id="97" name="ZoneTexte 96"/>
          <p:cNvSpPr txBox="1"/>
          <p:nvPr/>
        </p:nvSpPr>
        <p:spPr>
          <a:xfrm>
            <a:off x="6053627" y="3275845"/>
            <a:ext cx="15548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>
                <a:solidFill>
                  <a:schemeClr val="accent1"/>
                </a:solidFill>
              </a:rPr>
              <a:t>Manage tab (</a:t>
            </a:r>
            <a:r>
              <a:rPr lang="fr-FR" sz="1600" dirty="0" err="1" smtClean="0">
                <a:solidFill>
                  <a:schemeClr val="accent1"/>
                </a:solidFill>
              </a:rPr>
              <a:t>create</a:t>
            </a:r>
            <a:r>
              <a:rPr lang="fr-FR" sz="1600" dirty="0" smtClean="0">
                <a:solidFill>
                  <a:schemeClr val="accent1"/>
                </a:solidFill>
              </a:rPr>
              <a:t>, </a:t>
            </a:r>
            <a:r>
              <a:rPr lang="fr-FR" sz="1600" dirty="0" err="1" smtClean="0">
                <a:solidFill>
                  <a:schemeClr val="accent1"/>
                </a:solidFill>
              </a:rPr>
              <a:t>delete</a:t>
            </a:r>
            <a:r>
              <a:rPr lang="fr-FR" sz="1600" dirty="0" smtClean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98" name="ZoneTexte 97"/>
          <p:cNvSpPr txBox="1"/>
          <p:nvPr/>
        </p:nvSpPr>
        <p:spPr>
          <a:xfrm>
            <a:off x="8484077" y="3475542"/>
            <a:ext cx="1554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Send</a:t>
            </a:r>
            <a:r>
              <a:rPr lang="fr-FR" dirty="0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pipeline</a:t>
            </a:r>
          </a:p>
        </p:txBody>
      </p:sp>
    </p:spTree>
    <p:extLst>
      <p:ext uri="{BB962C8B-B14F-4D97-AF65-F5344CB8AC3E}">
        <p14:creationId xmlns:p14="http://schemas.microsoft.com/office/powerpoint/2010/main" val="141425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/>
              <a:t>III- GUI Architecture – Tab system</a:t>
            </a:r>
            <a:endParaRPr lang="fr-FR" sz="4000" dirty="0"/>
          </a:p>
        </p:txBody>
      </p:sp>
      <p:pic>
        <p:nvPicPr>
          <p:cNvPr id="28" name="Image 2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9" t="7975"/>
          <a:stretch/>
        </p:blipFill>
        <p:spPr>
          <a:xfrm>
            <a:off x="365760" y="1788342"/>
            <a:ext cx="5007429" cy="48214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48343" y="2185851"/>
            <a:ext cx="1045028" cy="2177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410788" y="2125431"/>
            <a:ext cx="4214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Custom data visualisation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527" y="2294708"/>
            <a:ext cx="3387634" cy="31014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512527" y="3074126"/>
            <a:ext cx="1149530" cy="2177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/>
          <p:cNvSpPr txBox="1"/>
          <p:nvPr/>
        </p:nvSpPr>
        <p:spPr>
          <a:xfrm>
            <a:off x="6662057" y="2987579"/>
            <a:ext cx="4214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Custom pipeline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168" y="1097280"/>
            <a:ext cx="2749422" cy="5684269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9274002" y="2016574"/>
            <a:ext cx="1149530" cy="2177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ZoneTexte 44"/>
          <p:cNvSpPr txBox="1"/>
          <p:nvPr/>
        </p:nvSpPr>
        <p:spPr>
          <a:xfrm>
            <a:off x="10438773" y="1914063"/>
            <a:ext cx="1753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Custom model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27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156751"/>
            <a:ext cx="8596668" cy="13208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IV- </a:t>
            </a:r>
            <a:r>
              <a:rPr lang="fr-FR" sz="4000" dirty="0" err="1" smtClean="0"/>
              <a:t>Features</a:t>
            </a:r>
            <a:r>
              <a:rPr lang="fr-FR" sz="4000" dirty="0"/>
              <a:t> </a:t>
            </a:r>
            <a:r>
              <a:rPr lang="fr-FR" sz="4000" dirty="0" smtClean="0"/>
              <a:t>(</a:t>
            </a:r>
            <a:r>
              <a:rPr lang="fr-FR" sz="4000" dirty="0" err="1" smtClean="0"/>
              <a:t>FileManager</a:t>
            </a:r>
            <a:r>
              <a:rPr lang="fr-FR" sz="4000" dirty="0" smtClean="0"/>
              <a:t>)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171647"/>
            <a:ext cx="9581363" cy="4772850"/>
          </a:xfrm>
        </p:spPr>
        <p:txBody>
          <a:bodyPr>
            <a:noAutofit/>
          </a:bodyPr>
          <a:lstStyle/>
          <a:p>
            <a:r>
              <a:rPr lang="fr-FR" sz="2000" dirty="0" smtClean="0"/>
              <a:t>Data organisation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File directory: </a:t>
            </a:r>
            <a:r>
              <a:rPr lang="fr-FR" sz="1800" dirty="0" err="1" smtClean="0"/>
              <a:t>Dataset</a:t>
            </a:r>
            <a:r>
              <a:rPr lang="fr-FR" sz="1800" dirty="0" smtClean="0"/>
              <a:t> &gt; </a:t>
            </a:r>
            <a:r>
              <a:rPr lang="fr-FR" sz="1800" dirty="0" err="1" smtClean="0"/>
              <a:t>Sequence</a:t>
            </a:r>
            <a:r>
              <a:rPr lang="fr-FR" sz="1800" dirty="0" smtClean="0"/>
              <a:t> &gt; File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Data directory: Dispersion/Zone/Bloc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1800" dirty="0"/>
          </a:p>
          <a:p>
            <a:r>
              <a:rPr lang="fr-FR" sz="2000" dirty="0" smtClean="0"/>
              <a:t>Data </a:t>
            </a:r>
            <a:r>
              <a:rPr lang="fr-FR" sz="2000" dirty="0" err="1" smtClean="0"/>
              <a:t>selection</a:t>
            </a:r>
            <a:endParaRPr lang="fr-FR" sz="2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File directory: show data </a:t>
            </a:r>
            <a:r>
              <a:rPr lang="fr-FR" sz="1800" dirty="0" err="1" smtClean="0"/>
              <a:t>contains</a:t>
            </a:r>
            <a:r>
              <a:rPr lang="fr-FR" sz="1800" dirty="0" smtClean="0"/>
              <a:t> in files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Data directory: display data</a:t>
            </a:r>
          </a:p>
          <a:p>
            <a:endParaRPr lang="fr-FR" sz="2000" dirty="0"/>
          </a:p>
          <a:p>
            <a:r>
              <a:rPr lang="fr-FR" sz="2000" dirty="0" err="1" smtClean="0"/>
              <a:t>Rename</a:t>
            </a:r>
            <a:r>
              <a:rPr lang="fr-FR" sz="2000" dirty="0" smtClean="0"/>
              <a:t> </a:t>
            </a:r>
            <a:r>
              <a:rPr lang="fr-FR" sz="2000" dirty="0" err="1" smtClean="0"/>
              <a:t>dataset</a:t>
            </a:r>
            <a:r>
              <a:rPr lang="fr-FR" sz="2000" dirty="0" smtClean="0"/>
              <a:t>/</a:t>
            </a:r>
            <a:r>
              <a:rPr lang="fr-FR" sz="2000" dirty="0" err="1" smtClean="0"/>
              <a:t>sequence</a:t>
            </a:r>
            <a:r>
              <a:rPr lang="fr-FR" sz="2000" dirty="0" smtClean="0"/>
              <a:t>/file</a:t>
            </a:r>
          </a:p>
          <a:p>
            <a:endParaRPr lang="fr-FR" sz="2000" dirty="0"/>
          </a:p>
          <a:p>
            <a:r>
              <a:rPr lang="fr-FR" sz="2000" dirty="0" smtClean="0"/>
              <a:t>Move </a:t>
            </a:r>
            <a:r>
              <a:rPr lang="fr-FR" sz="2000" dirty="0" err="1" smtClean="0"/>
              <a:t>dataset</a:t>
            </a:r>
            <a:r>
              <a:rPr lang="fr-FR" sz="2000" dirty="0" smtClean="0"/>
              <a:t>/</a:t>
            </a:r>
            <a:r>
              <a:rPr lang="fr-FR" sz="2000" dirty="0" err="1" smtClean="0"/>
              <a:t>sequence</a:t>
            </a:r>
            <a:r>
              <a:rPr lang="fr-FR" sz="2000" dirty="0" smtClean="0"/>
              <a:t>/file</a:t>
            </a:r>
          </a:p>
          <a:p>
            <a:endParaRPr lang="fr-FR" sz="2000" dirty="0"/>
          </a:p>
          <a:p>
            <a:r>
              <a:rPr lang="fr-FR" sz="2000" dirty="0" smtClean="0"/>
              <a:t>Console</a:t>
            </a:r>
            <a:endParaRPr lang="fr-FR" sz="2000" dirty="0"/>
          </a:p>
          <a:p>
            <a:endParaRPr lang="fr-FR" sz="2000" dirty="0" smtClean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" t="554" r="1393" b="957"/>
          <a:stretch/>
        </p:blipFill>
        <p:spPr>
          <a:xfrm>
            <a:off x="5962650" y="917760"/>
            <a:ext cx="3168287" cy="502673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0" r="61510"/>
          <a:stretch/>
        </p:blipFill>
        <p:spPr>
          <a:xfrm>
            <a:off x="8396222" y="2204463"/>
            <a:ext cx="2824227" cy="459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22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190" y="870973"/>
            <a:ext cx="3042288" cy="32081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156750"/>
            <a:ext cx="8596668" cy="13208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IV- </a:t>
            </a:r>
            <a:r>
              <a:rPr lang="fr-FR" sz="4000" dirty="0" err="1" smtClean="0"/>
              <a:t>Features</a:t>
            </a:r>
            <a:r>
              <a:rPr lang="fr-FR" sz="4000" dirty="0"/>
              <a:t> </a:t>
            </a:r>
            <a:r>
              <a:rPr lang="fr-FR" sz="4000" dirty="0" smtClean="0"/>
              <a:t>(</a:t>
            </a:r>
            <a:r>
              <a:rPr lang="fr-FR" sz="4000" dirty="0" err="1" smtClean="0"/>
              <a:t>DisplayManager</a:t>
            </a:r>
            <a:r>
              <a:rPr lang="fr-FR" sz="4000" dirty="0" smtClean="0"/>
              <a:t>)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7036" y="1044475"/>
            <a:ext cx="9581363" cy="5238759"/>
          </a:xfrm>
        </p:spPr>
        <p:txBody>
          <a:bodyPr>
            <a:noAutofit/>
          </a:bodyPr>
          <a:lstStyle/>
          <a:p>
            <a:r>
              <a:rPr lang="fr-FR" sz="2000" dirty="0" smtClean="0"/>
              <a:t>Data visualisation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Dispersion data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Zone data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Bloc data (not </a:t>
            </a:r>
            <a:r>
              <a:rPr lang="fr-FR" sz="1800" dirty="0" err="1" smtClean="0"/>
              <a:t>available</a:t>
            </a:r>
            <a:r>
              <a:rPr lang="fr-FR" sz="1800" dirty="0" smtClean="0"/>
              <a:t> </a:t>
            </a:r>
            <a:r>
              <a:rPr lang="fr-FR" sz="1800" dirty="0" err="1" smtClean="0"/>
              <a:t>yet</a:t>
            </a:r>
            <a:r>
              <a:rPr lang="fr-FR" sz="1800" dirty="0" smtClean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 smtClean="0"/>
              <a:t>Others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fr-FR" sz="700" dirty="0"/>
          </a:p>
          <a:p>
            <a:r>
              <a:rPr lang="fr-FR" sz="2000" dirty="0" smtClean="0"/>
              <a:t>Visualisation options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Data/</a:t>
            </a:r>
            <a:r>
              <a:rPr lang="fr-FR" sz="1800" dirty="0" err="1" smtClean="0"/>
              <a:t>Error</a:t>
            </a:r>
            <a:r>
              <a:rPr lang="fr-FR" sz="1800" dirty="0" smtClean="0"/>
              <a:t>/Fit/</a:t>
            </a:r>
            <a:r>
              <a:rPr lang="fr-FR" sz="1800" dirty="0" err="1" smtClean="0"/>
              <a:t>Mask</a:t>
            </a:r>
            <a:r>
              <a:rPr lang="fr-FR" sz="1800" dirty="0" smtClean="0"/>
              <a:t>/</a:t>
            </a:r>
            <a:r>
              <a:rPr lang="fr-FR" sz="1800" dirty="0" err="1" smtClean="0"/>
              <a:t>Legend</a:t>
            </a:r>
            <a:r>
              <a:rPr lang="fr-FR" sz="1800" dirty="0" smtClean="0"/>
              <a:t>/</a:t>
            </a:r>
            <a:r>
              <a:rPr lang="fr-FR" sz="1800" dirty="0" err="1" smtClean="0"/>
              <a:t>Residuals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Axis </a:t>
            </a:r>
            <a:r>
              <a:rPr lang="fr-FR" sz="1800" dirty="0" err="1" smtClean="0"/>
              <a:t>scaling</a:t>
            </a:r>
            <a:endParaRPr lang="fr-FR" sz="1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err="1" smtClean="0"/>
              <a:t>Current</a:t>
            </a:r>
            <a:r>
              <a:rPr lang="fr-FR" sz="1800" dirty="0" smtClean="0"/>
              <a:t> point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 smtClean="0"/>
              <a:t>Zoom/Pan</a:t>
            </a:r>
          </a:p>
          <a:p>
            <a:endParaRPr lang="fr-FR" sz="700" dirty="0"/>
          </a:p>
          <a:p>
            <a:r>
              <a:rPr lang="fr-FR" sz="2000" dirty="0" err="1" smtClean="0"/>
              <a:t>Mask</a:t>
            </a:r>
            <a:r>
              <a:rPr lang="fr-FR" sz="2000" dirty="0"/>
              <a:t> </a:t>
            </a:r>
            <a:r>
              <a:rPr lang="fr-FR" sz="2000" dirty="0" smtClean="0"/>
              <a:t>data</a:t>
            </a:r>
          </a:p>
          <a:p>
            <a:pPr marL="0" indent="0">
              <a:buNone/>
            </a:pPr>
            <a:endParaRPr lang="fr-FR" sz="600" dirty="0"/>
          </a:p>
          <a:p>
            <a:r>
              <a:rPr lang="fr-FR" sz="2000" dirty="0" smtClean="0"/>
              <a:t>Quick visualisation of parent data (zone/bloc)</a:t>
            </a:r>
            <a:endParaRPr lang="fr-FR" sz="2000" dirty="0"/>
          </a:p>
          <a:p>
            <a:endParaRPr lang="fr-FR" sz="2000" dirty="0" smtClean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851" y="638325"/>
            <a:ext cx="3760202" cy="353662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482" y="3547044"/>
            <a:ext cx="3429249" cy="326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295</TotalTime>
  <Words>527</Words>
  <Application>Microsoft Office PowerPoint</Application>
  <PresentationFormat>Grand écran</PresentationFormat>
  <Paragraphs>179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Arial</vt:lpstr>
      <vt:lpstr>Calibri</vt:lpstr>
      <vt:lpstr>Trebuchet MS</vt:lpstr>
      <vt:lpstr>Wingdings</vt:lpstr>
      <vt:lpstr>Wingdings 3</vt:lpstr>
      <vt:lpstr>Facette</vt:lpstr>
      <vt:lpstr>FitLike</vt:lpstr>
      <vt:lpstr>I- Introduction</vt:lpstr>
      <vt:lpstr>II- GUI Presentation</vt:lpstr>
      <vt:lpstr>III- GUI Architecture</vt:lpstr>
      <vt:lpstr>III- GUI Architecture</vt:lpstr>
      <vt:lpstr>III- GUI Architecture – Tab system</vt:lpstr>
      <vt:lpstr>III- GUI Architecture – Tab system</vt:lpstr>
      <vt:lpstr>IV- Features (FileManager)</vt:lpstr>
      <vt:lpstr>IV- Features (DisplayManager)</vt:lpstr>
      <vt:lpstr>IV- Features (ProcessingManager)</vt:lpstr>
      <vt:lpstr>IV- Features (ModelManager)</vt:lpstr>
      <vt:lpstr>IV- Features (FitLikeView)</vt:lpstr>
      <vt:lpstr>IV- Next Features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FitLike</dc:title>
  <dc:creator>Manu</dc:creator>
  <cp:lastModifiedBy>Manu</cp:lastModifiedBy>
  <cp:revision>37</cp:revision>
  <dcterms:created xsi:type="dcterms:W3CDTF">2019-02-18T09:32:30Z</dcterms:created>
  <dcterms:modified xsi:type="dcterms:W3CDTF">2019-02-19T09:06:55Z</dcterms:modified>
</cp:coreProperties>
</file>