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61" r:id="rId8"/>
    <p:sldId id="276" r:id="rId9"/>
    <p:sldId id="277" r:id="rId10"/>
    <p:sldId id="278" r:id="rId11"/>
    <p:sldId id="279" r:id="rId12"/>
    <p:sldId id="280" r:id="rId13"/>
    <p:sldId id="281" r:id="rId14"/>
    <p:sldId id="262" r:id="rId15"/>
    <p:sldId id="272" r:id="rId16"/>
    <p:sldId id="28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5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3762-844B-44FC-A072-64CB199EDE8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BFEA-0207-4FF6-AA03-1ABF123F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png"/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png"/><Relationship Id="rId5" Type="http://schemas.openxmlformats.org/officeDocument/2006/relationships/image" Target="../media/image21.jpeg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0.jpeg"/><Relationship Id="rId9" Type="http://schemas.openxmlformats.org/officeDocument/2006/relationships/image" Target="../media/image16.pn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eudarthrosi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995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Testo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4759"/>
            <a:ext cx="4400550" cy="533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8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187450" y="188913"/>
            <a:ext cx="6049963" cy="528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algn="l" eaLnBrk="1" hangingPunct="1"/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 Resonance Imaging (MRI)</a:t>
            </a:r>
          </a:p>
        </p:txBody>
      </p:sp>
      <p:pic>
        <p:nvPicPr>
          <p:cNvPr id="165892" name="Picture 4" descr="achieva_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10565"/>
          <a:stretch>
            <a:fillRect/>
          </a:stretch>
        </p:blipFill>
        <p:spPr bwMode="auto">
          <a:xfrm>
            <a:off x="0" y="1035050"/>
            <a:ext cx="5651500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5664200" y="3357563"/>
            <a:ext cx="3479800" cy="30686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300">
                <a:solidFill>
                  <a:schemeClr val="tx1"/>
                </a:solidFill>
                <a:effectLst/>
                <a:latin typeface="Times New Roman" pitchFamily="18" charset="0"/>
              </a:rPr>
              <a:t>MRI Timeline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1946 MR phenomenon - Bloch &amp; Purcell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1952 Nobel Prize - Bloch &amp; Purcell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1950</a:t>
            </a:r>
            <a:r>
              <a:rPr lang="it-IT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-70</a:t>
            </a:r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it-IT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NMR developed as analytical tool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1972 </a:t>
            </a:r>
            <a:r>
              <a:rPr lang="it-IT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Computerized Tomography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1973 Backprojection MRI - Lauterbur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1975 Fourier Imaging - Ernst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1977 Echo-planar imaging - Mansfield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1980 FT MRI demonstrated - Edelstein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1986 Gradient Echo Imaging </a:t>
            </a:r>
            <a:r>
              <a:rPr lang="it-IT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- </a:t>
            </a:r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NMR Microscope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1987 MR Angiography - Dumoulin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1991 Nobel Prize - Ernst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1992 Functional MRI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1994 Hyperpolarized </a:t>
            </a:r>
            <a:r>
              <a:rPr lang="en-GB" altLang="en-US" sz="1300" b="0" baseline="30000">
                <a:solidFill>
                  <a:schemeClr val="tx1"/>
                </a:solidFill>
                <a:effectLst/>
                <a:latin typeface="Times New Roman" pitchFamily="18" charset="0"/>
              </a:rPr>
              <a:t>129</a:t>
            </a:r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Xe Imaging </a:t>
            </a:r>
          </a:p>
          <a:p>
            <a:pPr algn="l"/>
            <a:r>
              <a:rPr lang="en-GB" altLang="en-US" sz="1300" b="0">
                <a:solidFill>
                  <a:schemeClr val="tx1"/>
                </a:solidFill>
                <a:effectLst/>
                <a:latin typeface="Times New Roman" pitchFamily="18" charset="0"/>
              </a:rPr>
              <a:t>2003 Nobel Prize - Lauterbur &amp; Mansfield 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555625" y="5157788"/>
            <a:ext cx="322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0">
                <a:solidFill>
                  <a:schemeClr val="tx1"/>
                </a:solidFill>
                <a:effectLst/>
              </a:rPr>
              <a:t>Typical MRI apparatus for </a:t>
            </a:r>
          </a:p>
          <a:p>
            <a:r>
              <a:rPr lang="it-IT" altLang="en-US" sz="2000" b="0">
                <a:solidFill>
                  <a:schemeClr val="tx1"/>
                </a:solidFill>
                <a:effectLst/>
              </a:rPr>
              <a:t>clinical use, magnetic field </a:t>
            </a:r>
          </a:p>
          <a:p>
            <a:r>
              <a:rPr lang="it-IT" altLang="en-US" sz="2000" b="0">
                <a:solidFill>
                  <a:schemeClr val="tx1"/>
                </a:solidFill>
                <a:effectLst/>
              </a:rPr>
              <a:t>H = 1.5 Tesla</a:t>
            </a:r>
            <a:endParaRPr lang="en-GB" alt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1835150" y="4005263"/>
            <a:ext cx="530225" cy="950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7" name="Picture 9" descr="Aimag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48" name="Text Box 112"/>
          <p:cNvSpPr txBox="1">
            <a:spLocks noChangeArrowheads="1"/>
          </p:cNvSpPr>
          <p:nvPr/>
        </p:nvSpPr>
        <p:spPr bwMode="auto">
          <a:xfrm>
            <a:off x="520700" y="436563"/>
            <a:ext cx="7507288" cy="584775"/>
          </a:xfrm>
          <a:prstGeom prst="rect">
            <a:avLst/>
          </a:prstGeom>
          <a:noFill/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Magentic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Nanoparticles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biomedicine</a:t>
            </a:r>
            <a:endParaRPr lang="en-US" sz="3200" b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grpSp>
        <p:nvGrpSpPr>
          <p:cNvPr id="1031" name="Gruppo 119"/>
          <p:cNvGrpSpPr>
            <a:grpSpLocks/>
          </p:cNvGrpSpPr>
          <p:nvPr/>
        </p:nvGrpSpPr>
        <p:grpSpPr bwMode="auto">
          <a:xfrm>
            <a:off x="1077913" y="1412875"/>
            <a:ext cx="6537325" cy="5072063"/>
            <a:chOff x="1077913" y="1412875"/>
            <a:chExt cx="6537325" cy="5072063"/>
          </a:xfrm>
        </p:grpSpPr>
        <p:sp>
          <p:nvSpPr>
            <p:cNvPr id="121" name="Text Box 114"/>
            <p:cNvSpPr txBox="1">
              <a:spLocks noChangeArrowheads="1"/>
            </p:cNvSpPr>
            <p:nvPr/>
          </p:nvSpPr>
          <p:spPr bwMode="auto">
            <a:xfrm>
              <a:off x="2454275" y="1412875"/>
              <a:ext cx="17494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nanoparticles</a:t>
              </a:r>
            </a:p>
          </p:txBody>
        </p:sp>
        <p:grpSp>
          <p:nvGrpSpPr>
            <p:cNvPr id="1036" name="Gruppo 117"/>
            <p:cNvGrpSpPr>
              <a:grpSpLocks/>
            </p:cNvGrpSpPr>
            <p:nvPr/>
          </p:nvGrpSpPr>
          <p:grpSpPr bwMode="auto">
            <a:xfrm>
              <a:off x="1077913" y="1863725"/>
              <a:ext cx="6537325" cy="4621213"/>
              <a:chOff x="1077913" y="1863725"/>
              <a:chExt cx="6537325" cy="4621213"/>
            </a:xfrm>
          </p:grpSpPr>
          <p:sp>
            <p:nvSpPr>
              <p:cNvPr id="1037" name="Rectangle 2"/>
              <p:cNvSpPr>
                <a:spLocks noChangeArrowheads="1"/>
              </p:cNvSpPr>
              <p:nvPr/>
            </p:nvSpPr>
            <p:spPr bwMode="auto">
              <a:xfrm>
                <a:off x="2906713" y="4397375"/>
                <a:ext cx="900112" cy="2746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1pPr>
                <a:lvl2pPr marL="742950" indent="-28575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2pPr>
                <a:lvl3pPr marL="11430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3pPr>
                <a:lvl4pPr marL="16002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4pPr>
                <a:lvl5pPr marL="20574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9pPr>
              </a:lstStyle>
              <a:p>
                <a:r>
                  <a:rPr lang="en-US" altLang="en-US" sz="1600">
                    <a:solidFill>
                      <a:schemeClr val="tx2"/>
                    </a:solidFill>
                    <a:latin typeface="Century Gothic" pitchFamily="34" charset="0"/>
                  </a:rPr>
                  <a:t>Proteins</a:t>
                </a:r>
              </a:p>
            </p:txBody>
          </p:sp>
          <p:sp>
            <p:nvSpPr>
              <p:cNvPr id="1038" name="Rectangle 3"/>
              <p:cNvSpPr>
                <a:spLocks noChangeArrowheads="1"/>
              </p:cNvSpPr>
              <p:nvPr/>
            </p:nvSpPr>
            <p:spPr bwMode="auto">
              <a:xfrm>
                <a:off x="3452813" y="4757738"/>
                <a:ext cx="1158875" cy="2762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1pPr>
                <a:lvl2pPr marL="742950" indent="-28575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2pPr>
                <a:lvl3pPr marL="11430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3pPr>
                <a:lvl4pPr marL="16002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4pPr>
                <a:lvl5pPr marL="20574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9pPr>
              </a:lstStyle>
              <a:p>
                <a:r>
                  <a:rPr lang="en-US" altLang="en-US" sz="1600">
                    <a:solidFill>
                      <a:schemeClr val="tx2"/>
                    </a:solidFill>
                    <a:latin typeface="Century Gothic" pitchFamily="34" charset="0"/>
                  </a:rPr>
                  <a:t>Virus</a:t>
                </a:r>
              </a:p>
            </p:txBody>
          </p:sp>
          <p:sp>
            <p:nvSpPr>
              <p:cNvPr id="1039" name="Rectangle 4"/>
              <p:cNvSpPr>
                <a:spLocks noChangeArrowheads="1"/>
              </p:cNvSpPr>
              <p:nvPr/>
            </p:nvSpPr>
            <p:spPr bwMode="auto">
              <a:xfrm>
                <a:off x="5308600" y="4357688"/>
                <a:ext cx="1695450" cy="2778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1pPr>
                <a:lvl2pPr marL="742950" indent="-28575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2pPr>
                <a:lvl3pPr marL="11430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3pPr>
                <a:lvl4pPr marL="16002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4pPr>
                <a:lvl5pPr marL="20574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9pPr>
              </a:lstStyle>
              <a:p>
                <a:r>
                  <a:rPr lang="en-US" altLang="en-US" sz="1600">
                    <a:solidFill>
                      <a:schemeClr val="tx2"/>
                    </a:solidFill>
                    <a:latin typeface="Century Gothic" pitchFamily="34" charset="0"/>
                  </a:rPr>
                  <a:t>Cells</a:t>
                </a:r>
              </a:p>
            </p:txBody>
          </p:sp>
          <p:grpSp>
            <p:nvGrpSpPr>
              <p:cNvPr id="1040" name="Group 5"/>
              <p:cNvGrpSpPr>
                <a:grpSpLocks/>
              </p:cNvGrpSpPr>
              <p:nvPr/>
            </p:nvGrpSpPr>
            <p:grpSpPr bwMode="auto">
              <a:xfrm>
                <a:off x="1077913" y="3954463"/>
                <a:ext cx="6521450" cy="442912"/>
                <a:chOff x="640" y="2887"/>
                <a:chExt cx="4735" cy="341"/>
              </a:xfrm>
            </p:grpSpPr>
            <p:sp>
              <p:nvSpPr>
                <p:cNvPr id="112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40" y="3017"/>
                  <a:ext cx="491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0.1 nm</a:t>
                  </a:r>
                </a:p>
              </p:txBody>
            </p:sp>
            <p:sp>
              <p:nvSpPr>
                <p:cNvPr id="112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36" y="3017"/>
                  <a:ext cx="398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1 nm</a:t>
                  </a:r>
                </a:p>
              </p:txBody>
            </p:sp>
            <p:sp>
              <p:nvSpPr>
                <p:cNvPr id="113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49" y="3017"/>
                  <a:ext cx="460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10 nm</a:t>
                  </a:r>
                </a:p>
              </p:txBody>
            </p:sp>
            <p:sp>
              <p:nvSpPr>
                <p:cNvPr id="113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73" y="3017"/>
                  <a:ext cx="52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100 nm</a:t>
                  </a:r>
                </a:p>
              </p:txBody>
            </p:sp>
            <p:sp>
              <p:nvSpPr>
                <p:cNvPr id="11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82" y="3017"/>
                  <a:ext cx="394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1 </a:t>
                  </a:r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  <a:sym typeface="SymbolPS"/>
                    </a:rPr>
                    <a:t></a:t>
                  </a:r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m</a:t>
                  </a:r>
                </a:p>
              </p:txBody>
            </p:sp>
            <p:sp>
              <p:nvSpPr>
                <p:cNvPr id="113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00" y="3017"/>
                  <a:ext cx="45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10 </a:t>
                  </a:r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  <a:sym typeface="SymbolPS"/>
                    </a:rPr>
                    <a:t></a:t>
                  </a:r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m</a:t>
                  </a:r>
                </a:p>
              </p:txBody>
            </p:sp>
            <p:sp>
              <p:nvSpPr>
                <p:cNvPr id="113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517" y="3017"/>
                  <a:ext cx="519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100 </a:t>
                  </a:r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  <a:sym typeface="SymbolPS"/>
                    </a:rPr>
                    <a:t></a:t>
                  </a:r>
                  <a:r>
                    <a:rPr lang="en-US" altLang="en-US" sz="1200">
                      <a:solidFill>
                        <a:schemeClr val="tx1"/>
                      </a:solidFill>
                      <a:latin typeface="Century Gothic" pitchFamily="34" charset="0"/>
                    </a:rPr>
                    <a:t>m</a:t>
                  </a:r>
                </a:p>
              </p:txBody>
            </p:sp>
            <p:sp>
              <p:nvSpPr>
                <p:cNvPr id="1135" name="Line 13"/>
                <p:cNvSpPr>
                  <a:spLocks noChangeShapeType="1"/>
                </p:cNvSpPr>
                <p:nvPr/>
              </p:nvSpPr>
              <p:spPr bwMode="auto">
                <a:xfrm>
                  <a:off x="864" y="3031"/>
                  <a:ext cx="451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36" name="Group 14"/>
                <p:cNvGrpSpPr>
                  <a:grpSpLocks/>
                </p:cNvGrpSpPr>
                <p:nvPr/>
              </p:nvGrpSpPr>
              <p:grpSpPr bwMode="auto">
                <a:xfrm>
                  <a:off x="864" y="2887"/>
                  <a:ext cx="629" cy="144"/>
                  <a:chOff x="864" y="2887"/>
                  <a:chExt cx="629" cy="144"/>
                </a:xfrm>
              </p:grpSpPr>
              <p:sp>
                <p:nvSpPr>
                  <p:cNvPr id="113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2887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63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69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6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1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7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2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73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3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9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59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41" name="Group 24"/>
              <p:cNvGrpSpPr>
                <a:grpSpLocks/>
              </p:cNvGrpSpPr>
              <p:nvPr/>
            </p:nvGrpSpPr>
            <p:grpSpPr bwMode="auto">
              <a:xfrm>
                <a:off x="2284413" y="3954463"/>
                <a:ext cx="866775" cy="187325"/>
                <a:chOff x="864" y="2887"/>
                <a:chExt cx="629" cy="144"/>
              </a:xfrm>
            </p:grpSpPr>
            <p:sp>
              <p:nvSpPr>
                <p:cNvPr id="111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864" y="2887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06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6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266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327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37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41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45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49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" name="Group 34"/>
              <p:cNvGrpSpPr>
                <a:grpSpLocks/>
              </p:cNvGrpSpPr>
              <p:nvPr/>
            </p:nvGrpSpPr>
            <p:grpSpPr bwMode="auto">
              <a:xfrm>
                <a:off x="3173413" y="3954463"/>
                <a:ext cx="866775" cy="187325"/>
                <a:chOff x="864" y="2887"/>
                <a:chExt cx="629" cy="144"/>
              </a:xfrm>
            </p:grpSpPr>
            <p:sp>
              <p:nvSpPr>
                <p:cNvPr id="111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864" y="2887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06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16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266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327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37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41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5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49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" name="Group 44"/>
              <p:cNvGrpSpPr>
                <a:grpSpLocks/>
              </p:cNvGrpSpPr>
              <p:nvPr/>
            </p:nvGrpSpPr>
            <p:grpSpPr bwMode="auto">
              <a:xfrm>
                <a:off x="4071938" y="3954463"/>
                <a:ext cx="866775" cy="187325"/>
                <a:chOff x="864" y="2887"/>
                <a:chExt cx="629" cy="144"/>
              </a:xfrm>
            </p:grpSpPr>
            <p:sp>
              <p:nvSpPr>
                <p:cNvPr id="110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864" y="2887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06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16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266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327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37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41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5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49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" name="Group 54"/>
              <p:cNvGrpSpPr>
                <a:grpSpLocks/>
              </p:cNvGrpSpPr>
              <p:nvPr/>
            </p:nvGrpSpPr>
            <p:grpSpPr bwMode="auto">
              <a:xfrm>
                <a:off x="5854700" y="3954463"/>
                <a:ext cx="866775" cy="187325"/>
                <a:chOff x="864" y="2887"/>
                <a:chExt cx="629" cy="144"/>
              </a:xfrm>
            </p:grpSpPr>
            <p:sp>
              <p:nvSpPr>
                <p:cNvPr id="1092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864" y="2887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06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16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266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327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37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41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45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49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" name="Group 64"/>
              <p:cNvGrpSpPr>
                <a:grpSpLocks/>
              </p:cNvGrpSpPr>
              <p:nvPr/>
            </p:nvGrpSpPr>
            <p:grpSpPr bwMode="auto">
              <a:xfrm>
                <a:off x="6748463" y="3954463"/>
                <a:ext cx="866775" cy="187325"/>
                <a:chOff x="864" y="2887"/>
                <a:chExt cx="629" cy="144"/>
              </a:xfrm>
            </p:grpSpPr>
            <p:sp>
              <p:nvSpPr>
                <p:cNvPr id="108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64" y="2887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6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16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266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327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37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1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59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493" y="2968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6" name="Rectangle 74"/>
              <p:cNvSpPr>
                <a:spLocks noChangeArrowheads="1"/>
              </p:cNvSpPr>
              <p:nvPr/>
            </p:nvSpPr>
            <p:spPr bwMode="auto">
              <a:xfrm>
                <a:off x="2359025" y="3595688"/>
                <a:ext cx="1319213" cy="2746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1pPr>
                <a:lvl2pPr marL="742950" indent="-28575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2pPr>
                <a:lvl3pPr marL="11430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3pPr>
                <a:lvl4pPr marL="16002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4pPr>
                <a:lvl5pPr marL="20574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9pPr>
              </a:lstStyle>
              <a:p>
                <a:r>
                  <a:rPr lang="en-US" altLang="en-US" sz="1200">
                    <a:solidFill>
                      <a:schemeClr val="tx2"/>
                    </a:solidFill>
                    <a:latin typeface="Century Gothic" pitchFamily="34" charset="0"/>
                  </a:rPr>
                  <a:t>Gene (width)</a:t>
                </a:r>
              </a:p>
            </p:txBody>
          </p:sp>
          <p:grpSp>
            <p:nvGrpSpPr>
              <p:cNvPr id="1047" name="Group 75"/>
              <p:cNvGrpSpPr>
                <a:grpSpLocks/>
              </p:cNvGrpSpPr>
              <p:nvPr/>
            </p:nvGrpSpPr>
            <p:grpSpPr bwMode="auto">
              <a:xfrm>
                <a:off x="4452938" y="3152775"/>
                <a:ext cx="1379537" cy="989013"/>
                <a:chOff x="2920" y="1605"/>
                <a:chExt cx="1001" cy="760"/>
              </a:xfrm>
            </p:grpSpPr>
            <p:grpSp>
              <p:nvGrpSpPr>
                <p:cNvPr id="1071" name="Group 76"/>
                <p:cNvGrpSpPr>
                  <a:grpSpLocks/>
                </p:cNvGrpSpPr>
                <p:nvPr/>
              </p:nvGrpSpPr>
              <p:grpSpPr bwMode="auto">
                <a:xfrm>
                  <a:off x="3292" y="2221"/>
                  <a:ext cx="629" cy="144"/>
                  <a:chOff x="864" y="2887"/>
                  <a:chExt cx="629" cy="144"/>
                </a:xfrm>
              </p:grpSpPr>
              <p:sp>
                <p:nvSpPr>
                  <p:cNvPr id="1074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2887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63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6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69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7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6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8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7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9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73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0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9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1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59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968"/>
                    <a:ext cx="0" cy="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2" name="Rectangle 86"/>
                <p:cNvSpPr>
                  <a:spLocks noChangeArrowheads="1"/>
                </p:cNvSpPr>
                <p:nvPr/>
              </p:nvSpPr>
              <p:spPr bwMode="auto">
                <a:xfrm>
                  <a:off x="2920" y="1945"/>
                  <a:ext cx="654" cy="21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r>
                    <a:rPr lang="en-US" altLang="en-US" sz="1200">
                      <a:solidFill>
                        <a:schemeClr val="tx2"/>
                      </a:solidFill>
                      <a:latin typeface="Century Gothic" pitchFamily="34" charset="0"/>
                    </a:rPr>
                    <a:t>Bacteria</a:t>
                  </a:r>
                </a:p>
              </p:txBody>
            </p:sp>
            <p:pic>
              <p:nvPicPr>
                <p:cNvPr id="1073" name="Picture 87" descr="bacter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1" y="1605"/>
                  <a:ext cx="288" cy="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88"/>
              <p:cNvGrpSpPr>
                <a:grpSpLocks/>
              </p:cNvGrpSpPr>
              <p:nvPr/>
            </p:nvGrpSpPr>
            <p:grpSpPr bwMode="auto">
              <a:xfrm>
                <a:off x="5241925" y="4200525"/>
                <a:ext cx="1754188" cy="1646238"/>
                <a:chOff x="3493" y="2470"/>
                <a:chExt cx="1273" cy="1267"/>
              </a:xfrm>
            </p:grpSpPr>
            <p:sp>
              <p:nvSpPr>
                <p:cNvPr id="1068" name="Line 89"/>
                <p:cNvSpPr>
                  <a:spLocks noChangeShapeType="1"/>
                </p:cNvSpPr>
                <p:nvPr/>
              </p:nvSpPr>
              <p:spPr bwMode="auto">
                <a:xfrm>
                  <a:off x="3685" y="2470"/>
                  <a:ext cx="0" cy="8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069" name="Picture 90" descr="Animal_ce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6" y="2860"/>
                  <a:ext cx="460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91" descr="plant_cel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5" y="2829"/>
                  <a:ext cx="405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1029" name="Object 10"/>
                <p:cNvGraphicFramePr>
                  <a:graphicFrameLocks noChangeAspect="1"/>
                </p:cNvGraphicFramePr>
                <p:nvPr/>
              </p:nvGraphicFramePr>
              <p:xfrm>
                <a:off x="3493" y="3407"/>
                <a:ext cx="404" cy="3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" name="Image" r:id="rId6" imgW="724001" imgH="590476" progId="Photoshop.Image.3">
                        <p:embed/>
                      </p:oleObj>
                    </mc:Choice>
                    <mc:Fallback>
                      <p:oleObj name="Image" r:id="rId6" imgW="724001" imgH="590476" progId="Photoshop.Image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93" y="3407"/>
                              <a:ext cx="404" cy="3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2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49" name="Group 93"/>
              <p:cNvGrpSpPr>
                <a:grpSpLocks/>
              </p:cNvGrpSpPr>
              <p:nvPr/>
            </p:nvGrpSpPr>
            <p:grpSpPr bwMode="auto">
              <a:xfrm>
                <a:off x="2117725" y="4143375"/>
                <a:ext cx="963613" cy="2341563"/>
                <a:chOff x="1224" y="2358"/>
                <a:chExt cx="700" cy="1801"/>
              </a:xfrm>
            </p:grpSpPr>
            <p:grpSp>
              <p:nvGrpSpPr>
                <p:cNvPr id="1065" name="Group 94"/>
                <p:cNvGrpSpPr>
                  <a:grpSpLocks/>
                </p:cNvGrpSpPr>
                <p:nvPr/>
              </p:nvGrpSpPr>
              <p:grpSpPr bwMode="auto">
                <a:xfrm>
                  <a:off x="1407" y="2358"/>
                  <a:ext cx="360" cy="1547"/>
                  <a:chOff x="1407" y="2358"/>
                  <a:chExt cx="360" cy="1547"/>
                </a:xfrm>
              </p:grpSpPr>
              <p:graphicFrame>
                <p:nvGraphicFramePr>
                  <p:cNvPr id="1028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1407" y="3089"/>
                  <a:ext cx="360" cy="81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5" name="Image" r:id="rId8" imgW="571731" imgH="1295238" progId="Photoshop.Image.3">
                          <p:embed/>
                        </p:oleObj>
                      </mc:Choice>
                      <mc:Fallback>
                        <p:oleObj name="Image" r:id="rId8" imgW="571731" imgH="1295238" progId="Photoshop.Image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7" y="3089"/>
                                <a:ext cx="360" cy="81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2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06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543" y="2358"/>
                    <a:ext cx="0" cy="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224" y="3900"/>
                  <a:ext cx="700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r>
                    <a:rPr lang="en-US" altLang="en-US" sz="1600">
                      <a:solidFill>
                        <a:schemeClr val="tx1"/>
                      </a:solidFill>
                      <a:latin typeface="Century Gothic" pitchFamily="34" charset="0"/>
                    </a:rPr>
                    <a:t>DNA</a:t>
                  </a:r>
                </a:p>
              </p:txBody>
            </p:sp>
          </p:grpSp>
          <p:grpSp>
            <p:nvGrpSpPr>
              <p:cNvPr id="1050" name="Group 98"/>
              <p:cNvGrpSpPr>
                <a:grpSpLocks/>
              </p:cNvGrpSpPr>
              <p:nvPr/>
            </p:nvGrpSpPr>
            <p:grpSpPr bwMode="auto">
              <a:xfrm>
                <a:off x="1954213" y="2201863"/>
                <a:ext cx="784225" cy="1674812"/>
                <a:chOff x="1105" y="873"/>
                <a:chExt cx="570" cy="1289"/>
              </a:xfrm>
            </p:grpSpPr>
            <p:graphicFrame>
              <p:nvGraphicFramePr>
                <p:cNvPr id="1027" name="Object 12"/>
                <p:cNvGraphicFramePr>
                  <a:graphicFrameLocks noChangeAspect="1"/>
                </p:cNvGraphicFramePr>
                <p:nvPr/>
              </p:nvGraphicFramePr>
              <p:xfrm>
                <a:off x="1105" y="873"/>
                <a:ext cx="570" cy="5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6" name="Image" r:id="rId10" imgW="905001" imgH="914286" progId="Photoshop.Image.3">
                        <p:embed/>
                      </p:oleObj>
                    </mc:Choice>
                    <mc:Fallback>
                      <p:oleObj name="Image" r:id="rId10" imgW="905001" imgH="914286" progId="Photoshop.Image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05" y="873"/>
                              <a:ext cx="570" cy="5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2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64" name="Line 100"/>
                <p:cNvSpPr>
                  <a:spLocks noChangeShapeType="1"/>
                </p:cNvSpPr>
                <p:nvPr/>
              </p:nvSpPr>
              <p:spPr bwMode="auto">
                <a:xfrm>
                  <a:off x="1358" y="1520"/>
                  <a:ext cx="0" cy="6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1" name="Group 101"/>
              <p:cNvGrpSpPr>
                <a:grpSpLocks/>
              </p:cNvGrpSpPr>
              <p:nvPr/>
            </p:nvGrpSpPr>
            <p:grpSpPr bwMode="auto">
              <a:xfrm>
                <a:off x="6367463" y="2395538"/>
                <a:ext cx="982662" cy="1743075"/>
                <a:chOff x="4310" y="1022"/>
                <a:chExt cx="714" cy="1341"/>
              </a:xfrm>
            </p:grpSpPr>
            <p:sp>
              <p:nvSpPr>
                <p:cNvPr id="1062" name="Line 102"/>
                <p:cNvSpPr>
                  <a:spLocks noChangeShapeType="1"/>
                </p:cNvSpPr>
                <p:nvPr/>
              </p:nvSpPr>
              <p:spPr bwMode="auto">
                <a:xfrm>
                  <a:off x="4670" y="1980"/>
                  <a:ext cx="0" cy="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310" y="1572"/>
                  <a:ext cx="714" cy="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r>
                    <a:rPr lang="en-US" altLang="en-US" sz="1400">
                      <a:solidFill>
                        <a:schemeClr val="tx1"/>
                      </a:solidFill>
                      <a:latin typeface="Century Gothic" pitchFamily="34" charset="0"/>
                    </a:rPr>
                    <a:t>Human hair</a:t>
                  </a:r>
                </a:p>
              </p:txBody>
            </p:sp>
            <p:graphicFrame>
              <p:nvGraphicFramePr>
                <p:cNvPr id="1026" name="Object 13"/>
                <p:cNvGraphicFramePr>
                  <a:graphicFrameLocks noChangeAspect="1"/>
                </p:cNvGraphicFramePr>
                <p:nvPr/>
              </p:nvGraphicFramePr>
              <p:xfrm>
                <a:off x="4434" y="1022"/>
                <a:ext cx="564" cy="55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7" name="Image" r:id="rId12" imgW="1066667" imgH="1057423" progId="Photoshop.Image.3">
                        <p:embed/>
                      </p:oleObj>
                    </mc:Choice>
                    <mc:Fallback>
                      <p:oleObj name="Image" r:id="rId12" imgW="1066667" imgH="1057423" progId="Photoshop.Image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34" y="1022"/>
                              <a:ext cx="564" cy="5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2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52" name="Group 105"/>
              <p:cNvGrpSpPr>
                <a:grpSpLocks/>
              </p:cNvGrpSpPr>
              <p:nvPr/>
            </p:nvGrpSpPr>
            <p:grpSpPr bwMode="auto">
              <a:xfrm>
                <a:off x="5526088" y="2328863"/>
                <a:ext cx="922337" cy="1598612"/>
                <a:chOff x="3699" y="971"/>
                <a:chExt cx="670" cy="1229"/>
              </a:xfrm>
            </p:grpSpPr>
            <p:sp>
              <p:nvSpPr>
                <p:cNvPr id="1059" name="Line 106"/>
                <p:cNvSpPr>
                  <a:spLocks noChangeShapeType="1"/>
                </p:cNvSpPr>
                <p:nvPr/>
              </p:nvSpPr>
              <p:spPr bwMode="auto">
                <a:xfrm>
                  <a:off x="4142" y="1700"/>
                  <a:ext cx="0" cy="5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788" y="1386"/>
                  <a:ext cx="581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1pPr>
                  <a:lvl2pPr marL="742950" indent="-28575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2pPr>
                  <a:lvl3pPr marL="11430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3pPr>
                  <a:lvl4pPr marL="16002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4pPr>
                  <a:lvl5pPr marL="2057400" indent="-228600" eaLnBrk="0" hangingPunct="0"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20000"/>
                    </a:spcAft>
                    <a:defRPr sz="3400" b="1">
                      <a:solidFill>
                        <a:srgbClr val="0000FF"/>
                      </a:solidFill>
                      <a:latin typeface="Comic Sans MS" pitchFamily="66" charset="0"/>
                      <a:ea typeface="MS Pゴシック"/>
                      <a:cs typeface="MS Pゴシック"/>
                    </a:defRPr>
                  </a:lvl9pPr>
                </a:lstStyle>
                <a:p>
                  <a:pPr algn="l"/>
                  <a:r>
                    <a:rPr lang="en-US" altLang="en-US" sz="1600">
                      <a:solidFill>
                        <a:schemeClr val="tx1"/>
                      </a:solidFill>
                      <a:latin typeface="Century Gothic" pitchFamily="34" charset="0"/>
                    </a:rPr>
                    <a:t>pollen</a:t>
                  </a:r>
                </a:p>
              </p:txBody>
            </p:sp>
            <p:pic>
              <p:nvPicPr>
                <p:cNvPr id="1061" name="Picture 108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9" y="971"/>
                  <a:ext cx="624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53" name="Line 109"/>
              <p:cNvSpPr>
                <a:spLocks noChangeShapeType="1"/>
              </p:cNvSpPr>
              <p:nvPr/>
            </p:nvSpPr>
            <p:spPr bwMode="auto">
              <a:xfrm>
                <a:off x="1998663" y="4143375"/>
                <a:ext cx="0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Text Box 110"/>
              <p:cNvSpPr txBox="1">
                <a:spLocks noChangeArrowheads="1"/>
              </p:cNvSpPr>
              <p:nvPr/>
            </p:nvSpPr>
            <p:spPr bwMode="auto">
              <a:xfrm>
                <a:off x="1331913" y="4438650"/>
                <a:ext cx="1233487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1pPr>
                <a:lvl2pPr marL="742950" indent="-28575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2pPr>
                <a:lvl3pPr marL="11430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3pPr>
                <a:lvl4pPr marL="16002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4pPr>
                <a:lvl5pPr marL="2057400" indent="-228600" eaLnBrk="0" hangingPunct="0"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20000"/>
                  </a:spcAft>
                  <a:defRPr sz="3400" b="1">
                    <a:solidFill>
                      <a:srgbClr val="0000FF"/>
                    </a:solidFill>
                    <a:latin typeface="Comic Sans MS" pitchFamily="66" charset="0"/>
                    <a:ea typeface="MS Pゴシック"/>
                    <a:cs typeface="MS Pゴシック"/>
                  </a:defRPr>
                </a:lvl9pPr>
              </a:lstStyle>
              <a:p>
                <a:r>
                  <a:rPr lang="en-US" altLang="en-US" sz="1600">
                    <a:solidFill>
                      <a:schemeClr val="tx1"/>
                    </a:solidFill>
                    <a:latin typeface="Century Gothic" pitchFamily="34" charset="0"/>
                  </a:rPr>
                  <a:t>Aspirin molecule</a:t>
                </a:r>
              </a:p>
            </p:txBody>
          </p:sp>
          <p:pic>
            <p:nvPicPr>
              <p:cNvPr id="1055" name="Picture 11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313" y="4979988"/>
                <a:ext cx="760412" cy="717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6" name="Line 113"/>
              <p:cNvSpPr>
                <a:spLocks noChangeShapeType="1"/>
              </p:cNvSpPr>
              <p:nvPr/>
            </p:nvSpPr>
            <p:spPr bwMode="auto">
              <a:xfrm flipV="1">
                <a:off x="2470150" y="1874838"/>
                <a:ext cx="1909763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115"/>
              <p:cNvSpPr>
                <a:spLocks noChangeShapeType="1"/>
              </p:cNvSpPr>
              <p:nvPr/>
            </p:nvSpPr>
            <p:spPr bwMode="auto">
              <a:xfrm>
                <a:off x="2470150" y="1863725"/>
                <a:ext cx="0" cy="2587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116"/>
              <p:cNvSpPr>
                <a:spLocks noChangeShapeType="1"/>
              </p:cNvSpPr>
              <p:nvPr/>
            </p:nvSpPr>
            <p:spPr bwMode="auto">
              <a:xfrm>
                <a:off x="4365625" y="1873250"/>
                <a:ext cx="0" cy="2587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2" name="Gruppo 119"/>
          <p:cNvGrpSpPr>
            <a:grpSpLocks/>
          </p:cNvGrpSpPr>
          <p:nvPr/>
        </p:nvGrpSpPr>
        <p:grpSpPr bwMode="auto">
          <a:xfrm>
            <a:off x="7267575" y="0"/>
            <a:ext cx="1876425" cy="549275"/>
            <a:chOff x="7268167" y="0"/>
            <a:chExt cx="1875833" cy="548680"/>
          </a:xfrm>
        </p:grpSpPr>
        <p:pic>
          <p:nvPicPr>
            <p:cNvPr id="1033" name="Immagine 121" descr="fig_1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2"/>
            <a:stretch>
              <a:fillRect/>
            </a:stretch>
          </p:blipFill>
          <p:spPr bwMode="auto">
            <a:xfrm>
              <a:off x="7268167" y="0"/>
              <a:ext cx="1875833" cy="11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Immagine 122" descr="fig_1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1" t="28947" r="9325" b="55263"/>
            <a:stretch>
              <a:fillRect/>
            </a:stretch>
          </p:blipFill>
          <p:spPr bwMode="auto">
            <a:xfrm>
              <a:off x="8351912" y="116632"/>
              <a:ext cx="7920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7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33375"/>
            <a:ext cx="7885113" cy="719138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u="sng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</a:t>
            </a:r>
            <a:r>
              <a:rPr lang="it-IT" sz="32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are </a:t>
            </a:r>
            <a:r>
              <a:rPr lang="it-IT" sz="3200" b="1" u="sng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magnetic</a:t>
            </a:r>
            <a:r>
              <a:rPr lang="it-IT" sz="32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u="sng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nanoparticles</a:t>
            </a:r>
            <a:r>
              <a:rPr lang="it-IT" sz="32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?</a:t>
            </a:r>
          </a:p>
        </p:txBody>
      </p:sp>
      <p:sp>
        <p:nvSpPr>
          <p:cNvPr id="17817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7704137" cy="936625"/>
          </a:xfrm>
        </p:spPr>
        <p:txBody>
          <a:bodyPr/>
          <a:lstStyle/>
          <a:p>
            <a:pPr marL="381000" indent="-381000" eaLnBrk="1" hangingPunct="1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Simplest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form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: 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magnetic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core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(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often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simple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ferrites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) + 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organic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it-IT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coating</a:t>
            </a:r>
            <a:r>
              <a:rPr lang="it-IT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endParaRPr lang="it-IT" sz="26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7412" name="Immagine 7" descr="simple_MN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2087562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7" descr="TEM_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asellaDiTesto 8"/>
          <p:cNvSpPr txBox="1">
            <a:spLocks noChangeArrowheads="1"/>
          </p:cNvSpPr>
          <p:nvPr/>
        </p:nvSpPr>
        <p:spPr bwMode="auto">
          <a:xfrm>
            <a:off x="6588125" y="2205038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200">
                <a:solidFill>
                  <a:schemeClr val="tx1"/>
                </a:solidFill>
              </a:rPr>
              <a:t>TEM</a:t>
            </a:r>
          </a:p>
        </p:txBody>
      </p:sp>
      <p:sp>
        <p:nvSpPr>
          <p:cNvPr id="17415" name="CasellaDiTesto 8"/>
          <p:cNvSpPr txBox="1">
            <a:spLocks noChangeArrowheads="1"/>
          </p:cNvSpPr>
          <p:nvPr/>
        </p:nvSpPr>
        <p:spPr bwMode="auto">
          <a:xfrm>
            <a:off x="5867400" y="5084763"/>
            <a:ext cx="22923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1700"/>
              <a:t>High monodispersity</a:t>
            </a:r>
          </a:p>
        </p:txBody>
      </p:sp>
      <p:sp>
        <p:nvSpPr>
          <p:cNvPr id="17416" name="CasellaDiTesto 8"/>
          <p:cNvSpPr txBox="1">
            <a:spLocks noChangeArrowheads="1"/>
          </p:cNvSpPr>
          <p:nvPr/>
        </p:nvSpPr>
        <p:spPr bwMode="auto">
          <a:xfrm>
            <a:off x="323850" y="4508500"/>
            <a:ext cx="398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000"/>
              <a:t>* Natural NPs (magnetosomes)</a:t>
            </a:r>
          </a:p>
          <a:p>
            <a:pPr eaLnBrk="1" hangingPunct="1"/>
            <a:r>
              <a:rPr lang="it-IT" altLang="en-US" sz="2000"/>
              <a:t>* Hollow / different shape</a:t>
            </a:r>
          </a:p>
        </p:txBody>
      </p:sp>
      <p:sp>
        <p:nvSpPr>
          <p:cNvPr id="17417" name="AutoShape 10" descr="Risultati immagini per hollow nanoparticles"/>
          <p:cNvSpPr>
            <a:spLocks noChangeAspect="1" noChangeArrowheads="1"/>
          </p:cNvSpPr>
          <p:nvPr/>
        </p:nvSpPr>
        <p:spPr bwMode="auto">
          <a:xfrm>
            <a:off x="4519613" y="-2587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17418" name="AutoShape 12" descr="Risultati immagini per hollow nanoparticles"/>
          <p:cNvSpPr>
            <a:spLocks noChangeAspect="1" noChangeArrowheads="1"/>
          </p:cNvSpPr>
          <p:nvPr/>
        </p:nvSpPr>
        <p:spPr bwMode="auto">
          <a:xfrm>
            <a:off x="4519613" y="-2587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endParaRPr lang="it-IT" altLang="en-US"/>
          </a:p>
        </p:txBody>
      </p:sp>
      <p:pic>
        <p:nvPicPr>
          <p:cNvPr id="17419" name="Immagine 11" descr="holl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229225"/>
            <a:ext cx="1714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magine 12" descr="magnetosom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45125"/>
            <a:ext cx="2300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uppo 13"/>
          <p:cNvGrpSpPr>
            <a:grpSpLocks/>
          </p:cNvGrpSpPr>
          <p:nvPr/>
        </p:nvGrpSpPr>
        <p:grpSpPr bwMode="auto">
          <a:xfrm>
            <a:off x="7267575" y="0"/>
            <a:ext cx="1876425" cy="549275"/>
            <a:chOff x="7268167" y="0"/>
            <a:chExt cx="1875833" cy="548680"/>
          </a:xfrm>
        </p:grpSpPr>
        <p:pic>
          <p:nvPicPr>
            <p:cNvPr id="17422" name="Immagine 14" descr="fig_1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2"/>
            <a:stretch>
              <a:fillRect/>
            </a:stretch>
          </p:blipFill>
          <p:spPr bwMode="auto">
            <a:xfrm>
              <a:off x="7268167" y="0"/>
              <a:ext cx="1875833" cy="11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Immagine 15" descr="fig_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1" t="28947" r="9325" b="55263"/>
            <a:stretch>
              <a:fillRect/>
            </a:stretch>
          </p:blipFill>
          <p:spPr bwMode="auto">
            <a:xfrm>
              <a:off x="8351912" y="116632"/>
              <a:ext cx="7920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67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569325" cy="57626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…….for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biomedical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applications…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GB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57550" y="2319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endParaRPr lang="it-IT" altLang="en-US" sz="3200">
              <a:latin typeface="Times New Roman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309938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endParaRPr lang="it-IT" altLang="en-US" sz="3200">
              <a:latin typeface="Times New Roman" pitchFamily="18" charset="0"/>
            </a:endParaRPr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371600"/>
            <a:ext cx="0" cy="3352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250825" y="803275"/>
            <a:ext cx="8713788" cy="2085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it-IT" sz="27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Kind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coating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it-IT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biocompatibility</a:t>
            </a:r>
            <a:r>
              <a:rPr lang="it-I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(and </a:t>
            </a:r>
            <a:r>
              <a:rPr lang="it-IT" sz="27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targeting</a:t>
            </a:r>
            <a:r>
              <a:rPr lang="it-IT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it-IT" sz="27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functionalization</a:t>
            </a:r>
            <a:r>
              <a:rPr lang="it-I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it-I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cancer</a:t>
            </a:r>
            <a:r>
              <a:rPr lang="it-I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targeting</a:t>
            </a:r>
            <a:endParaRPr lang="it-IT" sz="27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it-IT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Fluorescent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it-IT" sz="27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luminescent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7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molecules</a:t>
            </a:r>
            <a:endParaRPr lang="it-IT" sz="2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it-IT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Drugs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“attachment” or “</a:t>
            </a:r>
            <a:r>
              <a:rPr lang="it-IT" sz="27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inclusion</a:t>
            </a:r>
            <a:r>
              <a:rPr lang="it-IT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</a:p>
        </p:txBody>
      </p:sp>
      <p:pic>
        <p:nvPicPr>
          <p:cNvPr id="18439" name="Immagine 7" descr="MNPs_multifunctio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35375"/>
            <a:ext cx="43561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magine 8" descr="coat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500438"/>
            <a:ext cx="468153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79388" y="2924175"/>
            <a:ext cx="2552700" cy="5540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Theranostics</a:t>
            </a:r>
            <a:endParaRPr lang="it-IT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442" name="Gruppo 10"/>
          <p:cNvGrpSpPr>
            <a:grpSpLocks/>
          </p:cNvGrpSpPr>
          <p:nvPr/>
        </p:nvGrpSpPr>
        <p:grpSpPr bwMode="auto">
          <a:xfrm>
            <a:off x="7267575" y="0"/>
            <a:ext cx="1876425" cy="549275"/>
            <a:chOff x="7268167" y="0"/>
            <a:chExt cx="1875833" cy="548680"/>
          </a:xfrm>
        </p:grpSpPr>
        <p:pic>
          <p:nvPicPr>
            <p:cNvPr id="18443" name="Immagine 11" descr="fig_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2"/>
            <a:stretch>
              <a:fillRect/>
            </a:stretch>
          </p:blipFill>
          <p:spPr bwMode="auto">
            <a:xfrm>
              <a:off x="7268167" y="0"/>
              <a:ext cx="1875833" cy="11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Immagine 12" descr="fig_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1" t="28947" r="9325" b="55263"/>
            <a:stretch>
              <a:fillRect/>
            </a:stretch>
          </p:blipFill>
          <p:spPr bwMode="auto">
            <a:xfrm>
              <a:off x="8351912" y="116632"/>
              <a:ext cx="7920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51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03350" y="260350"/>
            <a:ext cx="5616575" cy="614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Mechanisms and magnetism</a:t>
            </a:r>
          </a:p>
        </p:txBody>
      </p:sp>
      <p:pic>
        <p:nvPicPr>
          <p:cNvPr id="167940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5391" r="61861" b="38405"/>
          <a:stretch>
            <a:fillRect/>
          </a:stretch>
        </p:blipFill>
        <p:spPr bwMode="auto">
          <a:xfrm>
            <a:off x="1116013" y="1989138"/>
            <a:ext cx="22352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60338" y="1125538"/>
            <a:ext cx="4340225" cy="733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1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Sensing</a:t>
            </a:r>
          </a:p>
          <a:p>
            <a:pPr eaLnBrk="1" hangingPunct="1"/>
            <a:r>
              <a:rPr lang="it-IT" altLang="en-US" sz="21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(MRI, Sentimag, MEG-SQUID,…)</a:t>
            </a:r>
            <a:endParaRPr lang="en-GB" altLang="en-US" sz="21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67942" name="Group 6"/>
          <p:cNvGrpSpPr>
            <a:grpSpLocks/>
          </p:cNvGrpSpPr>
          <p:nvPr/>
        </p:nvGrpSpPr>
        <p:grpSpPr bwMode="auto">
          <a:xfrm>
            <a:off x="4787900" y="1989138"/>
            <a:ext cx="4167188" cy="2198687"/>
            <a:chOff x="2981" y="1377"/>
            <a:chExt cx="2625" cy="1385"/>
          </a:xfrm>
        </p:grpSpPr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4423" y="1708"/>
              <a:ext cx="1183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1pPr>
              <a:lvl2pPr marL="742950" indent="-28575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2pPr>
              <a:lvl3pPr marL="1143000" indent="-22860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3pPr>
              <a:lvl4pPr marL="1600200" indent="-22860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4pPr>
              <a:lvl5pPr marL="2057400" indent="-22860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9pPr>
            </a:lstStyle>
            <a:p>
              <a:pPr algn="l" eaLnBrk="1" hangingPunct="1"/>
              <a:r>
                <a:rPr lang="it-IT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Moving</a:t>
              </a:r>
            </a:p>
            <a:p>
              <a:pPr algn="l" eaLnBrk="1" hangingPunct="1"/>
              <a:r>
                <a:rPr lang="it-IT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(navigation)</a:t>
              </a:r>
              <a:endParaRPr lang="en-GB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endParaRPr>
            </a:p>
          </p:txBody>
        </p:sp>
        <p:pic>
          <p:nvPicPr>
            <p:cNvPr id="167944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4" r="8337" b="48856"/>
            <a:stretch>
              <a:fillRect/>
            </a:stretch>
          </p:blipFill>
          <p:spPr bwMode="auto">
            <a:xfrm>
              <a:off x="2981" y="1377"/>
              <a:ext cx="1381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7945" name="Group 9"/>
          <p:cNvGrpSpPr>
            <a:grpSpLocks/>
          </p:cNvGrpSpPr>
          <p:nvPr/>
        </p:nvGrpSpPr>
        <p:grpSpPr bwMode="auto">
          <a:xfrm>
            <a:off x="2987675" y="4386263"/>
            <a:ext cx="4776788" cy="2198687"/>
            <a:chOff x="2174" y="2763"/>
            <a:chExt cx="3009" cy="1385"/>
          </a:xfrm>
        </p:grpSpPr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3765" y="3083"/>
              <a:ext cx="1418" cy="7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1pPr>
              <a:lvl2pPr marL="742950" indent="-28575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2pPr>
              <a:lvl3pPr marL="1143000" indent="-22860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3pPr>
              <a:lvl4pPr marL="1600200" indent="-22860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4pPr>
              <a:lvl5pPr marL="2057400" indent="-228600" eaLnBrk="0" hangingPunct="0"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FF"/>
                  </a:solidFill>
                  <a:latin typeface="Times New Roman" pitchFamily="18" charset="0"/>
                  <a:ea typeface="MS Pゴシック"/>
                  <a:cs typeface="MS Pゴシック"/>
                </a:defRPr>
              </a:lvl9pPr>
            </a:lstStyle>
            <a:p>
              <a:pPr eaLnBrk="1" hangingPunct="1"/>
              <a:r>
                <a:rPr lang="it-IT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Heating</a:t>
              </a:r>
            </a:p>
            <a:p>
              <a:pPr eaLnBrk="1" hangingPunct="1"/>
              <a:r>
                <a:rPr lang="it-IT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(Magnetic </a:t>
              </a:r>
            </a:p>
            <a:p>
              <a:pPr eaLnBrk="1" hangingPunct="1"/>
              <a:r>
                <a:rPr lang="it-IT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Hyperthermia)</a:t>
              </a:r>
              <a:endParaRPr lang="en-GB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endParaRPr>
            </a:p>
          </p:txBody>
        </p:sp>
        <p:pic>
          <p:nvPicPr>
            <p:cNvPr id="167947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1" t="48856" r="30496"/>
            <a:stretch>
              <a:fillRect/>
            </a:stretch>
          </p:blipFill>
          <p:spPr bwMode="auto">
            <a:xfrm>
              <a:off x="2174" y="2763"/>
              <a:ext cx="1357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7949" name="Picture 13" descr="Aimag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0768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3"/>
          <p:cNvSpPr txBox="1">
            <a:spLocks noChangeArrowheads="1"/>
          </p:cNvSpPr>
          <p:nvPr/>
        </p:nvSpPr>
        <p:spPr bwMode="auto">
          <a:xfrm>
            <a:off x="611188" y="0"/>
            <a:ext cx="6826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</a:rPr>
              <a:t>Magnetic transport (preclinical)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213100"/>
            <a:ext cx="46513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asellaDiTesto 4"/>
          <p:cNvSpPr txBox="1">
            <a:spLocks noChangeArrowheads="1"/>
          </p:cNvSpPr>
          <p:nvPr/>
        </p:nvSpPr>
        <p:spPr bwMode="auto">
          <a:xfrm>
            <a:off x="5076825" y="981075"/>
            <a:ext cx="34845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600">
                <a:solidFill>
                  <a:schemeClr val="tx1"/>
                </a:solidFill>
              </a:rPr>
              <a:t>IV injection + </a:t>
            </a:r>
          </a:p>
          <a:p>
            <a:pPr eaLnBrk="1" hangingPunct="1"/>
            <a:r>
              <a:rPr lang="it-IT" altLang="en-US" sz="2600">
                <a:solidFill>
                  <a:schemeClr val="tx1"/>
                </a:solidFill>
              </a:rPr>
              <a:t>local drug release</a:t>
            </a:r>
          </a:p>
          <a:p>
            <a:pPr eaLnBrk="1" hangingPunct="1"/>
            <a:r>
              <a:rPr lang="it-IT" altLang="en-US" sz="2600">
                <a:solidFill>
                  <a:schemeClr val="tx1"/>
                </a:solidFill>
              </a:rPr>
              <a:t>(under pH change or</a:t>
            </a:r>
          </a:p>
          <a:p>
            <a:pPr eaLnBrk="1" hangingPunct="1"/>
            <a:r>
              <a:rPr lang="it-IT" altLang="en-US" sz="2600">
                <a:solidFill>
                  <a:schemeClr val="tx1"/>
                </a:solidFill>
              </a:rPr>
              <a:t>external stimulus)</a:t>
            </a:r>
          </a:p>
        </p:txBody>
      </p:sp>
      <p:grpSp>
        <p:nvGrpSpPr>
          <p:cNvPr id="26630" name="Gruppo 6"/>
          <p:cNvGrpSpPr>
            <a:grpSpLocks/>
          </p:cNvGrpSpPr>
          <p:nvPr/>
        </p:nvGrpSpPr>
        <p:grpSpPr bwMode="auto">
          <a:xfrm>
            <a:off x="7267575" y="0"/>
            <a:ext cx="1876425" cy="549275"/>
            <a:chOff x="7268167" y="0"/>
            <a:chExt cx="1875833" cy="548680"/>
          </a:xfrm>
        </p:grpSpPr>
        <p:pic>
          <p:nvPicPr>
            <p:cNvPr id="26631" name="Immagine 7" descr="fig_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2"/>
            <a:stretch>
              <a:fillRect/>
            </a:stretch>
          </p:blipFill>
          <p:spPr bwMode="auto">
            <a:xfrm>
              <a:off x="7268167" y="0"/>
              <a:ext cx="1875833" cy="11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Immagine 8" descr="fig_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1" t="28947" r="9325" b="55263"/>
            <a:stretch>
              <a:fillRect/>
            </a:stretch>
          </p:blipFill>
          <p:spPr bwMode="auto">
            <a:xfrm>
              <a:off x="8351912" y="116632"/>
              <a:ext cx="7920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45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7127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Magnetic cell selection (FDA approved)</a:t>
            </a:r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5900"/>
            <a:ext cx="3014662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4067175" y="1844675"/>
            <a:ext cx="4586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Isolex 300i </a:t>
            </a:r>
          </a:p>
          <a:p>
            <a:r>
              <a:rPr lang="it-IT" alt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magnetic Cell Selection system</a:t>
            </a:r>
            <a:r>
              <a:rPr lang="it-IT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it-IT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(from Baxter)</a:t>
            </a:r>
          </a:p>
        </p:txBody>
      </p:sp>
      <p:pic>
        <p:nvPicPr>
          <p:cNvPr id="161801" name="Picture 9" descr="Aimag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4067175" y="3860800"/>
            <a:ext cx="45720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…. </a:t>
            </a:r>
            <a:r>
              <a:rPr lang="it-IT" altLang="en-US" sz="18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 removing tumor cells in stem cell transplants.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endParaRPr lang="it-IT" alt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Monoclonal </a:t>
            </a:r>
            <a:r>
              <a:rPr lang="it-IT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anti-tumor antibodies</a:t>
            </a:r>
            <a:r>
              <a:rPr lang="it-IT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(anti-CD34) conjugated to </a:t>
            </a:r>
            <a:r>
              <a:rPr lang="it-IT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magnetic polystirene microspheres</a:t>
            </a:r>
            <a:r>
              <a:rPr lang="it-IT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it-IT" altLang="en-US" sz="1800">
                <a:solidFill>
                  <a:schemeClr val="tx1"/>
                </a:solidFill>
                <a:effectLst/>
              </a:rPr>
              <a:t>Dynabeads M-450</a:t>
            </a:r>
            <a:r>
              <a:rPr lang="it-IT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to purificate bone marrow from tumor cells</a:t>
            </a:r>
          </a:p>
        </p:txBody>
      </p:sp>
    </p:spTree>
    <p:extLst>
      <p:ext uri="{BB962C8B-B14F-4D97-AF65-F5344CB8AC3E}">
        <p14:creationId xmlns:p14="http://schemas.microsoft.com/office/powerpoint/2010/main" val="61952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450"/>
            <a:ext cx="8027988" cy="10810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Magnetic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Particle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Imaging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MPI</a:t>
            </a:r>
            <a:b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it-IT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preclinical</a:t>
            </a:r>
            <a:r>
              <a:rPr lang="it-IT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6021388"/>
            <a:ext cx="7772400" cy="3587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1500" dirty="0" smtClean="0"/>
              <a:t>http://www.philips.com/e/</a:t>
            </a:r>
            <a:r>
              <a:rPr lang="it-IT" sz="1500" dirty="0" err="1" smtClean="0"/>
              <a:t>imalytics</a:t>
            </a:r>
            <a:r>
              <a:rPr lang="it-IT" sz="1500" dirty="0" smtClean="0"/>
              <a:t>/</a:t>
            </a:r>
            <a:r>
              <a:rPr lang="it-IT" sz="1500" dirty="0" err="1" smtClean="0"/>
              <a:t>productsnew</a:t>
            </a:r>
            <a:r>
              <a:rPr lang="it-IT" sz="1500" dirty="0" smtClean="0"/>
              <a:t>/</a:t>
            </a:r>
            <a:r>
              <a:rPr lang="it-IT" sz="1500" dirty="0" err="1" smtClean="0"/>
              <a:t>magneticparticle.html</a:t>
            </a:r>
            <a:endParaRPr lang="it-IT" sz="1500" dirty="0"/>
          </a:p>
        </p:txBody>
      </p:sp>
      <p:grpSp>
        <p:nvGrpSpPr>
          <p:cNvPr id="27652" name="Gruppo 6"/>
          <p:cNvGrpSpPr>
            <a:grpSpLocks/>
          </p:cNvGrpSpPr>
          <p:nvPr/>
        </p:nvGrpSpPr>
        <p:grpSpPr bwMode="auto">
          <a:xfrm>
            <a:off x="7267575" y="0"/>
            <a:ext cx="1876425" cy="549275"/>
            <a:chOff x="7268167" y="0"/>
            <a:chExt cx="1875833" cy="548680"/>
          </a:xfrm>
        </p:grpSpPr>
        <p:pic>
          <p:nvPicPr>
            <p:cNvPr id="27656" name="Immagine 7" descr="fig_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2"/>
            <a:stretch>
              <a:fillRect/>
            </a:stretch>
          </p:blipFill>
          <p:spPr bwMode="auto">
            <a:xfrm>
              <a:off x="7268167" y="0"/>
              <a:ext cx="1875833" cy="11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Immagine 8" descr="fig_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1" t="28947" r="9325" b="55263"/>
            <a:stretch>
              <a:fillRect/>
            </a:stretch>
          </p:blipFill>
          <p:spPr bwMode="auto">
            <a:xfrm>
              <a:off x="8351912" y="116632"/>
              <a:ext cx="7920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CasellaDiTesto 11"/>
          <p:cNvSpPr txBox="1">
            <a:spLocks noChangeArrowheads="1"/>
          </p:cNvSpPr>
          <p:nvPr/>
        </p:nvSpPr>
        <p:spPr bwMode="auto">
          <a:xfrm>
            <a:off x="5435600" y="1773238"/>
            <a:ext cx="3106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100"/>
              <a:t>1</a:t>
            </a:r>
            <a:r>
              <a:rPr lang="it-IT" altLang="en-US" sz="2100" baseline="30000"/>
              <a:t>st</a:t>
            </a:r>
            <a:r>
              <a:rPr lang="it-IT" altLang="en-US" sz="2100"/>
              <a:t> MPI system</a:t>
            </a:r>
          </a:p>
          <a:p>
            <a:pPr eaLnBrk="1" hangingPunct="1"/>
            <a:r>
              <a:rPr lang="it-IT" altLang="en-US" sz="2100"/>
              <a:t>(Bruker-Philips, 2013)</a:t>
            </a:r>
          </a:p>
        </p:txBody>
      </p:sp>
      <p:sp>
        <p:nvSpPr>
          <p:cNvPr id="27654" name="CasellaDiTesto 12"/>
          <p:cNvSpPr txBox="1">
            <a:spLocks noChangeArrowheads="1"/>
          </p:cNvSpPr>
          <p:nvPr/>
        </p:nvSpPr>
        <p:spPr bwMode="auto">
          <a:xfrm>
            <a:off x="5003800" y="3141663"/>
            <a:ext cx="3900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000">
                <a:solidFill>
                  <a:srgbClr val="FF0000"/>
                </a:solidFill>
              </a:rPr>
              <a:t>It images the distribution of </a:t>
            </a:r>
          </a:p>
          <a:p>
            <a:pPr eaLnBrk="1" hangingPunct="1"/>
            <a:r>
              <a:rPr lang="it-IT" altLang="en-US" sz="2000">
                <a:solidFill>
                  <a:srgbClr val="FF0000"/>
                </a:solidFill>
              </a:rPr>
              <a:t>MNPs in biological tissues</a:t>
            </a:r>
          </a:p>
        </p:txBody>
      </p:sp>
      <p:pic>
        <p:nvPicPr>
          <p:cNvPr id="27655" name="Picture 2" descr="https://www.bruker.com/fileadmin/user_upload/4-News/2013/Bruker-MPI-Spectr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1735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ndomagnetics.2.mobasdev.com/sites/default/files/END0004-WEB-IMAGES-400x250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55308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ttangolo 2"/>
          <p:cNvSpPr>
            <a:spLocks noChangeArrowheads="1"/>
          </p:cNvSpPr>
          <p:nvPr/>
        </p:nvSpPr>
        <p:spPr bwMode="auto">
          <a:xfrm>
            <a:off x="323850" y="1111250"/>
            <a:ext cx="53276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en-US" altLang="en-US" sz="1700" b="0">
                <a:solidFill>
                  <a:schemeClr val="tx1"/>
                </a:solidFill>
              </a:rPr>
              <a:t>The Sentimag</a:t>
            </a:r>
            <a:r>
              <a:rPr lang="en-US" altLang="en-US" sz="1700" b="0" baseline="30000">
                <a:solidFill>
                  <a:schemeClr val="tx1"/>
                </a:solidFill>
              </a:rPr>
              <a:t>®</a:t>
            </a:r>
            <a:r>
              <a:rPr lang="en-US" altLang="en-US" sz="1700" b="0">
                <a:solidFill>
                  <a:schemeClr val="tx1"/>
                </a:solidFill>
              </a:rPr>
              <a:t> is a Class IIa device, </a:t>
            </a:r>
            <a:r>
              <a:rPr lang="en-US" altLang="en-US" sz="1700" b="0">
                <a:solidFill>
                  <a:srgbClr val="FF0000"/>
                </a:solidFill>
              </a:rPr>
              <a:t>CE-approved for marketing and sales in Europe</a:t>
            </a:r>
            <a:r>
              <a:rPr lang="en-US" altLang="en-US" sz="1700" b="0">
                <a:solidFill>
                  <a:schemeClr val="tx1"/>
                </a:solidFill>
              </a:rPr>
              <a:t>, and TGA-approved for Australasia.</a:t>
            </a:r>
            <a:endParaRPr lang="it-IT" altLang="en-US" sz="1700">
              <a:solidFill>
                <a:schemeClr val="tx1"/>
              </a:solidFill>
            </a:endParaRPr>
          </a:p>
        </p:txBody>
      </p:sp>
      <p:pic>
        <p:nvPicPr>
          <p:cNvPr id="28676" name="Picture 4" descr="sienna+ pack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3700"/>
            <a:ext cx="21383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magine 5" descr="Sienna+ _ Endomag-page-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0500" r="8434" b="10101"/>
          <a:stretch>
            <a:fillRect/>
          </a:stretch>
        </p:blipFill>
        <p:spPr bwMode="auto">
          <a:xfrm>
            <a:off x="4284663" y="4581525"/>
            <a:ext cx="4175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0825" y="404813"/>
            <a:ext cx="8378825" cy="5222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 err="1">
                <a:solidFill>
                  <a:schemeClr val="tx1"/>
                </a:solidFill>
              </a:rPr>
              <a:t>Today</a:t>
            </a:r>
            <a:r>
              <a:rPr lang="it-IT" sz="2800" dirty="0">
                <a:solidFill>
                  <a:schemeClr val="tx1"/>
                </a:solidFill>
              </a:rPr>
              <a:t> SENTIMAG </a:t>
            </a:r>
            <a:r>
              <a:rPr lang="it-IT" sz="2800" dirty="0"/>
              <a:t>: a sensitive </a:t>
            </a:r>
            <a:r>
              <a:rPr lang="it-IT" sz="2800" dirty="0" err="1"/>
              <a:t>susceptometer</a:t>
            </a:r>
            <a:endParaRPr lang="it-IT" sz="2800" dirty="0"/>
          </a:p>
        </p:txBody>
      </p:sp>
      <p:sp>
        <p:nvSpPr>
          <p:cNvPr id="28679" name="CasellaDiTesto 7"/>
          <p:cNvSpPr txBox="1">
            <a:spLocks noChangeArrowheads="1"/>
          </p:cNvSpPr>
          <p:nvPr/>
        </p:nvSpPr>
        <p:spPr bwMode="auto">
          <a:xfrm>
            <a:off x="8158163" y="2925763"/>
            <a:ext cx="950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200">
                <a:solidFill>
                  <a:srgbClr val="FF0000"/>
                </a:solidFill>
              </a:rPr>
              <a:t>MNPs</a:t>
            </a:r>
          </a:p>
        </p:txBody>
      </p:sp>
      <p:grpSp>
        <p:nvGrpSpPr>
          <p:cNvPr id="28680" name="Gruppo 8"/>
          <p:cNvGrpSpPr>
            <a:grpSpLocks/>
          </p:cNvGrpSpPr>
          <p:nvPr/>
        </p:nvGrpSpPr>
        <p:grpSpPr bwMode="auto">
          <a:xfrm>
            <a:off x="7267575" y="0"/>
            <a:ext cx="1876425" cy="549275"/>
            <a:chOff x="7268167" y="0"/>
            <a:chExt cx="1875833" cy="548680"/>
          </a:xfrm>
        </p:grpSpPr>
        <p:pic>
          <p:nvPicPr>
            <p:cNvPr id="28682" name="Immagine 9" descr="fig_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2"/>
            <a:stretch>
              <a:fillRect/>
            </a:stretch>
          </p:blipFill>
          <p:spPr bwMode="auto">
            <a:xfrm>
              <a:off x="7268167" y="0"/>
              <a:ext cx="1875833" cy="11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Immagine 10" descr="fig_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1" t="28947" r="9325" b="55263"/>
            <a:stretch>
              <a:fillRect/>
            </a:stretch>
          </p:blipFill>
          <p:spPr bwMode="auto">
            <a:xfrm>
              <a:off x="8351912" y="116632"/>
              <a:ext cx="7920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CasellaDiTesto 10"/>
          <p:cNvSpPr txBox="1">
            <a:spLocks noChangeArrowheads="1"/>
          </p:cNvSpPr>
          <p:nvPr/>
        </p:nvSpPr>
        <p:spPr bwMode="auto">
          <a:xfrm>
            <a:off x="5724525" y="1104900"/>
            <a:ext cx="3429000" cy="1244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2200"/>
              <a:t>Sentinel lymphnodes </a:t>
            </a:r>
          </a:p>
          <a:p>
            <a:pPr eaLnBrk="1" hangingPunct="1"/>
            <a:r>
              <a:rPr lang="it-IT" altLang="en-US" sz="2200"/>
              <a:t>Technique (e.g. breast </a:t>
            </a:r>
          </a:p>
          <a:p>
            <a:pPr eaLnBrk="1" hangingPunct="1"/>
            <a:r>
              <a:rPr lang="it-IT" altLang="en-US" sz="2200"/>
              <a:t>cancer surgery)</a:t>
            </a:r>
          </a:p>
        </p:txBody>
      </p:sp>
    </p:spTree>
    <p:extLst>
      <p:ext uri="{BB962C8B-B14F-4D97-AF65-F5344CB8AC3E}">
        <p14:creationId xmlns:p14="http://schemas.microsoft.com/office/powerpoint/2010/main" val="32855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8064500" cy="5699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Hypertheria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tumor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treatment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8523287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Magnetic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Hyperthermia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(MFH) or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Magnetothermia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1" name="Picture 10" descr="mf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43957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4572000" y="1196975"/>
            <a:ext cx="3744913" cy="1978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5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Heating</a:t>
            </a:r>
            <a:r>
              <a:rPr lang="it-IT" sz="15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through</a:t>
            </a: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application</a:t>
            </a: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of</a:t>
            </a: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it-IT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 </a:t>
            </a:r>
            <a:r>
              <a:rPr lang="it-IT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magnetic</a:t>
            </a:r>
            <a:r>
              <a:rPr lang="it-IT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t-IT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field</a:t>
            </a: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via    </a:t>
            </a:r>
            <a:r>
              <a:rPr 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activation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12 </a:t>
            </a:r>
            <a:r>
              <a:rPr 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nm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amino-silane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coated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Fe</a:t>
            </a:r>
            <a:r>
              <a:rPr lang="it-IT" sz="18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it-IT" sz="18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MNP </a:t>
            </a:r>
            <a:r>
              <a:rPr lang="it-IT" sz="1500" b="0" dirty="0" err="1">
                <a:solidFill>
                  <a:schemeClr val="tx1"/>
                </a:solidFill>
                <a:latin typeface="+mn-lt"/>
              </a:rPr>
              <a:t>directly</a:t>
            </a:r>
            <a:r>
              <a:rPr lang="it-IT" sz="15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+mn-lt"/>
              </a:rPr>
              <a:t>implanted</a:t>
            </a:r>
            <a:r>
              <a:rPr lang="it-IT" sz="1500" b="0" dirty="0">
                <a:solidFill>
                  <a:schemeClr val="tx1"/>
                </a:solidFill>
                <a:latin typeface="+mn-lt"/>
              </a:rPr>
              <a:t> in the </a:t>
            </a:r>
            <a:r>
              <a:rPr lang="it-IT" sz="1500" b="0" dirty="0" err="1">
                <a:solidFill>
                  <a:schemeClr val="tx1"/>
                </a:solidFill>
                <a:latin typeface="+mn-lt"/>
              </a:rPr>
              <a:t>tumour</a:t>
            </a:r>
            <a:r>
              <a:rPr lang="it-IT" sz="1500" b="0" dirty="0">
                <a:solidFill>
                  <a:schemeClr val="tx1"/>
                </a:solidFill>
                <a:latin typeface="+mn-lt"/>
              </a:rPr>
              <a:t> mass at high </a:t>
            </a:r>
            <a:r>
              <a:rPr lang="it-IT" sz="1500" b="0" dirty="0" err="1">
                <a:solidFill>
                  <a:schemeClr val="tx1"/>
                </a:solidFill>
                <a:latin typeface="+mn-lt"/>
              </a:rPr>
              <a:t>doses</a:t>
            </a:r>
            <a:r>
              <a:rPr lang="it-IT" sz="1500" b="0" dirty="0">
                <a:solidFill>
                  <a:schemeClr val="tx1"/>
                </a:solidFill>
                <a:latin typeface="+mn-lt"/>
              </a:rPr>
              <a:t> (ca. 50 mg/cm</a:t>
            </a:r>
            <a:r>
              <a:rPr lang="it-IT" sz="15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it-IT" sz="1500" b="0" dirty="0">
                <a:solidFill>
                  <a:schemeClr val="tx1"/>
                </a:solidFill>
                <a:latin typeface="+mn-lt"/>
              </a:rPr>
              <a:t>)</a:t>
            </a:r>
            <a:endParaRPr lang="it-IT" sz="15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l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Typically</a:t>
            </a: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 :  ~ 100 kHz, </a:t>
            </a:r>
            <a:r>
              <a:rPr lang="it-IT" sz="1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amplitude</a:t>
            </a: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 10 </a:t>
            </a:r>
            <a:r>
              <a:rPr lang="it-IT" sz="1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kA</a:t>
            </a: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/m</a:t>
            </a:r>
          </a:p>
          <a:p>
            <a:pPr algn="l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it-IT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it-IT" sz="15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Minor side </a:t>
            </a:r>
            <a:r>
              <a:rPr lang="it-IT" sz="1500" b="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Symbol" pitchFamily="18" charset="2"/>
              </a:rPr>
              <a:t>effects</a:t>
            </a:r>
            <a:endParaRPr lang="it-IT" sz="1500" b="0" u="sng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4464050" y="4365625"/>
            <a:ext cx="4572000" cy="21859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it-IT" sz="16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Typical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values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of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the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reported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specific</a:t>
            </a:r>
            <a:r>
              <a:rPr lang="it-IT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loss </a:t>
            </a:r>
            <a:r>
              <a:rPr lang="it-IT" sz="15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</a:t>
            </a:r>
            <a:r>
              <a:rPr lang="it-IT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15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power</a:t>
            </a:r>
            <a:r>
              <a:rPr lang="it-IT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SLP or SAR 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(the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energy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converted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into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heat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per mass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unit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) are : 10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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200 W/g </a:t>
            </a:r>
          </a:p>
          <a:p>
            <a:pPr algn="l">
              <a:buFontTx/>
              <a:buChar char="•"/>
              <a:defRPr/>
            </a:pP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Exceptions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: </a:t>
            </a:r>
          </a:p>
          <a:p>
            <a:pPr algn="l">
              <a:defRPr/>
            </a:pP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  - 35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nm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bacterial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magnetosomes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(960 W/g at</a:t>
            </a:r>
          </a:p>
          <a:p>
            <a:pPr algn="l">
              <a:defRPr/>
            </a:pP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     410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KHz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and 10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kA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/m) </a:t>
            </a:r>
          </a:p>
          <a:p>
            <a:pPr algn="l">
              <a:defRPr/>
            </a:pP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  - 16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nm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γ-Fe</a:t>
            </a:r>
            <a:r>
              <a:rPr lang="it-IT" sz="1500" b="0" baseline="-25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O</a:t>
            </a:r>
            <a:r>
              <a:rPr lang="it-IT" sz="1500" b="0" baseline="-25000" dirty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N P ( 1650 W/g</a:t>
            </a:r>
          </a:p>
          <a:p>
            <a:pPr algn="l">
              <a:defRPr/>
            </a:pP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      at 700 kHz and 24.8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kA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/m,  300 W/g at 11 </a:t>
            </a:r>
            <a:r>
              <a:rPr lang="it-IT" sz="1500" b="0" dirty="0" err="1">
                <a:solidFill>
                  <a:schemeClr val="tx1"/>
                </a:solidFill>
                <a:latin typeface="Times New Roman" pitchFamily="18" charset="0"/>
              </a:rPr>
              <a:t>kA</a:t>
            </a:r>
            <a:r>
              <a:rPr lang="it-IT" sz="1500" b="0" dirty="0">
                <a:solidFill>
                  <a:schemeClr val="tx1"/>
                </a:solidFill>
                <a:latin typeface="Times New Roman" pitchFamily="18" charset="0"/>
              </a:rPr>
              <a:t>/m)</a:t>
            </a:r>
          </a:p>
        </p:txBody>
      </p:sp>
      <p:sp>
        <p:nvSpPr>
          <p:cNvPr id="29704" name="Text Box 58"/>
          <p:cNvSpPr txBox="1">
            <a:spLocks noChangeArrowheads="1"/>
          </p:cNvSpPr>
          <p:nvPr/>
        </p:nvSpPr>
        <p:spPr bwMode="auto">
          <a:xfrm>
            <a:off x="5795963" y="3141663"/>
            <a:ext cx="2384425" cy="1150937"/>
          </a:xfrm>
          <a:prstGeom prst="rect">
            <a:avLst/>
          </a:prstGeom>
          <a:noFill/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algn="just"/>
            <a:r>
              <a:rPr lang="it-IT" altLang="en-US" sz="1700" b="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H</a:t>
            </a:r>
            <a:r>
              <a:rPr lang="it-IT" altLang="en-US" sz="1700" b="0" baseline="-2500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0</a:t>
            </a:r>
            <a:r>
              <a:rPr lang="it-IT" altLang="en-US" sz="1700" b="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f ≤ 4 10</a:t>
            </a:r>
            <a:r>
              <a:rPr lang="it-IT" altLang="en-US" sz="1700" b="0" baseline="3000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9</a:t>
            </a:r>
            <a:r>
              <a:rPr lang="it-IT" altLang="en-US" sz="1700" b="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 Am</a:t>
            </a:r>
            <a:r>
              <a:rPr lang="it-IT" altLang="en-US" sz="1700" b="0" baseline="3000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-1</a:t>
            </a:r>
            <a:r>
              <a:rPr lang="it-IT" altLang="en-US" sz="1700" b="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s</a:t>
            </a:r>
            <a:r>
              <a:rPr lang="it-IT" altLang="en-US" sz="1700" b="0" baseline="3000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-1  (*)</a:t>
            </a:r>
          </a:p>
          <a:p>
            <a:pPr algn="just"/>
            <a:r>
              <a:rPr lang="it-IT" altLang="en-US" sz="1700" b="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50 kHz ≤ </a:t>
            </a:r>
            <a:r>
              <a:rPr lang="it-IT" altLang="en-US" sz="1700" b="0">
                <a:solidFill>
                  <a:srgbClr val="009900"/>
                </a:solidFill>
                <a:latin typeface="Symbol" pitchFamily="18" charset="2"/>
                <a:cs typeface="Arial" pitchFamily="34" charset="0"/>
                <a:sym typeface="Batang" pitchFamily="18" charset="-127"/>
              </a:rPr>
              <a:t>n</a:t>
            </a:r>
            <a:r>
              <a:rPr lang="it-IT" altLang="en-US" sz="1700" b="0">
                <a:solidFill>
                  <a:srgbClr val="009900"/>
                </a:solidFill>
                <a:latin typeface="Tahoma" pitchFamily="34" charset="0"/>
                <a:cs typeface="Arial" pitchFamily="34" charset="0"/>
                <a:sym typeface="Batang" pitchFamily="18" charset="-127"/>
              </a:rPr>
              <a:t> </a:t>
            </a:r>
            <a:r>
              <a:rPr lang="it-IT" altLang="en-US" sz="1700" b="0">
                <a:solidFill>
                  <a:srgbClr val="009900"/>
                </a:solidFill>
                <a:latin typeface="Tahoma" pitchFamily="34" charset="0"/>
                <a:cs typeface="Arial" pitchFamily="34" charset="0"/>
              </a:rPr>
              <a:t>≤ 1 MHz</a:t>
            </a:r>
            <a:endParaRPr lang="it-IT" altLang="en-US" sz="1700" b="0" baseline="30000">
              <a:solidFill>
                <a:srgbClr val="009900"/>
              </a:solidFill>
              <a:latin typeface="Tahoma" pitchFamily="34" charset="0"/>
              <a:cs typeface="Arial" pitchFamily="34" charset="0"/>
            </a:endParaRPr>
          </a:p>
          <a:p>
            <a:pPr algn="l" eaLnBrk="1" hangingPunct="1"/>
            <a:r>
              <a:rPr lang="it-IT" altLang="en-US" sz="1400" b="0">
                <a:solidFill>
                  <a:srgbClr val="008000"/>
                </a:solidFill>
                <a:latin typeface="Trebuchet MS" pitchFamily="34" charset="0"/>
                <a:cs typeface="Arial" pitchFamily="34" charset="0"/>
              </a:rPr>
              <a:t>(*) Depending on the radius of the exposed region</a:t>
            </a:r>
          </a:p>
        </p:txBody>
      </p:sp>
      <p:cxnSp>
        <p:nvCxnSpPr>
          <p:cNvPr id="11" name="Connettore 2 10"/>
          <p:cNvCxnSpPr/>
          <p:nvPr/>
        </p:nvCxnSpPr>
        <p:spPr bwMode="auto">
          <a:xfrm flipH="1" flipV="1">
            <a:off x="2700338" y="4365625"/>
            <a:ext cx="935037" cy="100806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</p:cxnSp>
      <p:sp>
        <p:nvSpPr>
          <p:cNvPr id="29706" name="CasellaDiTesto 14"/>
          <p:cNvSpPr txBox="1">
            <a:spLocks noChangeArrowheads="1"/>
          </p:cNvSpPr>
          <p:nvPr/>
        </p:nvSpPr>
        <p:spPr bwMode="auto">
          <a:xfrm>
            <a:off x="2916238" y="5445125"/>
            <a:ext cx="1441450" cy="323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1500">
                <a:solidFill>
                  <a:srgbClr val="FF0000"/>
                </a:solidFill>
              </a:rPr>
              <a:t>Head position</a:t>
            </a:r>
          </a:p>
        </p:txBody>
      </p:sp>
      <p:sp>
        <p:nvSpPr>
          <p:cNvPr id="29707" name="CasellaDiTesto 15"/>
          <p:cNvSpPr txBox="1">
            <a:spLocks noChangeArrowheads="1"/>
          </p:cNvSpPr>
          <p:nvPr/>
        </p:nvSpPr>
        <p:spPr bwMode="auto">
          <a:xfrm>
            <a:off x="2195513" y="3357563"/>
            <a:ext cx="815975" cy="322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1pPr>
            <a:lvl2pPr marL="742950" indent="-28575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2pPr>
            <a:lvl3pPr marL="11430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3pPr>
            <a:lvl4pPr marL="16002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4pPr>
            <a:lvl5pPr marL="2057400" indent="-228600" eaLnBrk="0" hangingPunct="0"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400" b="1">
                <a:solidFill>
                  <a:srgbClr val="0000FF"/>
                </a:solidFill>
                <a:latin typeface="Comic Sans MS" pitchFamily="66" charset="0"/>
                <a:ea typeface="MS Pゴシック"/>
                <a:cs typeface="MS Pゴシック"/>
              </a:defRPr>
            </a:lvl9pPr>
          </a:lstStyle>
          <a:p>
            <a:pPr eaLnBrk="1" hangingPunct="1"/>
            <a:r>
              <a:rPr lang="it-IT" altLang="en-US" sz="1500"/>
              <a:t>RF coil</a:t>
            </a:r>
          </a:p>
        </p:txBody>
      </p:sp>
      <p:grpSp>
        <p:nvGrpSpPr>
          <p:cNvPr id="29708" name="Gruppo 12"/>
          <p:cNvGrpSpPr>
            <a:grpSpLocks/>
          </p:cNvGrpSpPr>
          <p:nvPr/>
        </p:nvGrpSpPr>
        <p:grpSpPr bwMode="auto">
          <a:xfrm>
            <a:off x="7267575" y="0"/>
            <a:ext cx="1876425" cy="549275"/>
            <a:chOff x="7268167" y="0"/>
            <a:chExt cx="1875833" cy="548680"/>
          </a:xfrm>
        </p:grpSpPr>
        <p:pic>
          <p:nvPicPr>
            <p:cNvPr id="29709" name="Immagine 13" descr="fig_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2"/>
            <a:stretch>
              <a:fillRect/>
            </a:stretch>
          </p:blipFill>
          <p:spPr bwMode="auto">
            <a:xfrm>
              <a:off x="7268167" y="0"/>
              <a:ext cx="1875833" cy="11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Immagine 14" descr="fig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1" t="28947" r="9325" b="55263"/>
            <a:stretch>
              <a:fillRect/>
            </a:stretch>
          </p:blipFill>
          <p:spPr bwMode="auto">
            <a:xfrm>
              <a:off x="8351912" y="116632"/>
              <a:ext cx="7920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0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atin typeface="Comic Sans MS" panose="030F0702030302020204" pitchFamily="66" charset="0"/>
              </a:rPr>
              <a:t>Magnetism in medicine: some historical hints</a:t>
            </a:r>
            <a:endParaRPr lang="en-US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8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72723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Magnetic therapy through the ages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84213" y="4125913"/>
            <a:ext cx="76549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medical doctor, german, lived in Austria, Germany, France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He studied the </a:t>
            </a:r>
            <a:r>
              <a:rPr lang="it-IT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influence of planets and living beings</a:t>
            </a: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on sick persons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Animal gravity</a:t>
            </a: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: the forces among things and living beings penetrate the body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and harmonize it.  When they are contrasted, a disease is developed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Mesmer’s magnetic stones, animal magnetism, </a:t>
            </a:r>
            <a:r>
              <a:rPr lang="it-IT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“magnetic” fluid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He </a:t>
            </a:r>
            <a:r>
              <a:rPr lang="it-IT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founded</a:t>
            </a: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(in his house) the Landstrasse nursing home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book : Mémoire sur la découverte du magnétisme animal</a:t>
            </a: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39813"/>
            <a:ext cx="492760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9" name="Picture 7" descr="Aimag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539750" y="90488"/>
            <a:ext cx="66976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Magnetic therapy through the ages</a:t>
            </a: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56181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23850" y="4067175"/>
            <a:ext cx="8569325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 left medical school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without taking a degree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elaborated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electro-magnetic apparatus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treated patients with musical therapy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sold medicines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such as “Electrical Aether” and “Nervous Aetherial Balsam.”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converted a large house in an opulent section of London into Temple of Health.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Young woman involved : Emma Lyon, in later years wife of Sir William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Hamilton and Lord Nelson's lover.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The centerpiece of the Temple of Health was the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'Celestial Bed'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(fee of £ 50 a night) </a:t>
            </a:r>
          </a:p>
        </p:txBody>
      </p:sp>
      <p:pic>
        <p:nvPicPr>
          <p:cNvPr id="157703" name="Picture 7" descr="Aimag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6084888" y="2060575"/>
            <a:ext cx="2760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Dr (!!!) James Graham </a:t>
            </a:r>
          </a:p>
          <a:p>
            <a:r>
              <a:rPr lang="it-IT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(1745–1794)</a:t>
            </a:r>
          </a:p>
        </p:txBody>
      </p:sp>
    </p:spTree>
    <p:extLst>
      <p:ext uri="{BB962C8B-B14F-4D97-AF65-F5344CB8AC3E}">
        <p14:creationId xmlns:p14="http://schemas.microsoft.com/office/powerpoint/2010/main" val="29689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0" y="115888"/>
            <a:ext cx="76676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Magnetic therapy through the ages</a:t>
            </a:r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08050"/>
            <a:ext cx="603567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6" b="50237"/>
          <a:stretch>
            <a:fillRect/>
          </a:stretch>
        </p:blipFill>
        <p:spPr bwMode="auto">
          <a:xfrm>
            <a:off x="3995738" y="4797425"/>
            <a:ext cx="1625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727" name="Picture 7" descr="Aimagn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69"/>
          <a:stretch>
            <a:fillRect/>
          </a:stretch>
        </p:blipFill>
        <p:spPr bwMode="auto">
          <a:xfrm>
            <a:off x="1258888" y="4724400"/>
            <a:ext cx="16256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8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7416800" cy="977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Magnetic therapy mostly still not FDA approved (from the web, 2008)</a:t>
            </a:r>
            <a:r>
              <a:rPr lang="it-IT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…</a:t>
            </a:r>
            <a:r>
              <a:rPr lang="it-IT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280582" name="Picture 6" descr="Aimagn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179388" y="1125538"/>
            <a:ext cx="87122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solidFill>
                  <a:schemeClr val="tx1"/>
                </a:solidFill>
                <a:effectLst/>
              </a:rPr>
              <a:t>* Claims about </a:t>
            </a:r>
            <a:r>
              <a:rPr lang="it-IT" altLang="en-US" sz="14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magnetic therapy</a:t>
            </a:r>
            <a:r>
              <a:rPr lang="it-IT" altLang="en-US" sz="1400" b="0">
                <a:solidFill>
                  <a:schemeClr val="tx1"/>
                </a:solidFill>
                <a:effectLst/>
              </a:rPr>
              <a:t> are based on the fact that </a:t>
            </a:r>
            <a:r>
              <a:rPr lang="it-IT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some cells and tissues </a:t>
            </a:r>
          </a:p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in the human body give off electromagnetic impulses</a:t>
            </a:r>
            <a:r>
              <a:rPr lang="it-IT" altLang="en-US" sz="1400" b="0">
                <a:solidFill>
                  <a:schemeClr val="tx1"/>
                </a:solidFill>
                <a:effectLst/>
              </a:rPr>
              <a:t>. </a:t>
            </a:r>
          </a:p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solidFill>
                  <a:schemeClr val="tx1"/>
                </a:solidFill>
                <a:effectLst/>
              </a:rPr>
              <a:t>* Some practitioners think the </a:t>
            </a:r>
            <a:r>
              <a:rPr lang="it-IT" altLang="en-US" sz="14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presence of illness or injury disrupts these fields</a:t>
            </a:r>
            <a:r>
              <a:rPr lang="it-IT" altLang="en-US" sz="1400" b="0">
                <a:solidFill>
                  <a:schemeClr val="tx1"/>
                </a:solidFill>
                <a:effectLst/>
              </a:rPr>
              <a:t>. </a:t>
            </a:r>
          </a:p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solidFill>
                  <a:schemeClr val="tx1"/>
                </a:solidFill>
                <a:effectLst/>
              </a:rPr>
              <a:t>* Magnets produce energy fields of different strengths, which proponents believe </a:t>
            </a:r>
          </a:p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solidFill>
                  <a:schemeClr val="tx1"/>
                </a:solidFill>
                <a:effectLst/>
              </a:rPr>
              <a:t>can penetrate the human body, correcting disturbances and restoring health to the afflicted systems, </a:t>
            </a:r>
          </a:p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solidFill>
                  <a:schemeClr val="tx1"/>
                </a:solidFill>
                <a:effectLst/>
              </a:rPr>
              <a:t>organs, and cells.</a:t>
            </a:r>
            <a:r>
              <a:rPr lang="it-IT" altLang="en-US" sz="1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Proponents claim magnetic therapy can relieve pain</a:t>
            </a:r>
            <a:r>
              <a:rPr lang="en-GB" altLang="en-US" sz="1400" b="0">
                <a:solidFill>
                  <a:schemeClr val="tx1"/>
                </a:solidFill>
                <a:effectLst/>
              </a:rPr>
              <a:t> (</a:t>
            </a:r>
            <a:r>
              <a:rPr lang="en-GB" altLang="en-US" sz="1000" b="0">
                <a:solidFill>
                  <a:schemeClr val="tx1"/>
                </a:solidFill>
                <a:effectLst/>
              </a:rPr>
              <a:t>caused by arthritis, </a:t>
            </a:r>
          </a:p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000" b="0">
                <a:solidFill>
                  <a:schemeClr val="tx1"/>
                </a:solidFill>
                <a:effectLst/>
              </a:rPr>
              <a:t>headaches, migraine headaches, and stress and can also heal broken bones, improve circulation, reverse degenerative diseases, and cure cancer). </a:t>
            </a:r>
          </a:p>
          <a:p>
            <a:pPr algn="l" eaLnBrk="0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it-IT" altLang="en-US" sz="1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One small but well-publicized randomized clinical trial</a:t>
            </a:r>
            <a:r>
              <a:rPr lang="it-IT" altLang="en-US" sz="1400" b="0">
                <a:solidFill>
                  <a:schemeClr val="tx1"/>
                </a:solidFill>
                <a:effectLst/>
              </a:rPr>
              <a:t> conducted at the Baylor College of Medicine : the permanent placement of small magnets reduced pain in people who had recovered from polio. </a:t>
            </a:r>
            <a:endParaRPr lang="en-GB" altLang="en-US" sz="1400" b="0">
              <a:solidFill>
                <a:schemeClr val="tx1"/>
              </a:solidFill>
              <a:effectLst/>
            </a:endParaRP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250825" y="4114800"/>
            <a:ext cx="83724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600" b="0">
                <a:solidFill>
                  <a:schemeClr val="tx1"/>
                </a:solidFill>
                <a:effectLst/>
              </a:rPr>
              <a:t>The FDA </a:t>
            </a:r>
            <a:r>
              <a:rPr lang="it-IT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 not approved</a:t>
            </a:r>
            <a:r>
              <a:rPr lang="it-IT" altLang="en-US" sz="1600" b="0">
                <a:solidFill>
                  <a:schemeClr val="tx1"/>
                </a:solidFill>
                <a:effectLst/>
              </a:rPr>
              <a:t> </a:t>
            </a:r>
            <a:r>
              <a:rPr lang="it-IT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marketing</a:t>
            </a:r>
            <a:r>
              <a:rPr lang="it-IT" altLang="en-US" sz="1600" b="0">
                <a:solidFill>
                  <a:schemeClr val="tx1"/>
                </a:solidFill>
                <a:effectLst/>
              </a:rPr>
              <a:t> of magnets with claims of health benefits 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600" b="0">
                <a:solidFill>
                  <a:schemeClr val="tx1"/>
                </a:solidFill>
                <a:effectLst/>
              </a:rPr>
              <a:t>According to the FDA, </a:t>
            </a:r>
            <a:r>
              <a:rPr lang="it-IT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magnets used for magnetic therapy are generally considered safe</a:t>
            </a:r>
            <a:r>
              <a:rPr lang="it-IT" altLang="en-US" sz="1600" b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600" b="0">
                <a:solidFill>
                  <a:schemeClr val="tx1"/>
                </a:solidFill>
                <a:effectLst/>
              </a:rPr>
              <a:t>However, implantable medical devices such as pacemakers, 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600" b="0">
                <a:solidFill>
                  <a:schemeClr val="tx1"/>
                </a:solidFill>
                <a:effectLst/>
              </a:rPr>
              <a:t>defibrillators, or infusion pumps </a:t>
            </a:r>
            <a:r>
              <a:rPr lang="it-IT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be adversely affected by magnets</a:t>
            </a:r>
            <a:r>
              <a:rPr lang="it-IT" altLang="en-US" sz="1600" b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800" i="1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FDA approved in 2011</a:t>
            </a:r>
            <a:r>
              <a:rPr lang="it-IT" altLang="en-US" sz="1400" b="0">
                <a:solidFill>
                  <a:schemeClr val="tx1"/>
                </a:solidFill>
                <a:effectLst/>
              </a:rPr>
              <a:t> </a:t>
            </a:r>
            <a:r>
              <a:rPr lang="it-IT" altLang="en-US" sz="1400">
                <a:effectLst/>
              </a:rPr>
              <a:t>Pulsed electromagnetic field therapy (PEMFT)</a:t>
            </a:r>
            <a:r>
              <a:rPr lang="it-IT" altLang="en-US" sz="1400" b="0">
                <a:effectLst/>
              </a:rPr>
              <a:t>, 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effectLst/>
              </a:rPr>
              <a:t>also called </a:t>
            </a:r>
            <a:r>
              <a:rPr lang="it-IT" altLang="en-US" sz="1400">
                <a:effectLst/>
              </a:rPr>
              <a:t>pulsed magnetic therapy</a:t>
            </a:r>
            <a:r>
              <a:rPr lang="it-IT" altLang="en-US" sz="1400" b="0">
                <a:effectLst/>
              </a:rPr>
              <a:t>, </a:t>
            </a:r>
            <a:r>
              <a:rPr lang="it-IT" altLang="en-US" sz="1400">
                <a:effectLst/>
              </a:rPr>
              <a:t>pulse magnetotherapy</a:t>
            </a:r>
            <a:r>
              <a:rPr lang="it-IT" altLang="en-US" sz="1400" b="0">
                <a:effectLst/>
              </a:rPr>
              <a:t>, 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effectLst/>
              </a:rPr>
              <a:t>or </a:t>
            </a:r>
            <a:r>
              <a:rPr lang="it-IT" altLang="en-US" sz="1400">
                <a:effectLst/>
              </a:rPr>
              <a:t>PEMF</a:t>
            </a:r>
            <a:r>
              <a:rPr lang="it-IT" altLang="en-US" sz="1400" b="0">
                <a:effectLst/>
              </a:rPr>
              <a:t>, is a reparative technique most commonly used in the </a:t>
            </a:r>
            <a:r>
              <a:rPr lang="it-IT" altLang="en-US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of orthopedics</a:t>
            </a:r>
            <a:r>
              <a:rPr lang="it-IT" altLang="en-US" sz="1800" b="0">
                <a:effectLst/>
              </a:rPr>
              <a:t> 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1400" b="0">
                <a:effectLst/>
              </a:rPr>
              <a:t>for the treatment of non-union fractures, failed fusions, congenital </a:t>
            </a:r>
            <a:r>
              <a:rPr lang="it-IT" altLang="en-US" sz="1400" b="0">
                <a:effectLst/>
                <a:hlinkClick r:id="rId3" tooltip="Pseudarthrosis"/>
              </a:rPr>
              <a:t>pseudarthrosis</a:t>
            </a:r>
            <a:r>
              <a:rPr lang="it-IT" altLang="en-US" sz="1400" b="0">
                <a:effectLst/>
              </a:rPr>
              <a:t> and depression. I</a:t>
            </a:r>
            <a:r>
              <a:rPr lang="it-IT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2176463" y="3573463"/>
            <a:ext cx="4178300" cy="465137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…… more about FDA position </a:t>
            </a:r>
          </a:p>
        </p:txBody>
      </p:sp>
    </p:spTree>
    <p:extLst>
      <p:ext uri="{BB962C8B-B14F-4D97-AF65-F5344CB8AC3E}">
        <p14:creationId xmlns:p14="http://schemas.microsoft.com/office/powerpoint/2010/main" val="11157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4168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More serious stuff … biomagnetic fields</a:t>
            </a:r>
          </a:p>
        </p:txBody>
      </p:sp>
      <p:pic>
        <p:nvPicPr>
          <p:cNvPr id="159758" name="Picture 14" descr="biomagnetic fie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11299" r="16083"/>
          <a:stretch>
            <a:fillRect/>
          </a:stretch>
        </p:blipFill>
        <p:spPr bwMode="auto">
          <a:xfrm>
            <a:off x="1187450" y="1052513"/>
            <a:ext cx="6840538" cy="5172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9" name="Picture 15" descr="Aimag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60" name="Oval 16"/>
          <p:cNvSpPr>
            <a:spLocks noChangeArrowheads="1"/>
          </p:cNvSpPr>
          <p:nvPr/>
        </p:nvSpPr>
        <p:spPr bwMode="auto">
          <a:xfrm>
            <a:off x="2700338" y="1341438"/>
            <a:ext cx="935037" cy="5032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9761" name="Oval 17"/>
          <p:cNvSpPr>
            <a:spLocks noChangeArrowheads="1"/>
          </p:cNvSpPr>
          <p:nvPr/>
        </p:nvSpPr>
        <p:spPr bwMode="auto">
          <a:xfrm>
            <a:off x="2843213" y="1268413"/>
            <a:ext cx="720725" cy="503237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684213" y="188913"/>
            <a:ext cx="6696075" cy="614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Magnetic navigation (FDA approved)</a:t>
            </a:r>
          </a:p>
        </p:txBody>
      </p:sp>
      <p:pic>
        <p:nvPicPr>
          <p:cNvPr id="163844" name="Picture 4" descr="3653ste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81075"/>
            <a:ext cx="4681537" cy="26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4775200" y="1677988"/>
            <a:ext cx="42608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5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Magnetic navigation</a:t>
            </a:r>
            <a:r>
              <a:rPr lang="it-IT" altLang="en-US" sz="25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system</a:t>
            </a:r>
          </a:p>
          <a:p>
            <a:endParaRPr lang="it-IT" altLang="en-US" sz="250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it-IT" altLang="en-US" sz="21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Niobe system by Stereotaxis inc</a:t>
            </a:r>
          </a:p>
        </p:txBody>
      </p:sp>
      <p:pic>
        <p:nvPicPr>
          <p:cNvPr id="163846" name="Picture 6" descr="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9" t="4488" r="7925" b="36385"/>
          <a:stretch>
            <a:fillRect/>
          </a:stretch>
        </p:blipFill>
        <p:spPr bwMode="auto">
          <a:xfrm>
            <a:off x="468313" y="3789363"/>
            <a:ext cx="17272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7" name="Picture 7" descr="Aimagn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3563938" y="3730625"/>
            <a:ext cx="532923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Two large permanent (H~0.1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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0.2 T) </a:t>
            </a:r>
            <a:r>
              <a:rPr lang="it-IT" altLang="en-U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magnets guide :</a:t>
            </a:r>
          </a:p>
          <a:p>
            <a:pPr algn="l"/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a magnetic tipped-guide </a:t>
            </a:r>
            <a:r>
              <a:rPr lang="it-IT" altLang="en-U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wire</a:t>
            </a:r>
          </a:p>
          <a:p>
            <a:pPr algn="l"/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an electrophysiology mapping </a:t>
            </a:r>
            <a:r>
              <a:rPr lang="it-IT" altLang="en-U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catheter</a:t>
            </a:r>
          </a:p>
          <a:p>
            <a:pPr algn="l"/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through the patient’s </a:t>
            </a:r>
            <a:r>
              <a:rPr lang="it-IT" altLang="en-US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vascular system</a:t>
            </a:r>
          </a:p>
          <a:p>
            <a:pPr algn="l"/>
            <a:endParaRPr lang="it-IT" altLang="en-US" sz="17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Applied to :</a:t>
            </a:r>
          </a:p>
          <a:p>
            <a:pPr algn="l">
              <a:buFontTx/>
              <a:buChar char="-"/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diagnosis of congenital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heart disease in neonates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>
              <a:buFontTx/>
              <a:buChar char="-"/>
            </a:pP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cardiac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bypass</a:t>
            </a:r>
          </a:p>
          <a:p>
            <a:pPr algn="l"/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repair of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 occlusions</a:t>
            </a:r>
          </a:p>
          <a:p>
            <a:pPr algn="l"/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it-IT" altLang="en-US" sz="17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 delivery</a:t>
            </a:r>
            <a:r>
              <a:rPr lang="it-IT" altLang="en-US" sz="17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angiogenic factors to damaged heart</a:t>
            </a:r>
            <a:endParaRPr lang="it-IT" altLang="en-US" sz="1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2339975" y="4149725"/>
            <a:ext cx="12239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H="1">
            <a:off x="2195513" y="4365625"/>
            <a:ext cx="1439862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altLang="en-US" sz="16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55650" y="115888"/>
            <a:ext cx="68405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1pPr>
            <a:lvl2pPr marL="9144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2pPr>
            <a:lvl3pPr marL="13716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3pPr>
            <a:lvl4pPr marL="18288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4pPr>
            <a:lvl5pPr marL="2286000" indent="-457200" eaLnBrk="0" hangingPunct="0"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Times New Roman" pitchFamily="18" charset="0"/>
                <a:ea typeface="MS Pゴシック"/>
                <a:cs typeface="MS Pゴシック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MEG (FDA approved)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79388" y="5589588"/>
            <a:ext cx="492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Magneto encephalography (MEG)</a:t>
            </a:r>
          </a:p>
        </p:txBody>
      </p:sp>
      <p:pic>
        <p:nvPicPr>
          <p:cNvPr id="162823" name="Picture 7" descr="me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96975"/>
            <a:ext cx="2692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Picture 8" descr="me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5199" r="11052" b="18501"/>
          <a:stretch>
            <a:fillRect/>
          </a:stretch>
        </p:blipFill>
        <p:spPr bwMode="auto">
          <a:xfrm>
            <a:off x="2771775" y="1196975"/>
            <a:ext cx="24257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9" descr="meg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682" r="3716" b="8482"/>
          <a:stretch>
            <a:fillRect/>
          </a:stretch>
        </p:blipFill>
        <p:spPr bwMode="auto">
          <a:xfrm>
            <a:off x="5148263" y="1196975"/>
            <a:ext cx="39211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6" name="Picture 10" descr="Aimagn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6"/>
          <a:stretch>
            <a:fillRect/>
          </a:stretch>
        </p:blipFill>
        <p:spPr bwMode="auto">
          <a:xfrm>
            <a:off x="7991475" y="0"/>
            <a:ext cx="11525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1052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Image</vt:lpstr>
      <vt:lpstr>Testo di riferimento</vt:lpstr>
      <vt:lpstr>Magnetism in medicine: some historical hints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magnetic nanoparticles ?</vt:lpstr>
      <vt:lpstr>…….for biomedical applications….</vt:lpstr>
      <vt:lpstr>PowerPoint Presentation</vt:lpstr>
      <vt:lpstr>PowerPoint Presentation</vt:lpstr>
      <vt:lpstr>PowerPoint Presentation</vt:lpstr>
      <vt:lpstr>Magnetic Particle Imaging – MPI (preclinical)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2016-10-03T11:20:10Z</dcterms:created>
  <dcterms:modified xsi:type="dcterms:W3CDTF">2016-10-03T11:30:35Z</dcterms:modified>
</cp:coreProperties>
</file>