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5199975" cy="35999738"/>
  <p:notesSz cx="6797675" cy="9928225"/>
  <p:defaultTextStyle>
    <a:defPPr>
      <a:defRPr lang="it-IT"/>
    </a:defPPr>
    <a:lvl1pPr marL="0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360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6717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5076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3433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1793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0150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78509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46866" algn="l" defTabSz="2936717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/>
    <p:restoredTop sz="94634"/>
  </p:normalViewPr>
  <p:slideViewPr>
    <p:cSldViewPr snapToGrid="0" snapToObjects="1">
      <p:cViewPr>
        <p:scale>
          <a:sx n="51" d="100"/>
          <a:sy n="51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1AB7-8559-2D45-A46E-21A1318A62FF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1241425"/>
            <a:ext cx="234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19010-5A56-2841-ADFE-80BB78105B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80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19010-5A56-2841-ADFE-80BB78105B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00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5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1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4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3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9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7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94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39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80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5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72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E8F0-A01E-8146-BFA3-2DA3E2E47EC6}" type="datetimeFigureOut">
              <a:rPr lang="it-IT" smtClean="0"/>
              <a:t>30/06/20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A20F-54E7-4C48-BF1D-71A8140F45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4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48711-CC18-3C4B-A6EB-74802180C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08" y="434345"/>
            <a:ext cx="11885865" cy="2438400"/>
          </a:xfrm>
        </p:spPr>
        <p:txBody>
          <a:bodyPr>
            <a:normAutofit fontScale="90000"/>
          </a:bodyPr>
          <a:lstStyle/>
          <a:p>
            <a:r>
              <a:rPr lang="it-IT" sz="5000" b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Risultati preliminari dell’applicazione di un prodotto post-</a:t>
            </a:r>
            <a:r>
              <a:rPr lang="it-IT" sz="5000" b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dipping</a:t>
            </a:r>
            <a:r>
              <a:rPr lang="it-IT" sz="5000" b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a base di </a:t>
            </a:r>
            <a:r>
              <a:rPr lang="it-IT" sz="5000" b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batteriocine</a:t>
            </a:r>
            <a:r>
              <a:rPr lang="it-IT" sz="5000" b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da </a:t>
            </a:r>
            <a:r>
              <a:rPr lang="it-IT" sz="5000" b="1" i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Lac</a:t>
            </a:r>
            <a:r>
              <a:rPr lang="it-IT" sz="5000" b="1" i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. </a:t>
            </a:r>
            <a:r>
              <a:rPr lang="it-IT" sz="5000" b="1" i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lactis</a:t>
            </a:r>
            <a:r>
              <a:rPr lang="it-IT" sz="5000" b="1" i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it-IT" sz="5000" b="1" i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subsp</a:t>
            </a:r>
            <a:r>
              <a:rPr lang="it-IT" sz="5000" b="1" i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. </a:t>
            </a:r>
            <a:r>
              <a:rPr lang="it-IT" sz="5000" b="1" i="1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cremoris</a:t>
            </a:r>
            <a:r>
              <a:rPr lang="it-IT" sz="5000" b="1" i="1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endParaRPr lang="it-IT" sz="5000" i="1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5DB3CE-69E3-F941-9BFD-4F918347E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3" y="5920372"/>
            <a:ext cx="3405981" cy="558799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3600" b="1" dirty="0">
                <a:cs typeface="Arial" panose="020B0604020202020204" pitchFamily="34" charset="0"/>
              </a:rPr>
              <a:t>Introduzione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23FF00-FE7A-314E-9DA1-B10D6CC30293}"/>
              </a:ext>
            </a:extLst>
          </p:cNvPr>
          <p:cNvSpPr/>
          <p:nvPr/>
        </p:nvSpPr>
        <p:spPr>
          <a:xfrm>
            <a:off x="1372905" y="3118182"/>
            <a:ext cx="11164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Milena Brasca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Marta </a:t>
            </a:r>
            <a:r>
              <a:rPr lang="it-IT" sz="2400" dirty="0" err="1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Rebolini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Luciana Bava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Maddalena </a:t>
            </a:r>
            <a:r>
              <a:rPr lang="it-IT" sz="2400" dirty="0" err="1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Zucali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Clara Albano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Daniele Beretta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4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, Renata Piccinini </a:t>
            </a:r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1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</a:t>
            </a:r>
          </a:p>
          <a:p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1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Università degli Studi di Milano, Dipartimento di Medicina Veterinaria </a:t>
            </a:r>
          </a:p>
          <a:p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CNR, Istituto di Scienze delle Produzioni Alimentari, Milano</a:t>
            </a:r>
          </a:p>
          <a:p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Università degli Studi di Milano, Dipartimento di Scienze Agrarie e Ambientali </a:t>
            </a:r>
          </a:p>
          <a:p>
            <a:r>
              <a:rPr lang="it-IT" sz="2400" baseline="300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4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Allegrini</a:t>
            </a:r>
            <a:r>
              <a:rPr lang="it-IT" sz="2400" dirty="0">
                <a:solidFill>
                  <a:prstClr val="black"/>
                </a:solidFill>
                <a:ea typeface="Palatino" pitchFamily="2" charset="77"/>
                <a:cs typeface="Arial" panose="020B0604020202020204" pitchFamily="34" charset="0"/>
              </a:rPr>
              <a:t> S.p.A. 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F08020-EA3D-3848-A8B0-E2CE4925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182" y="2718617"/>
            <a:ext cx="4688160" cy="163540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4CAA3D-3D31-4048-BBE1-752F52A288B1}"/>
              </a:ext>
            </a:extLst>
          </p:cNvPr>
          <p:cNvSpPr/>
          <p:nvPr/>
        </p:nvSpPr>
        <p:spPr>
          <a:xfrm>
            <a:off x="1144753" y="6428442"/>
            <a:ext cx="11164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cs typeface="Arial" panose="020B0604020202020204" pitchFamily="34" charset="0"/>
              </a:rPr>
              <a:t>La mastite è una delle patologie maggiormente diffuse negli allevamenti delle bovine da latte e responsabile di ingenti perdite economiche. Fra i mezzi di prevenzione, uno dei principali è la disinfezione del capezzolo alla fine della mungitura. Sul mercato è presente un gran numero di disinfettanti, generalmente di natura chimica, mentre sono pochi quelli a base di sostanze naturali. Negli ultimi anni sono state introdotte restrizioni normative comunitarie molto severe riguardo l’uso dei biocidi [1] e attualmente è in discussione la loro applicazione in campo zootecnico: per questo motivo appare di grande interesse lo sviluppo di prodotti alternativi. Le </a:t>
            </a:r>
            <a:r>
              <a:rPr lang="it-IT" sz="2600" dirty="0" err="1">
                <a:cs typeface="Arial" panose="020B0604020202020204" pitchFamily="34" charset="0"/>
              </a:rPr>
              <a:t>batteriocine</a:t>
            </a:r>
            <a:r>
              <a:rPr lang="it-IT" sz="2600" dirty="0">
                <a:cs typeface="Arial" panose="020B0604020202020204" pitchFamily="34" charset="0"/>
              </a:rPr>
              <a:t> sono peptidi prodotti da diversi ceppi batterici, che esercitano la loro attività battericida agendo a livello della parete batterica o della membrana cellulare, causando fuoriuscita di ioni e quindi perdita di vitalità del batterio.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C81B922-56E6-0341-A49B-086C6C99B9C8}"/>
              </a:ext>
            </a:extLst>
          </p:cNvPr>
          <p:cNvSpPr txBox="1">
            <a:spLocks/>
          </p:cNvSpPr>
          <p:nvPr/>
        </p:nvSpPr>
        <p:spPr>
          <a:xfrm>
            <a:off x="1142572" y="11455277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Scopo del lavoro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2AA6228-6F46-FC49-9F17-9347CF6A45FE}"/>
              </a:ext>
            </a:extLst>
          </p:cNvPr>
          <p:cNvSpPr/>
          <p:nvPr/>
        </p:nvSpPr>
        <p:spPr>
          <a:xfrm>
            <a:off x="1142572" y="11941229"/>
            <a:ext cx="11164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cs typeface="Arial" panose="020B0604020202020204" pitchFamily="34" charset="0"/>
              </a:rPr>
              <a:t>Scopo del lavoro è stata la verifica in campo dell’efficacia di un prodotto sperimentale post-</a:t>
            </a:r>
            <a:r>
              <a:rPr lang="it-IT" sz="2600" dirty="0" err="1">
                <a:cs typeface="Arial" panose="020B0604020202020204" pitchFamily="34" charset="0"/>
              </a:rPr>
              <a:t>dipping</a:t>
            </a:r>
            <a:r>
              <a:rPr lang="it-IT" sz="2600" dirty="0">
                <a:cs typeface="Arial" panose="020B0604020202020204" pitchFamily="34" charset="0"/>
              </a:rPr>
              <a:t> a base di </a:t>
            </a:r>
            <a:r>
              <a:rPr lang="it-IT" sz="2600" dirty="0" err="1">
                <a:cs typeface="Arial" panose="020B0604020202020204" pitchFamily="34" charset="0"/>
              </a:rPr>
              <a:t>batteriocine</a:t>
            </a:r>
            <a:r>
              <a:rPr lang="it-IT" sz="2600" dirty="0">
                <a:cs typeface="Arial" panose="020B0604020202020204" pitchFamily="34" charset="0"/>
              </a:rPr>
              <a:t> prodotte da un ceppo di </a:t>
            </a:r>
            <a:r>
              <a:rPr lang="it-IT" sz="2600" i="1" dirty="0" err="1">
                <a:cs typeface="Arial" panose="020B0604020202020204" pitchFamily="34" charset="0"/>
              </a:rPr>
              <a:t>Lactococcus</a:t>
            </a:r>
            <a:r>
              <a:rPr lang="it-IT" sz="2600" i="1" dirty="0">
                <a:cs typeface="Arial" panose="020B0604020202020204" pitchFamily="34" charset="0"/>
              </a:rPr>
              <a:t> </a:t>
            </a:r>
            <a:r>
              <a:rPr lang="it-IT" sz="2600" i="1" dirty="0" err="1">
                <a:cs typeface="Arial" panose="020B0604020202020204" pitchFamily="34" charset="0"/>
              </a:rPr>
              <a:t>lactis</a:t>
            </a:r>
            <a:r>
              <a:rPr lang="it-IT" sz="2600" i="1" dirty="0">
                <a:cs typeface="Arial" panose="020B0604020202020204" pitchFamily="34" charset="0"/>
              </a:rPr>
              <a:t> </a:t>
            </a:r>
            <a:r>
              <a:rPr lang="it-IT" sz="2600" i="1" dirty="0" err="1">
                <a:cs typeface="Arial" panose="020B0604020202020204" pitchFamily="34" charset="0"/>
              </a:rPr>
              <a:t>subsp</a:t>
            </a:r>
            <a:r>
              <a:rPr lang="it-IT" sz="2600" i="1" dirty="0">
                <a:cs typeface="Arial" panose="020B0604020202020204" pitchFamily="34" charset="0"/>
              </a:rPr>
              <a:t>. </a:t>
            </a:r>
            <a:r>
              <a:rPr lang="it-IT" sz="2600" i="1" dirty="0" err="1">
                <a:cs typeface="Arial" panose="020B0604020202020204" pitchFamily="34" charset="0"/>
              </a:rPr>
              <a:t>cremoris</a:t>
            </a:r>
            <a:r>
              <a:rPr lang="it-IT" sz="2600" i="1" dirty="0">
                <a:cs typeface="Arial" panose="020B0604020202020204" pitchFamily="34" charset="0"/>
              </a:rPr>
              <a:t> </a:t>
            </a:r>
            <a:r>
              <a:rPr lang="it-IT" sz="2600" dirty="0">
                <a:cs typeface="Arial" panose="020B0604020202020204" pitchFamily="34" charset="0"/>
              </a:rPr>
              <a:t>isolato da formaggio caprino</a:t>
            </a:r>
            <a:r>
              <a:rPr lang="it-IT" sz="2600" i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695FDC84-5332-5F47-9555-78F727586775}"/>
              </a:ext>
            </a:extLst>
          </p:cNvPr>
          <p:cNvSpPr txBox="1">
            <a:spLocks/>
          </p:cNvSpPr>
          <p:nvPr/>
        </p:nvSpPr>
        <p:spPr>
          <a:xfrm>
            <a:off x="1142572" y="13499248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Materiali e Metodi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3761A1F-F71C-6441-BF7F-9E92E3CDDB57}"/>
              </a:ext>
            </a:extLst>
          </p:cNvPr>
          <p:cNvSpPr/>
          <p:nvPr/>
        </p:nvSpPr>
        <p:spPr>
          <a:xfrm>
            <a:off x="1142572" y="14047057"/>
            <a:ext cx="11164528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2600" b="1" dirty="0">
                <a:cs typeface="Arial" panose="020B0604020202020204" pitchFamily="34" charset="0"/>
              </a:rPr>
              <a:t>Formulazione sperimentale </a:t>
            </a:r>
            <a:r>
              <a:rPr lang="it-IT" sz="2600" dirty="0">
                <a:cs typeface="Arial" panose="020B0604020202020204" pitchFamily="34" charset="0"/>
              </a:rPr>
              <a:t>-</a:t>
            </a:r>
            <a:r>
              <a:rPr lang="it-IT" sz="2600" b="1" dirty="0">
                <a:cs typeface="Arial" panose="020B0604020202020204" pitchFamily="34" charset="0"/>
              </a:rPr>
              <a:t> </a:t>
            </a:r>
            <a:r>
              <a:rPr lang="it-IT" sz="2600" dirty="0">
                <a:cs typeface="Arial" panose="020B0604020202020204" pitchFamily="34" charset="0"/>
              </a:rPr>
              <a:t>l’attività della </a:t>
            </a:r>
            <a:r>
              <a:rPr lang="it-IT" sz="2600" dirty="0" err="1">
                <a:cs typeface="Arial" panose="020B0604020202020204" pitchFamily="34" charset="0"/>
              </a:rPr>
              <a:t>batteriocina</a:t>
            </a:r>
            <a:r>
              <a:rPr lang="it-IT" sz="2600" dirty="0">
                <a:cs typeface="Arial" panose="020B0604020202020204" pitchFamily="34" charset="0"/>
              </a:rPr>
              <a:t> verso i principali batteri </a:t>
            </a:r>
            <a:r>
              <a:rPr lang="it-IT" sz="2600" dirty="0" err="1">
                <a:cs typeface="Arial" panose="020B0604020202020204" pitchFamily="34" charset="0"/>
              </a:rPr>
              <a:t>mastitogeni</a:t>
            </a:r>
            <a:r>
              <a:rPr lang="it-IT" sz="2600" dirty="0">
                <a:cs typeface="Arial" panose="020B0604020202020204" pitchFamily="34" charset="0"/>
              </a:rPr>
              <a:t> era stata verificata in precedenza, utilizzando il test della minima concentrazione inibente (MIC). In base ai risultati, il terreno colturale contenente la </a:t>
            </a:r>
            <a:r>
              <a:rPr lang="it-IT" sz="2600" dirty="0" err="1">
                <a:cs typeface="Arial" panose="020B0604020202020204" pitchFamily="34" charset="0"/>
              </a:rPr>
              <a:t>batteriocina</a:t>
            </a:r>
            <a:r>
              <a:rPr lang="it-IT" sz="2600" dirty="0">
                <a:cs typeface="Arial" panose="020B0604020202020204" pitchFamily="34" charset="0"/>
              </a:rPr>
              <a:t> è stato diluito 1:3 nella base della formulazione, contenente emollienti e fornita dalla ditta.</a:t>
            </a:r>
          </a:p>
          <a:p>
            <a:pPr algn="just">
              <a:spcBef>
                <a:spcPts val="300"/>
              </a:spcBef>
            </a:pPr>
            <a:r>
              <a:rPr lang="it-IT" sz="2600" b="1" dirty="0">
                <a:cs typeface="Arial" panose="020B0604020202020204" pitchFamily="34" charset="0"/>
              </a:rPr>
              <a:t>Azienda</a:t>
            </a:r>
            <a:r>
              <a:rPr lang="it-IT" sz="2600" dirty="0">
                <a:cs typeface="Arial" panose="020B0604020202020204" pitchFamily="34" charset="0"/>
              </a:rPr>
              <a:t> - la sperimentazione è stata condotta in un’azienda familiare lombarda, con 24 vacche in lattazione.</a:t>
            </a:r>
          </a:p>
          <a:p>
            <a:pPr algn="just">
              <a:spcBef>
                <a:spcPts val="300"/>
              </a:spcBef>
            </a:pPr>
            <a:r>
              <a:rPr lang="it-IT" sz="2600" b="1" dirty="0">
                <a:cs typeface="Arial" panose="020B0604020202020204" pitchFamily="34" charset="0"/>
              </a:rPr>
              <a:t>Disegno sperimentale </a:t>
            </a:r>
            <a:r>
              <a:rPr lang="it-IT" sz="2600" dirty="0">
                <a:cs typeface="Arial" panose="020B0604020202020204" pitchFamily="34" charset="0"/>
              </a:rPr>
              <a:t>– dopo un primo esame batteriologico del latti di singolo quarto, la mandria è stata divisa in due gruppi, quello sperimentale ed uno di controllo, trattato con un prodotto commerciale contenente un’elevata concentrazione di iodio.</a:t>
            </a:r>
          </a:p>
          <a:p>
            <a:pPr algn="just">
              <a:spcBef>
                <a:spcPts val="300"/>
              </a:spcBef>
            </a:pPr>
            <a:r>
              <a:rPr lang="it-IT" sz="2600" b="1" i="1" dirty="0" err="1">
                <a:cs typeface="Arial" panose="020B0604020202020204" pitchFamily="34" charset="0"/>
              </a:rPr>
              <a:t>Hygiene</a:t>
            </a:r>
            <a:r>
              <a:rPr lang="it-IT" sz="2600" b="1" i="1" dirty="0">
                <a:cs typeface="Arial" panose="020B0604020202020204" pitchFamily="34" charset="0"/>
              </a:rPr>
              <a:t> score </a:t>
            </a:r>
            <a:r>
              <a:rPr lang="it-IT" sz="2600" dirty="0">
                <a:cs typeface="Arial" panose="020B0604020202020204" pitchFamily="34" charset="0"/>
              </a:rPr>
              <a:t>- prima di ogni mungitura è stata valutata la pulizia degli animali, secondo lo schema proposto da </a:t>
            </a:r>
            <a:r>
              <a:rPr lang="it-IT" sz="2600" dirty="0" err="1">
                <a:cs typeface="Arial" panose="020B0604020202020204" pitchFamily="34" charset="0"/>
              </a:rPr>
              <a:t>Schreiner</a:t>
            </a:r>
            <a:r>
              <a:rPr lang="it-IT" sz="2600" dirty="0">
                <a:cs typeface="Arial" panose="020B0604020202020204" pitchFamily="34" charset="0"/>
              </a:rPr>
              <a:t> e </a:t>
            </a:r>
            <a:r>
              <a:rPr lang="it-IT" sz="2600" dirty="0" err="1">
                <a:cs typeface="Arial" panose="020B0604020202020204" pitchFamily="34" charset="0"/>
              </a:rPr>
              <a:t>Ruegg</a:t>
            </a:r>
            <a:r>
              <a:rPr lang="it-IT" sz="2600" dirty="0">
                <a:cs typeface="Arial" panose="020B0604020202020204" pitchFamily="34" charset="0"/>
              </a:rPr>
              <a:t> (2003). E’ stato quindi assegnato un punteggio da 1 a 4 alle mammelle, alle zampe ed ai fianchi, secondo il grado di imbrattamento (Fig. 1).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F750D69D-88EC-AD47-926B-C345441FD8D4}"/>
              </a:ext>
            </a:extLst>
          </p:cNvPr>
          <p:cNvSpPr txBox="1">
            <a:spLocks/>
          </p:cNvSpPr>
          <p:nvPr/>
        </p:nvSpPr>
        <p:spPr>
          <a:xfrm>
            <a:off x="1169705" y="30073443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540EA804-AFDA-5C4E-9332-1170FE679076}"/>
              </a:ext>
            </a:extLst>
          </p:cNvPr>
          <p:cNvSpPr txBox="1">
            <a:spLocks/>
          </p:cNvSpPr>
          <p:nvPr/>
        </p:nvSpPr>
        <p:spPr>
          <a:xfrm>
            <a:off x="13251575" y="25392022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Discussione e Conclusioni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89F4E09-90AC-EA43-92BA-044A773F0B68}"/>
              </a:ext>
            </a:extLst>
          </p:cNvPr>
          <p:cNvSpPr/>
          <p:nvPr/>
        </p:nvSpPr>
        <p:spPr>
          <a:xfrm>
            <a:off x="13130839" y="18307963"/>
            <a:ext cx="10952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Nel corso dello studio non si sono osservate nuove infezioni da batteri contagiosi e il numero di quarti batteriologicamente positivi è stato molto basso. </a:t>
            </a:r>
            <a:r>
              <a:rPr lang="it-IT" sz="2600" dirty="0">
                <a:cs typeface="Arial" panose="020B0604020202020204" pitchFamily="34" charset="0"/>
              </a:rPr>
              <a:t>L’andamento delle infezioni mammarie nel gruppo trattato è stato generalmente inferiore rispetto al controllo, ma non in modo significativo. Differenze statisticamente significative sono state riscontrate al T0 e al T1: all’entrata in azienda la percentuale di infezioni era molto superiore nel gruppo T, mentre già dalla settimana successiva i valori si sono invertiti, con una frequenza significativamente superiore nel gruppo C (Fig. 4).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C24297F8-43F1-AA41-80FA-E69B9021F9DA}"/>
              </a:ext>
            </a:extLst>
          </p:cNvPr>
          <p:cNvSpPr txBox="1">
            <a:spLocks/>
          </p:cNvSpPr>
          <p:nvPr/>
        </p:nvSpPr>
        <p:spPr>
          <a:xfrm>
            <a:off x="12874099" y="14220578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Bibliografia</a:t>
            </a:r>
          </a:p>
          <a:p>
            <a:pPr algn="l"/>
            <a:endParaRPr lang="it-IT" sz="3600" b="1" dirty="0">
              <a:cs typeface="Arial" panose="020B0604020202020204" pitchFamily="34" charset="0"/>
            </a:endParaRPr>
          </a:p>
          <a:p>
            <a:pPr algn="l"/>
            <a:endParaRPr lang="it-IT" sz="3600" b="1" dirty="0">
              <a:cs typeface="Arial" panose="020B0604020202020204" pitchFamily="34" charset="0"/>
            </a:endParaRPr>
          </a:p>
          <a:p>
            <a:pPr algn="l"/>
            <a:endParaRPr lang="it-IT" sz="3600" b="1" dirty="0"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5D017FC-097C-C749-8ED4-EE220F855FD0}"/>
              </a:ext>
            </a:extLst>
          </p:cNvPr>
          <p:cNvSpPr/>
          <p:nvPr/>
        </p:nvSpPr>
        <p:spPr>
          <a:xfrm>
            <a:off x="13251575" y="32384286"/>
            <a:ext cx="108711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cs typeface="Arial" panose="020B0604020202020204" pitchFamily="34" charset="0"/>
              </a:rPr>
              <a:t>[1] EU Regulation No 528/2012.</a:t>
            </a:r>
          </a:p>
          <a:p>
            <a:pPr algn="just"/>
            <a:r>
              <a:rPr lang="en-US" sz="2600" dirty="0">
                <a:cs typeface="Arial" panose="020B0604020202020204" pitchFamily="34" charset="0"/>
              </a:rPr>
              <a:t>[2] </a:t>
            </a:r>
            <a:r>
              <a:rPr lang="it-IT" sz="2600" dirty="0" err="1">
                <a:cs typeface="Arial" panose="020B0604020202020204" pitchFamily="34" charset="0"/>
              </a:rPr>
              <a:t>Schreiner</a:t>
            </a:r>
            <a:r>
              <a:rPr lang="it-IT" sz="2600" dirty="0">
                <a:cs typeface="Arial" panose="020B0604020202020204" pitchFamily="34" charset="0"/>
              </a:rPr>
              <a:t> e </a:t>
            </a:r>
            <a:r>
              <a:rPr lang="it-IT" sz="2600" dirty="0" err="1">
                <a:cs typeface="Arial" panose="020B0604020202020204" pitchFamily="34" charset="0"/>
              </a:rPr>
              <a:t>Ruegg</a:t>
            </a:r>
            <a:r>
              <a:rPr lang="it-IT" sz="2600" dirty="0">
                <a:cs typeface="Arial" panose="020B0604020202020204" pitchFamily="34" charset="0"/>
              </a:rPr>
              <a:t>. </a:t>
            </a:r>
            <a:r>
              <a:rPr lang="it-IT" sz="2600" dirty="0" err="1">
                <a:cs typeface="Arial" panose="020B0604020202020204" pitchFamily="34" charset="0"/>
              </a:rPr>
              <a:t>Effects</a:t>
            </a:r>
            <a:r>
              <a:rPr lang="it-IT" sz="2600" dirty="0">
                <a:cs typeface="Arial" panose="020B0604020202020204" pitchFamily="34" charset="0"/>
              </a:rPr>
              <a:t> of </a:t>
            </a:r>
            <a:r>
              <a:rPr lang="it-IT" sz="2600" dirty="0" err="1">
                <a:cs typeface="Arial" panose="020B0604020202020204" pitchFamily="34" charset="0"/>
              </a:rPr>
              <a:t>tail</a:t>
            </a:r>
            <a:r>
              <a:rPr lang="it-IT" sz="2600" dirty="0">
                <a:cs typeface="Arial" panose="020B0604020202020204" pitchFamily="34" charset="0"/>
              </a:rPr>
              <a:t> docking on </a:t>
            </a:r>
            <a:r>
              <a:rPr lang="it-IT" sz="2600" dirty="0" err="1">
                <a:cs typeface="Arial" panose="020B0604020202020204" pitchFamily="34" charset="0"/>
              </a:rPr>
              <a:t>milk</a:t>
            </a:r>
            <a:r>
              <a:rPr lang="it-IT" sz="2600" dirty="0">
                <a:cs typeface="Arial" panose="020B0604020202020204" pitchFamily="34" charset="0"/>
              </a:rPr>
              <a:t> </a:t>
            </a:r>
            <a:r>
              <a:rPr lang="it-IT" sz="2600" dirty="0" err="1">
                <a:cs typeface="Arial" panose="020B0604020202020204" pitchFamily="34" charset="0"/>
              </a:rPr>
              <a:t>quality</a:t>
            </a:r>
            <a:r>
              <a:rPr lang="it-IT" sz="2600" dirty="0">
                <a:cs typeface="Arial" panose="020B0604020202020204" pitchFamily="34" charset="0"/>
              </a:rPr>
              <a:t> and cow </a:t>
            </a:r>
            <a:r>
              <a:rPr lang="it-IT" sz="2600" dirty="0" err="1">
                <a:cs typeface="Arial" panose="020B0604020202020204" pitchFamily="34" charset="0"/>
              </a:rPr>
              <a:t>cleanliness</a:t>
            </a:r>
            <a:r>
              <a:rPr lang="it-IT" sz="2600" dirty="0">
                <a:cs typeface="Arial" panose="020B0604020202020204" pitchFamily="34" charset="0"/>
              </a:rPr>
              <a:t>. </a:t>
            </a:r>
            <a:r>
              <a:rPr lang="it-IT" sz="2600" dirty="0" err="1">
                <a:cs typeface="Arial" panose="020B0604020202020204" pitchFamily="34" charset="0"/>
              </a:rPr>
              <a:t>J</a:t>
            </a:r>
            <a:r>
              <a:rPr lang="it-IT" sz="2600" dirty="0">
                <a:cs typeface="Arial" panose="020B0604020202020204" pitchFamily="34" charset="0"/>
              </a:rPr>
              <a:t> </a:t>
            </a:r>
            <a:r>
              <a:rPr lang="it-IT" sz="2600" dirty="0" err="1">
                <a:cs typeface="Arial" panose="020B0604020202020204" pitchFamily="34" charset="0"/>
              </a:rPr>
              <a:t>Dairy</a:t>
            </a:r>
            <a:r>
              <a:rPr lang="it-IT" sz="2600" dirty="0">
                <a:cs typeface="Arial" panose="020B0604020202020204" pitchFamily="34" charset="0"/>
              </a:rPr>
              <a:t> Sci. 85, 2503–2511, 2002.</a:t>
            </a:r>
            <a:endParaRPr lang="en-US" sz="2600" dirty="0"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cs typeface="Arial" panose="020B0604020202020204" pitchFamily="34" charset="0"/>
              </a:rPr>
              <a:t>[3] Hogan et al. in Laboratory Handbook on Bovine Mastitis, revised edition. National Mastitis Council Inc., 1999.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DCC3C24-1AEE-0E4A-8A5D-635F2D659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59" t="29837" r="28676" b="31708"/>
          <a:stretch/>
        </p:blipFill>
        <p:spPr>
          <a:xfrm>
            <a:off x="13692354" y="878215"/>
            <a:ext cx="1614968" cy="221572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F232525D-7BAD-1F43-A3BA-A07D1F2CFB82}"/>
              </a:ext>
            </a:extLst>
          </p:cNvPr>
          <p:cNvSpPr/>
          <p:nvPr/>
        </p:nvSpPr>
        <p:spPr>
          <a:xfrm>
            <a:off x="1169705" y="23656761"/>
            <a:ext cx="11137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Fig. 1 – 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Hygiene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score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: punteggio crescente (1-4) con l’aumento dell’imbrattatura  </a:t>
            </a:r>
            <a:endParaRPr lang="it-IT" sz="26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Immagine 8">
            <a:extLst>
              <a:ext uri="{FF2B5EF4-FFF2-40B4-BE49-F238E27FC236}">
                <a16:creationId xmlns:a16="http://schemas.microsoft.com/office/drawing/2014/main" id="{859E902A-58D1-3548-A447-7D912F08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" b="49303"/>
          <a:stretch>
            <a:fillRect/>
          </a:stretch>
        </p:blipFill>
        <p:spPr bwMode="auto">
          <a:xfrm>
            <a:off x="1725498" y="20332367"/>
            <a:ext cx="4688000" cy="32796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025" name="Immagine 10">
            <a:extLst>
              <a:ext uri="{FF2B5EF4-FFF2-40B4-BE49-F238E27FC236}">
                <a16:creationId xmlns:a16="http://schemas.microsoft.com/office/drawing/2014/main" id="{A9DB6591-184A-3C49-97FE-CB91F52C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" t="50148"/>
          <a:stretch>
            <a:fillRect/>
          </a:stretch>
        </p:blipFill>
        <p:spPr bwMode="auto">
          <a:xfrm>
            <a:off x="7207669" y="20332367"/>
            <a:ext cx="4769653" cy="32796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AB2E816-D6C9-C14A-9B95-DAB85856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9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EE780F5-A7FE-354A-B9BE-16FBB8E7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1100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ECC669C-CDC0-384B-972B-3D77B7D2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519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DD01E13-DB56-B749-9AB8-160F6C47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73500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8517CE-F389-FC41-AFDB-19403825E982}"/>
              </a:ext>
            </a:extLst>
          </p:cNvPr>
          <p:cNvSpPr txBox="1"/>
          <p:nvPr/>
        </p:nvSpPr>
        <p:spPr>
          <a:xfrm>
            <a:off x="6711142" y="206977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3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67ED19E-8DBA-D544-B0AA-BE3BAC67E32B}"/>
              </a:ext>
            </a:extLst>
          </p:cNvPr>
          <p:cNvSpPr txBox="1"/>
          <p:nvPr/>
        </p:nvSpPr>
        <p:spPr>
          <a:xfrm>
            <a:off x="6712819" y="22063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1D61AE-7801-3E41-9D82-531F49DF8487}"/>
              </a:ext>
            </a:extLst>
          </p:cNvPr>
          <p:cNvSpPr txBox="1"/>
          <p:nvPr/>
        </p:nvSpPr>
        <p:spPr>
          <a:xfrm>
            <a:off x="1303650" y="20697722"/>
            <a:ext cx="42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55AA70C-7CC1-5D4D-9918-1967A432DD99}"/>
              </a:ext>
            </a:extLst>
          </p:cNvPr>
          <p:cNvSpPr txBox="1"/>
          <p:nvPr/>
        </p:nvSpPr>
        <p:spPr>
          <a:xfrm>
            <a:off x="1303649" y="22140918"/>
            <a:ext cx="42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96D1E63-FC51-F847-A432-FEE62C067DCB}"/>
              </a:ext>
            </a:extLst>
          </p:cNvPr>
          <p:cNvSpPr/>
          <p:nvPr/>
        </p:nvSpPr>
        <p:spPr>
          <a:xfrm>
            <a:off x="1169705" y="24396922"/>
            <a:ext cx="111373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</a:pPr>
            <a:r>
              <a:rPr lang="it-IT" sz="2600" b="1" dirty="0">
                <a:solidFill>
                  <a:prstClr val="black"/>
                </a:solidFill>
                <a:cs typeface="Arial" panose="020B0604020202020204" pitchFamily="34" charset="0"/>
              </a:rPr>
              <a:t>Analisi batteriologiche 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– prima dell’inizio della sperimentazione, e successivamente per 8 settimane con cadenza settimanale, è stato prelevato il latte di singolo quarto di tutte le vacche ed è stato eseguito l’esame batteriologico, secondo le indicazioni del National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Mastitis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Council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[2]. È stata infine effettuata la conta delle cellule somatiche (CCS), mediante strumento Bentley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Somacount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(Bentley, USA). </a:t>
            </a:r>
          </a:p>
          <a:p>
            <a:pPr algn="just">
              <a:spcBef>
                <a:spcPts val="300"/>
              </a:spcBef>
            </a:pPr>
            <a:r>
              <a:rPr lang="it-IT" sz="2600" b="1" dirty="0">
                <a:solidFill>
                  <a:prstClr val="black"/>
                </a:solidFill>
                <a:cs typeface="Arial" panose="020B0604020202020204" pitchFamily="34" charset="0"/>
              </a:rPr>
              <a:t>Analisi statistica 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– i risultati dell’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hygiene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score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, il valore CCS di singolo quarto mammario e la frequenza di batteri nel latte del singolo quarto sono  stati analizzati mediante modello GLM, utilizzando il software SAS 9.4 e il seguente modello:</a:t>
            </a:r>
          </a:p>
          <a:p>
            <a:pPr lvl="0" algn="just">
              <a:spcBef>
                <a:spcPts val="300"/>
              </a:spcBef>
            </a:pP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Y= µ +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+ T +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* T + b(X)CS1 + e</a:t>
            </a:r>
          </a:p>
          <a:p>
            <a:pPr algn="just">
              <a:spcBef>
                <a:spcPts val="300"/>
              </a:spcBef>
            </a:pP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Y= variabile dipendente;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= periodo; T= trattamento</a:t>
            </a:r>
          </a:p>
          <a:p>
            <a:pPr algn="just">
              <a:spcBef>
                <a:spcPts val="300"/>
              </a:spcBef>
            </a:pP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CS1= cellule somatiche (log10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n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cell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/ml al primo controllo); e= errore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2F3EF87-8E1B-8F41-8767-1B4EF8A30DA6}"/>
              </a:ext>
            </a:extLst>
          </p:cNvPr>
          <p:cNvSpPr/>
          <p:nvPr/>
        </p:nvSpPr>
        <p:spPr>
          <a:xfrm>
            <a:off x="1142444" y="32284841"/>
            <a:ext cx="111373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Dal punto di vista igienico, gli animali erano complessivamente abbastanza puliti, soprattutto a livello della mammella (Fig. 2a, b, c). La valutazione dell’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hygiene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score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non ha evidenziato differenze significative fra i due gruppi sperimentali. Da notare come si sia avuto un chiaro </a:t>
            </a:r>
            <a:r>
              <a:rPr lang="it-IT" sz="2600" dirty="0">
                <a:cs typeface="Arial" panose="020B0604020202020204" pitchFamily="34" charset="0"/>
              </a:rPr>
              <a:t>miglioramento igienico generale, con un evidente abbassamento dei punteggi peggiori nel corso della sperimentazione.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C4B4089-8D0B-C74F-9C71-6020A661E76A}"/>
              </a:ext>
            </a:extLst>
          </p:cNvPr>
          <p:cNvSpPr/>
          <p:nvPr/>
        </p:nvSpPr>
        <p:spPr>
          <a:xfrm>
            <a:off x="1169705" y="30632242"/>
            <a:ext cx="11164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Al primo controllo (T0) sono risultate infette da 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S. 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aureus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4 vacche, che non sono state quindi incluse nella sperimentazione e venivano munte per ultime. Un ulteriore animale è stato escluso dall’elaborazione finale, in quanto asciugato nel corso dello studio.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230A4A6F-4C89-AB4F-BEA6-9A586A3C5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1575" y="5807432"/>
            <a:ext cx="4901084" cy="3002886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0AB39FFE-0CA4-F645-8990-C7199B8F7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9712" y="5659802"/>
            <a:ext cx="4968587" cy="3199769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95F32D01-AF54-EC4E-A46A-40FA64C72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1575" y="8859571"/>
            <a:ext cx="4901084" cy="2953686"/>
          </a:xfrm>
          <a:prstGeom prst="rect">
            <a:avLst/>
          </a:prstGeom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id="{8643FA90-1EF0-324D-84B6-A92983A7EDFC}"/>
              </a:ext>
            </a:extLst>
          </p:cNvPr>
          <p:cNvSpPr/>
          <p:nvPr/>
        </p:nvSpPr>
        <p:spPr>
          <a:xfrm>
            <a:off x="18471493" y="10212280"/>
            <a:ext cx="55822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Fig. 2 - Media settimanale dei punteggi di 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hygiene</a:t>
            </a:r>
            <a:r>
              <a:rPr lang="it-IT" sz="2600" i="1" dirty="0">
                <a:solidFill>
                  <a:prstClr val="black"/>
                </a:solidFill>
                <a:cs typeface="Arial" panose="020B0604020202020204" pitchFamily="34" charset="0"/>
              </a:rPr>
              <a:t> score 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3 e 4 nei due gruppi: a) mammelle; b) fianchi; c) zampe 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DBACDEF-4DF5-E547-88EC-33F27B2E4D37}"/>
              </a:ext>
            </a:extLst>
          </p:cNvPr>
          <p:cNvSpPr txBox="1"/>
          <p:nvPr/>
        </p:nvSpPr>
        <p:spPr>
          <a:xfrm>
            <a:off x="12895387" y="582585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FC05EC8-5C52-9445-8826-B80E0E660F34}"/>
              </a:ext>
            </a:extLst>
          </p:cNvPr>
          <p:cNvSpPr txBox="1"/>
          <p:nvPr/>
        </p:nvSpPr>
        <p:spPr>
          <a:xfrm>
            <a:off x="18339283" y="580598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2E1B30F8-DE33-044C-AE17-29977348CF4D}"/>
              </a:ext>
            </a:extLst>
          </p:cNvPr>
          <p:cNvSpPr txBox="1"/>
          <p:nvPr/>
        </p:nvSpPr>
        <p:spPr>
          <a:xfrm>
            <a:off x="12891360" y="892535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</a:t>
            </a:r>
          </a:p>
        </p:txBody>
      </p:sp>
      <p:pic>
        <p:nvPicPr>
          <p:cNvPr id="40" name="Immagine 39" descr="loghiRGB_DiSAA_txt.PNG">
            <a:extLst>
              <a:ext uri="{FF2B5EF4-FFF2-40B4-BE49-F238E27FC236}">
                <a16:creationId xmlns:a16="http://schemas.microsoft.com/office/drawing/2014/main" id="{AF506869-7674-CC4E-8F3E-FDD86E7FC26C}"/>
              </a:ext>
            </a:extLst>
          </p:cNvPr>
          <p:cNvPicPr/>
          <p:nvPr/>
        </p:nvPicPr>
        <p:blipFill rotWithShape="1">
          <a:blip r:embed="rId10" cstate="print"/>
          <a:srcRect l="8267" t="12253" r="7434" b="12332"/>
          <a:stretch/>
        </p:blipFill>
        <p:spPr bwMode="auto">
          <a:xfrm>
            <a:off x="16223894" y="874167"/>
            <a:ext cx="3285756" cy="2151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9DBD1782-D633-0147-8F41-342470492692}"/>
              </a:ext>
            </a:extLst>
          </p:cNvPr>
          <p:cNvSpPr/>
          <p:nvPr/>
        </p:nvSpPr>
        <p:spPr>
          <a:xfrm>
            <a:off x="19198390" y="22745908"/>
            <a:ext cx="4850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Fig. 4 - Quarti infetti (%) nei due gruppi: differenze statisticamente significative sono rappresentate con un asterisco (</a:t>
            </a:r>
            <a:r>
              <a:rPr lang="it-IT" sz="2600" i="1" dirty="0" err="1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it-IT" sz="2600" dirty="0" err="1">
                <a:solidFill>
                  <a:prstClr val="black"/>
                </a:solidFill>
                <a:cs typeface="Arial" panose="020B0604020202020204" pitchFamily="34" charset="0"/>
              </a:rPr>
              <a:t>-value</a:t>
            </a:r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&lt;0,05) 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1BD93991-DE89-0346-BF05-08C8698A0D90}"/>
              </a:ext>
            </a:extLst>
          </p:cNvPr>
          <p:cNvSpPr/>
          <p:nvPr/>
        </p:nvSpPr>
        <p:spPr>
          <a:xfrm>
            <a:off x="13251575" y="26030274"/>
            <a:ext cx="108519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/>
              <a:t>La mancanza di differenze significative, in termini di </a:t>
            </a:r>
            <a:r>
              <a:rPr lang="it-IT" sz="2600" i="1" dirty="0" err="1"/>
              <a:t>hygiene</a:t>
            </a:r>
            <a:r>
              <a:rPr lang="it-IT" sz="2600" i="1" dirty="0"/>
              <a:t> score, </a:t>
            </a:r>
            <a:r>
              <a:rPr lang="it-IT" sz="2600" dirty="0"/>
              <a:t>fra il gruppo sperimentale e il controllo ha permesso di non considerare un’eventuale scarsa igiene ambientale come fattore di rischio per nuove infezioni mammarie. I risultati dell’esame batteriologico e della conta cellulare del latte di singolo quarto hanno dimostrato come l’introduzione di un valido prodotto </a:t>
            </a:r>
            <a:r>
              <a:rPr lang="it-IT" sz="2600" i="1" dirty="0"/>
              <a:t>post-</a:t>
            </a:r>
            <a:r>
              <a:rPr lang="it-IT" sz="2600" i="1" dirty="0" err="1"/>
              <a:t>dipping</a:t>
            </a:r>
            <a:r>
              <a:rPr lang="it-IT" sz="2600" dirty="0"/>
              <a:t>, tanto nel gruppo trattato quanto in quello sperimentale, abbia contribuito a limitare le infezioni anche transitorie, da microrganismi ambientali e opportunisti. Infatti in azienda veniva utilizzato un prodotto con un’efficacia sicuramente molto inferiore a quello introdotto nel gruppo di controllo, caratterizzato da un elevato contenuto in iodio. La mancanza di una differenza significativa con la formulazione sperimentale è dunque un dato molto incoraggiante, in quanto il prodotto commerciale è uno dei migliori sul mercato. Data l’esiguità del numero degli animali trattati, appaiono sicuramente necessarie ulteriori indagini. </a:t>
            </a:r>
            <a:endParaRPr lang="it-IT" sz="2600" dirty="0">
              <a:cs typeface="Arial" panose="020B060402020202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6B512B1-FDA5-484B-871E-8B115D40F6F0}"/>
              </a:ext>
            </a:extLst>
          </p:cNvPr>
          <p:cNvSpPr/>
          <p:nvPr/>
        </p:nvSpPr>
        <p:spPr>
          <a:xfrm>
            <a:off x="12958245" y="12185351"/>
            <a:ext cx="11164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Le medie dei valori di CCS settimanali dei quattro quarti mammari hanno dimostrato un andamento sovrapponibile, senza differenze statistiche fra il gruppo trattato e quello di controllo (Fig. 2).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46B1ED8B-BDE9-4D45-B378-D24411688D4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34"/>
          <a:stretch/>
        </p:blipFill>
        <p:spPr>
          <a:xfrm>
            <a:off x="12958245" y="13478013"/>
            <a:ext cx="7517095" cy="4683455"/>
          </a:xfrm>
          <a:prstGeom prst="rect">
            <a:avLst/>
          </a:prstGeom>
        </p:spPr>
      </p:pic>
      <p:sp>
        <p:nvSpPr>
          <p:cNvPr id="57" name="Rettangolo 56">
            <a:extLst>
              <a:ext uri="{FF2B5EF4-FFF2-40B4-BE49-F238E27FC236}">
                <a16:creationId xmlns:a16="http://schemas.microsoft.com/office/drawing/2014/main" id="{F2E6D230-5A07-6040-9218-365826D7CBCF}"/>
              </a:ext>
            </a:extLst>
          </p:cNvPr>
          <p:cNvSpPr/>
          <p:nvPr/>
        </p:nvSpPr>
        <p:spPr>
          <a:xfrm>
            <a:off x="19974978" y="16535764"/>
            <a:ext cx="41206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600" dirty="0">
                <a:solidFill>
                  <a:prstClr val="black"/>
                </a:solidFill>
                <a:cs typeface="Arial" panose="020B0604020202020204" pitchFamily="34" charset="0"/>
              </a:rPr>
              <a:t>Fig. 3 – CCS media dei quarti mammari delle vacche nel corso delle studio</a:t>
            </a:r>
            <a:endParaRPr lang="it-IT" sz="26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56F9A19B-8599-A443-BD83-047FB9FECD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6977" y="21601172"/>
            <a:ext cx="5797464" cy="3221751"/>
          </a:xfrm>
          <a:prstGeom prst="rect">
            <a:avLst/>
          </a:prstGeom>
        </p:spPr>
      </p:pic>
      <p:sp>
        <p:nvSpPr>
          <p:cNvPr id="59" name="Sottotitolo 2">
            <a:extLst>
              <a:ext uri="{FF2B5EF4-FFF2-40B4-BE49-F238E27FC236}">
                <a16:creationId xmlns:a16="http://schemas.microsoft.com/office/drawing/2014/main" id="{EAE65991-A0B0-B64E-8C9E-CCD550BFA391}"/>
              </a:ext>
            </a:extLst>
          </p:cNvPr>
          <p:cNvSpPr txBox="1">
            <a:spLocks/>
          </p:cNvSpPr>
          <p:nvPr/>
        </p:nvSpPr>
        <p:spPr>
          <a:xfrm>
            <a:off x="13263105" y="31825487"/>
            <a:ext cx="6887497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519995" rtl="0" eaLnBrk="1" latinLnBrk="0" hangingPunct="1">
              <a:lnSpc>
                <a:spcPct val="90000"/>
              </a:lnSpc>
              <a:spcBef>
                <a:spcPts val="2756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999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5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99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3999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99987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59985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19982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79980" indent="0" algn="ctr" defTabSz="2519995" rtl="0" eaLnBrk="1" latinLnBrk="0" hangingPunct="1">
              <a:lnSpc>
                <a:spcPct val="90000"/>
              </a:lnSpc>
              <a:spcBef>
                <a:spcPts val="1378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cs typeface="Arial" panose="020B0604020202020204" pitchFamily="34" charset="0"/>
              </a:rPr>
              <a:t>Bibliografia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15516B2-EB36-7540-BFD1-C3ED0FC17B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69185" y="1110382"/>
            <a:ext cx="3048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9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1156</Words>
  <Application>Microsoft Macintosh PowerPoint</Application>
  <PresentationFormat>Personalizzato</PresentationFormat>
  <Paragraphs>45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Risultati preliminari dell’applicazione di un prodotto post-dipping a base di batteriocine da Lac. lactis subsp. cremoris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Microsoft Office User</cp:lastModifiedBy>
  <cp:revision>77</cp:revision>
  <cp:lastPrinted>2018-06-19T08:33:21Z</cp:lastPrinted>
  <dcterms:created xsi:type="dcterms:W3CDTF">2018-06-11T08:44:58Z</dcterms:created>
  <dcterms:modified xsi:type="dcterms:W3CDTF">2020-06-30T13:17:05Z</dcterms:modified>
</cp:coreProperties>
</file>